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4" r:id="rId1"/>
    <p:sldMasterId id="2147483805" r:id="rId2"/>
    <p:sldMasterId id="2147483935" r:id="rId3"/>
    <p:sldMasterId id="2147484090" r:id="rId4"/>
    <p:sldMasterId id="2147484222" r:id="rId5"/>
    <p:sldMasterId id="2147484256" r:id="rId6"/>
    <p:sldMasterId id="2147484280" r:id="rId7"/>
  </p:sldMasterIdLst>
  <p:notesMasterIdLst>
    <p:notesMasterId r:id="rId23"/>
  </p:notesMasterIdLst>
  <p:handoutMasterIdLst>
    <p:handoutMasterId r:id="rId24"/>
  </p:handoutMasterIdLst>
  <p:sldIdLst>
    <p:sldId id="311" r:id="rId8"/>
    <p:sldId id="448" r:id="rId9"/>
    <p:sldId id="470" r:id="rId10"/>
    <p:sldId id="450" r:id="rId11"/>
    <p:sldId id="467" r:id="rId12"/>
    <p:sldId id="472" r:id="rId13"/>
    <p:sldId id="330" r:id="rId14"/>
    <p:sldId id="381" r:id="rId15"/>
    <p:sldId id="469" r:id="rId16"/>
    <p:sldId id="409" r:id="rId17"/>
    <p:sldId id="464" r:id="rId18"/>
    <p:sldId id="413" r:id="rId19"/>
    <p:sldId id="465" r:id="rId20"/>
    <p:sldId id="471" r:id="rId21"/>
    <p:sldId id="445" r:id="rId22"/>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41" userDrawn="1">
          <p15:clr>
            <a:srgbClr val="A4A3A4"/>
          </p15:clr>
        </p15:guide>
        <p15:guide id="2" pos="15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9D5"/>
    <a:srgbClr val="003C64"/>
    <a:srgbClr val="A5ACE3"/>
    <a:srgbClr val="C6CBED"/>
    <a:srgbClr val="F1977B"/>
    <a:srgbClr val="F9D1C5"/>
    <a:srgbClr val="5AD3E0"/>
    <a:srgbClr val="C9F1F5"/>
    <a:srgbClr val="FFFFFF"/>
    <a:srgbClr val="B28D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22" autoAdjust="0"/>
    <p:restoredTop sz="95441" autoAdjust="0"/>
  </p:normalViewPr>
  <p:slideViewPr>
    <p:cSldViewPr snapToGrid="0" snapToObjects="1">
      <p:cViewPr>
        <p:scale>
          <a:sx n="100" d="100"/>
          <a:sy n="100" d="100"/>
        </p:scale>
        <p:origin x="612" y="372"/>
      </p:cViewPr>
      <p:guideLst>
        <p:guide orient="horz" pos="441"/>
        <p:guide pos="158"/>
      </p:guideLst>
    </p:cSldViewPr>
  </p:slideViewPr>
  <p:outlineViewPr>
    <p:cViewPr>
      <p:scale>
        <a:sx n="33" d="100"/>
        <a:sy n="33" d="100"/>
      </p:scale>
      <p:origin x="0" y="-4664"/>
    </p:cViewPr>
  </p:outlineViewPr>
  <p:notesTextViewPr>
    <p:cViewPr>
      <p:scale>
        <a:sx n="3" d="2"/>
        <a:sy n="3" d="2"/>
      </p:scale>
      <p:origin x="0" y="0"/>
    </p:cViewPr>
  </p:notesTextViewPr>
  <p:sorterViewPr>
    <p:cViewPr>
      <p:scale>
        <a:sx n="80" d="100"/>
        <a:sy n="80" d="100"/>
      </p:scale>
      <p:origin x="0" y="0"/>
    </p:cViewPr>
  </p:sorterViewPr>
  <p:notesViewPr>
    <p:cSldViewPr snapToGrid="0" snapToObjects="1">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72814497130998"/>
          <c:y val="0.31939381353225699"/>
          <c:w val="0.31010802087149375"/>
          <c:h val="0.55377674364093399"/>
        </c:manualLayout>
      </c:layout>
      <c:doughnutChart>
        <c:varyColors val="1"/>
        <c:ser>
          <c:idx val="0"/>
          <c:order val="0"/>
          <c:tx>
            <c:strRef>
              <c:f>Feuil1!$B$1</c:f>
              <c:strCache>
                <c:ptCount val="1"/>
                <c:pt idx="0">
                  <c:v>Pays</c:v>
                </c:pt>
              </c:strCache>
            </c:strRef>
          </c:tx>
          <c:spPr>
            <a:ln>
              <a:noFill/>
            </a:ln>
            <a:effectLst>
              <a:outerShdw blurRad="76200" dist="25400" dir="2700000" algn="tl" rotWithShape="0">
                <a:prstClr val="black">
                  <a:alpha val="30000"/>
                </a:prstClr>
              </a:outerShdw>
            </a:effectLst>
          </c:spPr>
          <c:dPt>
            <c:idx val="0"/>
            <c:bubble3D val="0"/>
            <c:spPr>
              <a:solidFill>
                <a:schemeClr val="tx1"/>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1-3B14-4551-BD83-A182A49DED20}"/>
              </c:ext>
            </c:extLst>
          </c:dPt>
          <c:dPt>
            <c:idx val="1"/>
            <c:bubble3D val="0"/>
            <c:spPr>
              <a:solidFill>
                <a:schemeClr val="tx1">
                  <a:lumMod val="10000"/>
                  <a:lumOff val="90000"/>
                </a:schemeClr>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3-3B14-4551-BD83-A182A49DED20}"/>
              </c:ext>
            </c:extLst>
          </c:dPt>
          <c:dPt>
            <c:idx val="3"/>
            <c:bubble3D val="0"/>
            <c:spPr>
              <a:solidFill>
                <a:schemeClr val="accent6">
                  <a:lumMod val="75000"/>
                </a:schemeClr>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5-3B14-4551-BD83-A182A49DED20}"/>
              </c:ext>
            </c:extLst>
          </c:dPt>
          <c:dPt>
            <c:idx val="4"/>
            <c:bubble3D val="0"/>
            <c:spPr>
              <a:solidFill>
                <a:schemeClr val="accent6"/>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7-3B14-4551-BD83-A182A49DED20}"/>
              </c:ext>
            </c:extLst>
          </c:dPt>
          <c:dPt>
            <c:idx val="5"/>
            <c:bubble3D val="0"/>
            <c:spPr>
              <a:solidFill>
                <a:schemeClr val="tx2">
                  <a:lumMod val="60000"/>
                  <a:lumOff val="40000"/>
                </a:schemeClr>
              </a:solidFill>
              <a:ln>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9-3B14-4551-BD83-A182A49DED20}"/>
              </c:ext>
            </c:extLst>
          </c:dPt>
          <c:dPt>
            <c:idx val="6"/>
            <c:bubble3D val="0"/>
            <c:spPr>
              <a:solidFill>
                <a:schemeClr val="accent6">
                  <a:lumMod val="40000"/>
                  <a:lumOff val="60000"/>
                </a:schemeClr>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B-3B14-4551-BD83-A182A49DED20}"/>
              </c:ext>
            </c:extLst>
          </c:dPt>
          <c:dPt>
            <c:idx val="8"/>
            <c:bubble3D val="0"/>
            <c:spPr>
              <a:solidFill>
                <a:srgbClr val="32ADFF"/>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D-3B14-4551-BD83-A182A49DED20}"/>
              </c:ext>
            </c:extLst>
          </c:dPt>
          <c:dPt>
            <c:idx val="9"/>
            <c:bubble3D val="0"/>
            <c:spPr>
              <a:solidFill>
                <a:srgbClr val="1596C8"/>
              </a:solidFill>
              <a:ln>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F-3B14-4551-BD83-A182A49DED20}"/>
              </c:ext>
            </c:extLst>
          </c:dPt>
          <c:dLbls>
            <c:dLbl>
              <c:idx val="0"/>
              <c:layout>
                <c:manualLayout>
                  <c:x val="0.10610549575944618"/>
                  <c:y val="-8.1501871834397707E-2"/>
                </c:manualLayout>
              </c:layout>
              <c:tx>
                <c:rich>
                  <a:bodyPr rot="0" vert="horz"/>
                  <a:lstStyle/>
                  <a:p>
                    <a:pPr>
                      <a:defRPr sz="600">
                        <a:solidFill>
                          <a:schemeClr val="tx1"/>
                        </a:solidFill>
                      </a:defRPr>
                    </a:pPr>
                    <a:r>
                      <a:rPr lang="en-US" sz="600" dirty="0">
                        <a:solidFill>
                          <a:schemeClr val="tx1"/>
                        </a:solidFill>
                      </a:rPr>
                      <a:t>74,9%</a:t>
                    </a:r>
                  </a:p>
                </c:rich>
              </c:tx>
              <c:numFmt formatCode="General" sourceLinked="0"/>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10216327870427452"/>
                      <c:h val="7.773285046236067E-2"/>
                    </c:manualLayout>
                  </c15:layout>
                  <c15:showDataLabelsRange val="0"/>
                </c:ext>
                <c:ext xmlns:c16="http://schemas.microsoft.com/office/drawing/2014/chart" uri="{C3380CC4-5D6E-409C-BE32-E72D297353CC}">
                  <c16:uniqueId val="{00000001-3B14-4551-BD83-A182A49DED20}"/>
                </c:ext>
              </c:extLst>
            </c:dLbl>
            <c:dLbl>
              <c:idx val="1"/>
              <c:layout>
                <c:manualLayout>
                  <c:x val="-0.11034354444237116"/>
                  <c:y val="5.8128872292034915E-2"/>
                </c:manualLayout>
              </c:layout>
              <c:tx>
                <c:rich>
                  <a:bodyPr rot="0" vert="horz"/>
                  <a:lstStyle/>
                  <a:p>
                    <a:pPr>
                      <a:defRPr sz="600"/>
                    </a:pPr>
                    <a:r>
                      <a:rPr lang="en-US" sz="600" dirty="0"/>
                      <a:t>7,0%</a:t>
                    </a:r>
                  </a:p>
                </c:rich>
              </c:tx>
              <c:numFmt formatCode="General" sourceLinked="0"/>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15:layout>
                    <c:manualLayout>
                      <c:w val="0.12919729454802337"/>
                      <c:h val="0.12366147646310049"/>
                    </c:manualLayout>
                  </c15:layout>
                  <c15:showDataLabelsRange val="0"/>
                </c:ext>
                <c:ext xmlns:c16="http://schemas.microsoft.com/office/drawing/2014/chart" uri="{C3380CC4-5D6E-409C-BE32-E72D297353CC}">
                  <c16:uniqueId val="{00000003-3B14-4551-BD83-A182A49DED20}"/>
                </c:ext>
              </c:extLst>
            </c:dLbl>
            <c:dLbl>
              <c:idx val="2"/>
              <c:layout>
                <c:manualLayout>
                  <c:x val="-0.14403801696321739"/>
                  <c:y val="4.4692861006710403E-2"/>
                </c:manualLayout>
              </c:layout>
              <c:tx>
                <c:rich>
                  <a:bodyPr/>
                  <a:lstStyle/>
                  <a:p>
                    <a:r>
                      <a:rPr lang="en-US" dirty="0"/>
                      <a:t>5,3%</a:t>
                    </a:r>
                  </a:p>
                </c:rich>
              </c:tx>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10-3B14-4551-BD83-A182A49DED20}"/>
                </c:ext>
              </c:extLst>
            </c:dLbl>
            <c:dLbl>
              <c:idx val="3"/>
              <c:layout>
                <c:manualLayout>
                  <c:x val="-0.13854815403696652"/>
                  <c:y val="7.3046937055962101E-3"/>
                </c:manualLayout>
              </c:layout>
              <c:tx>
                <c:rich>
                  <a:bodyPr rot="0" vert="horz"/>
                  <a:lstStyle/>
                  <a:p>
                    <a:pPr>
                      <a:defRPr sz="600"/>
                    </a:pPr>
                    <a:r>
                      <a:rPr lang="en-US" sz="600" dirty="0"/>
                      <a:t>4,3%</a:t>
                    </a:r>
                  </a:p>
                </c:rich>
              </c:tx>
              <c:numFmt formatCode="General" sourceLinked="0"/>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15:layout>
                    <c:manualLayout>
                      <c:w val="0.10508888420223758"/>
                      <c:h val="8.7672411886189558E-2"/>
                    </c:manualLayout>
                  </c15:layout>
                  <c15:showDataLabelsRange val="0"/>
                </c:ext>
                <c:ext xmlns:c16="http://schemas.microsoft.com/office/drawing/2014/chart" uri="{C3380CC4-5D6E-409C-BE32-E72D297353CC}">
                  <c16:uniqueId val="{00000005-3B14-4551-BD83-A182A49DED20}"/>
                </c:ext>
              </c:extLst>
            </c:dLbl>
            <c:dLbl>
              <c:idx val="4"/>
              <c:layout>
                <c:manualLayout>
                  <c:x val="-0.10921917765977282"/>
                  <c:y val="-1.8389541222799621E-2"/>
                </c:manualLayout>
              </c:layout>
              <c:tx>
                <c:rich>
                  <a:bodyPr/>
                  <a:lstStyle/>
                  <a:p>
                    <a:r>
                      <a:rPr lang="en-US" dirty="0"/>
                      <a:t>4,0%</a:t>
                    </a:r>
                  </a:p>
                </c:rich>
              </c:tx>
              <c:showLegendKey val="0"/>
              <c:showVal val="1"/>
              <c:showCatName val="0"/>
              <c:showSerName val="0"/>
              <c:showPercent val="0"/>
              <c:showBubbleSize val="0"/>
              <c:separator> </c:separator>
              <c:extLst>
                <c:ext xmlns:c15="http://schemas.microsoft.com/office/drawing/2012/chart" uri="{CE6537A1-D6FC-4f65-9D91-7224C49458BB}">
                  <c15:layout>
                    <c:manualLayout>
                      <c:w val="0.10850566903282549"/>
                      <c:h val="0.12300691960111242"/>
                    </c:manualLayout>
                  </c15:layout>
                  <c15:showDataLabelsRange val="0"/>
                </c:ext>
                <c:ext xmlns:c16="http://schemas.microsoft.com/office/drawing/2014/chart" uri="{C3380CC4-5D6E-409C-BE32-E72D297353CC}">
                  <c16:uniqueId val="{00000007-3B14-4551-BD83-A182A49DED20}"/>
                </c:ext>
              </c:extLst>
            </c:dLbl>
            <c:dLbl>
              <c:idx val="5"/>
              <c:layout>
                <c:manualLayout>
                  <c:x val="-0.1251483518664589"/>
                  <c:y val="-8.6740849777691975E-2"/>
                </c:manualLayout>
              </c:layout>
              <c:tx>
                <c:rich>
                  <a:bodyPr/>
                  <a:lstStyle/>
                  <a:p>
                    <a:r>
                      <a:rPr lang="en-US" dirty="0"/>
                      <a:t>1,5%</a:t>
                    </a:r>
                  </a:p>
                </c:rich>
              </c:tx>
              <c:showLegendKey val="0"/>
              <c:showVal val="1"/>
              <c:showCatName val="0"/>
              <c:showSerName val="0"/>
              <c:showPercent val="0"/>
              <c:showBubbleSize val="0"/>
              <c:separator> </c:separator>
              <c:extLst>
                <c:ext xmlns:c15="http://schemas.microsoft.com/office/drawing/2012/chart" uri="{CE6537A1-D6FC-4f65-9D91-7224C49458BB}">
                  <c15:layout>
                    <c:manualLayout>
                      <c:w val="9.8384978322125338E-2"/>
                      <c:h val="7.6180976684882273E-2"/>
                    </c:manualLayout>
                  </c15:layout>
                  <c15:showDataLabelsRange val="0"/>
                </c:ext>
                <c:ext xmlns:c16="http://schemas.microsoft.com/office/drawing/2014/chart" uri="{C3380CC4-5D6E-409C-BE32-E72D297353CC}">
                  <c16:uniqueId val="{00000009-3B14-4551-BD83-A182A49DED20}"/>
                </c:ext>
              </c:extLst>
            </c:dLbl>
            <c:dLbl>
              <c:idx val="6"/>
              <c:layout>
                <c:manualLayout>
                  <c:x val="-0.11151240187848907"/>
                  <c:y val="-0.16145358880154762"/>
                </c:manualLayout>
              </c:layout>
              <c:tx>
                <c:rich>
                  <a:bodyPr rot="0" vert="horz"/>
                  <a:lstStyle/>
                  <a:p>
                    <a:pPr>
                      <a:defRPr sz="600"/>
                    </a:pPr>
                    <a:r>
                      <a:rPr lang="en-US" sz="600" dirty="0"/>
                      <a:t>1,0%</a:t>
                    </a:r>
                  </a:p>
                </c:rich>
              </c:tx>
              <c:numFmt formatCode="General" sourceLinked="0"/>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15:layout>
                    <c:manualLayout>
                      <c:w val="9.6691453620641174E-2"/>
                      <c:h val="8.3891861082684552E-2"/>
                    </c:manualLayout>
                  </c15:layout>
                  <c15:showDataLabelsRange val="0"/>
                </c:ext>
                <c:ext xmlns:c16="http://schemas.microsoft.com/office/drawing/2014/chart" uri="{C3380CC4-5D6E-409C-BE32-E72D297353CC}">
                  <c16:uniqueId val="{0000000B-3B14-4551-BD83-A182A49DED20}"/>
                </c:ext>
              </c:extLst>
            </c:dLbl>
            <c:dLbl>
              <c:idx val="7"/>
              <c:layout>
                <c:manualLayout>
                  <c:x val="0.18519173609556519"/>
                  <c:y val="-8.938572201342096E-2"/>
                </c:manualLayout>
              </c:layout>
              <c:tx>
                <c:rich>
                  <a:bodyPr/>
                  <a:lstStyle/>
                  <a:p>
                    <a:r>
                      <a:rPr lang="en-US" dirty="0"/>
                      <a:t>1,0%</a:t>
                    </a:r>
                  </a:p>
                </c:rich>
              </c:tx>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11-3B14-4551-BD83-A182A49DED20}"/>
                </c:ext>
              </c:extLst>
            </c:dLbl>
            <c:dLbl>
              <c:idx val="8"/>
              <c:layout>
                <c:manualLayout>
                  <c:x val="-2.5497888441556722E-2"/>
                  <c:y val="-0.17615975209287266"/>
                </c:manualLayout>
              </c:layout>
              <c:tx>
                <c:rich>
                  <a:bodyPr/>
                  <a:lstStyle/>
                  <a:p>
                    <a:r>
                      <a:rPr lang="en-US" dirty="0"/>
                      <a:t>0.7%</a:t>
                    </a:r>
                  </a:p>
                </c:rich>
              </c:tx>
              <c:showLegendKey val="0"/>
              <c:showVal val="1"/>
              <c:showCatName val="0"/>
              <c:showSerName val="0"/>
              <c:showPercent val="0"/>
              <c:showBubbleSize val="0"/>
              <c:separator> </c:separator>
              <c:extLst>
                <c:ext xmlns:c15="http://schemas.microsoft.com/office/drawing/2012/chart" uri="{CE6537A1-D6FC-4f65-9D91-7224C49458BB}">
                  <c15:layout>
                    <c:manualLayout>
                      <c:w val="0.10356605146646429"/>
                      <c:h val="9.1834064610208765E-2"/>
                    </c:manualLayout>
                  </c15:layout>
                  <c15:showDataLabelsRange val="0"/>
                </c:ext>
                <c:ext xmlns:c16="http://schemas.microsoft.com/office/drawing/2014/chart" uri="{C3380CC4-5D6E-409C-BE32-E72D297353CC}">
                  <c16:uniqueId val="{0000000D-3B14-4551-BD83-A182A49DED20}"/>
                </c:ext>
              </c:extLst>
            </c:dLbl>
            <c:dLbl>
              <c:idx val="9"/>
              <c:layout>
                <c:manualLayout>
                  <c:x val="8.1754131371636715E-2"/>
                  <c:y val="-0.16866402028623539"/>
                </c:manualLayout>
              </c:layout>
              <c:tx>
                <c:rich>
                  <a:bodyPr/>
                  <a:lstStyle/>
                  <a:p>
                    <a:r>
                      <a:rPr lang="en-US" dirty="0"/>
                      <a:t>0,4%</a:t>
                    </a:r>
                  </a:p>
                </c:rich>
              </c:tx>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F-3B14-4551-BD83-A182A49DED20}"/>
                </c:ext>
              </c:extLst>
            </c:dLbl>
            <c:numFmt formatCode="General" sourceLinked="0"/>
            <c:spPr>
              <a:noFill/>
              <a:ln>
                <a:noFill/>
              </a:ln>
              <a:effectLst/>
            </c:spPr>
            <c:txPr>
              <a:bodyPr rot="0" vert="horz"/>
              <a:lstStyle/>
              <a:p>
                <a:pPr>
                  <a:defRPr sz="600"/>
                </a:pPr>
                <a:endParaRPr lang="fr-FR"/>
              </a:p>
            </c:txPr>
            <c:showLegendKey val="0"/>
            <c:showVal val="1"/>
            <c:showCatName val="0"/>
            <c:showSerName val="0"/>
            <c:showPercent val="0"/>
            <c:showBubbleSize val="0"/>
            <c:separator> </c:separator>
            <c:showLeaderLines val="1"/>
            <c:leaderLines>
              <c:spPr>
                <a:ln w="6350" cap="flat" cmpd="sng" algn="ctr">
                  <a:solidFill>
                    <a:schemeClr val="tx1"/>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Feuil1!$A$2:$A$11</c:f>
              <c:strCache>
                <c:ptCount val="10"/>
                <c:pt idx="0">
                  <c:v>France</c:v>
                </c:pt>
                <c:pt idx="1">
                  <c:v>Allemagne</c:v>
                </c:pt>
                <c:pt idx="2">
                  <c:v>Liquidité/autre</c:v>
                </c:pt>
                <c:pt idx="3">
                  <c:v>Italie</c:v>
                </c:pt>
                <c:pt idx="4">
                  <c:v>Pays-Bas</c:v>
                </c:pt>
                <c:pt idx="5">
                  <c:v>Autres pays Européens*</c:v>
                </c:pt>
                <c:pt idx="6">
                  <c:v>République Tchèque</c:v>
                </c:pt>
                <c:pt idx="7">
                  <c:v>Monde</c:v>
                </c:pt>
                <c:pt idx="8">
                  <c:v>Espagne</c:v>
                </c:pt>
                <c:pt idx="9">
                  <c:v>Belgique</c:v>
                </c:pt>
              </c:strCache>
            </c:strRef>
          </c:cat>
          <c:val>
            <c:numRef>
              <c:f>Feuil1!$B$2:$B$11</c:f>
              <c:numCache>
                <c:formatCode>0.0%</c:formatCode>
                <c:ptCount val="10"/>
                <c:pt idx="0">
                  <c:v>0.749</c:v>
                </c:pt>
                <c:pt idx="1">
                  <c:v>7.0000000000000007E-2</c:v>
                </c:pt>
                <c:pt idx="2">
                  <c:v>5.2999999999999999E-2</c:v>
                </c:pt>
                <c:pt idx="3">
                  <c:v>4.2999999999999997E-2</c:v>
                </c:pt>
                <c:pt idx="4">
                  <c:v>0.04</c:v>
                </c:pt>
                <c:pt idx="5" formatCode="0.00%">
                  <c:v>1.4999999999999999E-2</c:v>
                </c:pt>
                <c:pt idx="6">
                  <c:v>0.01</c:v>
                </c:pt>
                <c:pt idx="7" formatCode="0.00%">
                  <c:v>0.01</c:v>
                </c:pt>
                <c:pt idx="8">
                  <c:v>7.0000000000000001E-3</c:v>
                </c:pt>
                <c:pt idx="9">
                  <c:v>4.0000000000000001E-3</c:v>
                </c:pt>
              </c:numCache>
            </c:numRef>
          </c:val>
          <c:extLst>
            <c:ext xmlns:c16="http://schemas.microsoft.com/office/drawing/2014/chart" uri="{C3380CC4-5D6E-409C-BE32-E72D297353CC}">
              <c16:uniqueId val="{00000012-3B14-4551-BD83-A182A49DED20}"/>
            </c:ext>
          </c:extLst>
        </c:ser>
        <c:dLbls>
          <c:showLegendKey val="0"/>
          <c:showVal val="0"/>
          <c:showCatName val="0"/>
          <c:showSerName val="0"/>
          <c:showPercent val="0"/>
          <c:showBubbleSize val="0"/>
          <c:showLeaderLines val="1"/>
        </c:dLbls>
        <c:firstSliceAng val="0"/>
        <c:holeSize val="70"/>
      </c:doughnutChart>
      <c:spPr>
        <a:noFill/>
        <a:ln>
          <a:noFill/>
        </a:ln>
        <a:effectLst/>
      </c:spPr>
    </c:plotArea>
    <c:legend>
      <c:legendPos val="r"/>
      <c:legendEntry>
        <c:idx val="7"/>
        <c:txPr>
          <a:bodyPr rot="0" vert="horz"/>
          <a:lstStyle/>
          <a:p>
            <a:pPr algn="ctr">
              <a:defRPr lang="en-US" sz="700" b="0" i="0" u="none" strike="noStrike" kern="1200" baseline="0">
                <a:solidFill>
                  <a:schemeClr val="tx1"/>
                </a:solidFill>
                <a:latin typeface="+mn-lt"/>
                <a:ea typeface="+mn-ea"/>
                <a:cs typeface="+mn-cs"/>
              </a:defRPr>
            </a:pPr>
            <a:endParaRPr lang="fr-FR"/>
          </a:p>
        </c:txPr>
      </c:legendEntry>
      <c:layout>
        <c:manualLayout>
          <c:xMode val="edge"/>
          <c:yMode val="edge"/>
          <c:x val="0.60520818920542996"/>
          <c:y val="0.14328393825380453"/>
          <c:w val="0.39479181079457004"/>
          <c:h val="0.81353927240625556"/>
        </c:manualLayout>
      </c:layout>
      <c:overlay val="0"/>
      <c:spPr>
        <a:noFill/>
        <a:ln>
          <a:noFill/>
        </a:ln>
        <a:effectLst/>
      </c:spPr>
      <c:txPr>
        <a:bodyPr rot="0" vert="horz"/>
        <a:lstStyle/>
        <a:p>
          <a:pPr>
            <a:defRPr sz="700"/>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72814497130998"/>
          <c:y val="0.31939381353225699"/>
          <c:w val="0.31010802087149375"/>
          <c:h val="0.55377674364093399"/>
        </c:manualLayout>
      </c:layout>
      <c:doughnutChart>
        <c:varyColors val="1"/>
        <c:ser>
          <c:idx val="0"/>
          <c:order val="0"/>
          <c:tx>
            <c:strRef>
              <c:f>Feuil1!$B$1</c:f>
              <c:strCache>
                <c:ptCount val="1"/>
                <c:pt idx="0">
                  <c:v>Secteur</c:v>
                </c:pt>
              </c:strCache>
            </c:strRef>
          </c:tx>
          <c:spPr>
            <a:ln>
              <a:noFill/>
            </a:ln>
            <a:effectLst>
              <a:outerShdw blurRad="76200" dist="25400" dir="2700000" algn="tl" rotWithShape="0">
                <a:prstClr val="black">
                  <a:alpha val="30000"/>
                </a:prstClr>
              </a:outerShdw>
            </a:effectLst>
          </c:spPr>
          <c:dPt>
            <c:idx val="0"/>
            <c:bubble3D val="0"/>
            <c:spPr>
              <a:solidFill>
                <a:schemeClr val="tx1"/>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1-4F16-41D6-831E-2F6A542B31D1}"/>
              </c:ext>
            </c:extLst>
          </c:dPt>
          <c:dPt>
            <c:idx val="1"/>
            <c:bubble3D val="0"/>
            <c:spPr>
              <a:solidFill>
                <a:schemeClr val="tx1">
                  <a:lumMod val="10000"/>
                  <a:lumOff val="90000"/>
                </a:schemeClr>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3-4F16-41D6-831E-2F6A542B31D1}"/>
              </c:ext>
            </c:extLst>
          </c:dPt>
          <c:dPt>
            <c:idx val="2"/>
            <c:bubble3D val="0"/>
            <c:spPr>
              <a:solidFill>
                <a:schemeClr val="accent6">
                  <a:lumMod val="75000"/>
                </a:schemeClr>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5-4F16-41D6-831E-2F6A542B31D1}"/>
              </c:ext>
            </c:extLst>
          </c:dPt>
          <c:dPt>
            <c:idx val="3"/>
            <c:bubble3D val="0"/>
            <c:spPr>
              <a:solidFill>
                <a:schemeClr val="accent6">
                  <a:lumMod val="40000"/>
                  <a:lumOff val="60000"/>
                </a:schemeClr>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7-4F16-41D6-831E-2F6A542B31D1}"/>
              </c:ext>
            </c:extLst>
          </c:dPt>
          <c:dPt>
            <c:idx val="4"/>
            <c:bubble3D val="0"/>
            <c:spPr>
              <a:solidFill>
                <a:schemeClr val="accent6"/>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9-4F16-41D6-831E-2F6A542B31D1}"/>
              </c:ext>
            </c:extLst>
          </c:dPt>
          <c:dPt>
            <c:idx val="5"/>
            <c:bubble3D val="0"/>
            <c:spPr>
              <a:solidFill>
                <a:srgbClr val="32ADFF"/>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B-4F16-41D6-831E-2F6A542B31D1}"/>
              </c:ext>
            </c:extLst>
          </c:dPt>
          <c:dPt>
            <c:idx val="6"/>
            <c:bubble3D val="0"/>
            <c:spPr>
              <a:solidFill>
                <a:srgbClr val="1596C8"/>
              </a:solidFill>
              <a:ln>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D-4F16-41D6-831E-2F6A542B31D1}"/>
              </c:ext>
            </c:extLst>
          </c:dPt>
          <c:dPt>
            <c:idx val="7"/>
            <c:bubble3D val="0"/>
            <c:spPr>
              <a:solidFill>
                <a:schemeClr val="accent3">
                  <a:lumMod val="75000"/>
                </a:schemeClr>
              </a:solidFill>
              <a:ln>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F-4F16-41D6-831E-2F6A542B31D1}"/>
              </c:ext>
            </c:extLst>
          </c:dPt>
          <c:dPt>
            <c:idx val="8"/>
            <c:bubble3D val="0"/>
            <c:spPr>
              <a:solidFill>
                <a:schemeClr val="tx2">
                  <a:lumMod val="60000"/>
                  <a:lumOff val="40000"/>
                </a:schemeClr>
              </a:solidFill>
              <a:ln>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11-4F16-41D6-831E-2F6A542B31D1}"/>
              </c:ext>
            </c:extLst>
          </c:dPt>
          <c:dLbls>
            <c:dLbl>
              <c:idx val="0"/>
              <c:layout>
                <c:manualLayout>
                  <c:x val="0.10610549575944618"/>
                  <c:y val="-8.1501871834397707E-2"/>
                </c:manualLayout>
              </c:layout>
              <c:tx>
                <c:rich>
                  <a:bodyPr rot="0" vert="horz"/>
                  <a:lstStyle/>
                  <a:p>
                    <a:pPr>
                      <a:defRPr sz="600">
                        <a:solidFill>
                          <a:schemeClr val="tx1"/>
                        </a:solidFill>
                      </a:defRPr>
                    </a:pPr>
                    <a:r>
                      <a:rPr lang="en-US" sz="600" dirty="0">
                        <a:solidFill>
                          <a:schemeClr val="tx1"/>
                        </a:solidFill>
                      </a:rPr>
                      <a:t>58,2%</a:t>
                    </a:r>
                  </a:p>
                </c:rich>
              </c:tx>
              <c:numFmt formatCode="General" sourceLinked="0"/>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10216327870427452"/>
                      <c:h val="7.773285046236067E-2"/>
                    </c:manualLayout>
                  </c15:layout>
                  <c15:showDataLabelsRange val="0"/>
                </c:ext>
                <c:ext xmlns:c16="http://schemas.microsoft.com/office/drawing/2014/chart" uri="{C3380CC4-5D6E-409C-BE32-E72D297353CC}">
                  <c16:uniqueId val="{00000001-4F16-41D6-831E-2F6A542B31D1}"/>
                </c:ext>
              </c:extLst>
            </c:dLbl>
            <c:dLbl>
              <c:idx val="1"/>
              <c:layout>
                <c:manualLayout>
                  <c:x val="-7.6048685727520965E-2"/>
                  <c:y val="6.666819550856587E-4"/>
                </c:manualLayout>
              </c:layout>
              <c:tx>
                <c:rich>
                  <a:bodyPr rot="0" vert="horz"/>
                  <a:lstStyle/>
                  <a:p>
                    <a:pPr>
                      <a:defRPr sz="600"/>
                    </a:pPr>
                    <a:r>
                      <a:rPr lang="en-US" sz="600" dirty="0"/>
                      <a:t>19,6%</a:t>
                    </a:r>
                  </a:p>
                </c:rich>
              </c:tx>
              <c:numFmt formatCode="General" sourceLinked="0"/>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15:layout>
                    <c:manualLayout>
                      <c:w val="0.12919729454802337"/>
                      <c:h val="0.12366147646310049"/>
                    </c:manualLayout>
                  </c15:layout>
                  <c15:showDataLabelsRange val="0"/>
                </c:ext>
                <c:ext xmlns:c16="http://schemas.microsoft.com/office/drawing/2014/chart" uri="{C3380CC4-5D6E-409C-BE32-E72D297353CC}">
                  <c16:uniqueId val="{00000003-4F16-41D6-831E-2F6A542B31D1}"/>
                </c:ext>
              </c:extLst>
            </c:dLbl>
            <c:dLbl>
              <c:idx val="2"/>
              <c:layout>
                <c:manualLayout>
                  <c:x val="-8.7106137274792717E-2"/>
                  <c:y val="3.922814382373041E-2"/>
                </c:manualLayout>
              </c:layout>
              <c:tx>
                <c:rich>
                  <a:bodyPr rot="0" vert="horz"/>
                  <a:lstStyle/>
                  <a:p>
                    <a:pPr>
                      <a:defRPr sz="600"/>
                    </a:pPr>
                    <a:r>
                      <a:rPr lang="en-US" sz="600" dirty="0"/>
                      <a:t>5,1%</a:t>
                    </a:r>
                  </a:p>
                </c:rich>
              </c:tx>
              <c:numFmt formatCode="General" sourceLinked="0"/>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15:layout>
                    <c:manualLayout>
                      <c:w val="0.10508888420223758"/>
                      <c:h val="8.7672411886189558E-2"/>
                    </c:manualLayout>
                  </c15:layout>
                  <c15:showDataLabelsRange val="0"/>
                </c:ext>
                <c:ext xmlns:c16="http://schemas.microsoft.com/office/drawing/2014/chart" uri="{C3380CC4-5D6E-409C-BE32-E72D297353CC}">
                  <c16:uniqueId val="{00000005-4F16-41D6-831E-2F6A542B31D1}"/>
                </c:ext>
              </c:extLst>
            </c:dLbl>
            <c:dLbl>
              <c:idx val="3"/>
              <c:layout>
                <c:manualLayout>
                  <c:x val="-0.10808292528412673"/>
                  <c:y val="-2.0990311351886209E-2"/>
                </c:manualLayout>
              </c:layout>
              <c:tx>
                <c:rich>
                  <a:bodyPr rot="0" vert="horz"/>
                  <a:lstStyle/>
                  <a:p>
                    <a:pPr>
                      <a:defRPr sz="600"/>
                    </a:pPr>
                    <a:r>
                      <a:rPr lang="en-US" sz="600" dirty="0"/>
                      <a:t>3,3%</a:t>
                    </a:r>
                  </a:p>
                </c:rich>
              </c:tx>
              <c:numFmt formatCode="General" sourceLinked="0"/>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15:layout>
                    <c:manualLayout>
                      <c:w val="9.6691453620641174E-2"/>
                      <c:h val="8.3891861082684552E-2"/>
                    </c:manualLayout>
                  </c15:layout>
                  <c15:showDataLabelsRange val="0"/>
                </c:ext>
                <c:ext xmlns:c16="http://schemas.microsoft.com/office/drawing/2014/chart" uri="{C3380CC4-5D6E-409C-BE32-E72D297353CC}">
                  <c16:uniqueId val="{00000007-4F16-41D6-831E-2F6A542B31D1}"/>
                </c:ext>
              </c:extLst>
            </c:dLbl>
            <c:dLbl>
              <c:idx val="4"/>
              <c:layout>
                <c:manualLayout>
                  <c:x val="-5.7776959264028906E-2"/>
                  <c:y val="-9.5006012672864376E-2"/>
                </c:manualLayout>
              </c:layout>
              <c:tx>
                <c:rich>
                  <a:bodyPr/>
                  <a:lstStyle/>
                  <a:p>
                    <a:r>
                      <a:rPr lang="en-US" dirty="0"/>
                      <a:t>4,0%</a:t>
                    </a:r>
                  </a:p>
                </c:rich>
              </c:tx>
              <c:showLegendKey val="0"/>
              <c:showVal val="1"/>
              <c:showCatName val="0"/>
              <c:showSerName val="0"/>
              <c:showPercent val="0"/>
              <c:showBubbleSize val="0"/>
              <c:separator> </c:separator>
              <c:extLst>
                <c:ext xmlns:c15="http://schemas.microsoft.com/office/drawing/2012/chart" uri="{CE6537A1-D6FC-4f65-9D91-7224C49458BB}">
                  <c15:layout>
                    <c:manualLayout>
                      <c:w val="0.10850566903282549"/>
                      <c:h val="0.12300691960111242"/>
                    </c:manualLayout>
                  </c15:layout>
                  <c15:showDataLabelsRange val="0"/>
                </c:ext>
                <c:ext xmlns:c16="http://schemas.microsoft.com/office/drawing/2014/chart" uri="{C3380CC4-5D6E-409C-BE32-E72D297353CC}">
                  <c16:uniqueId val="{00000009-4F16-41D6-831E-2F6A542B31D1}"/>
                </c:ext>
              </c:extLst>
            </c:dLbl>
            <c:dLbl>
              <c:idx val="5"/>
              <c:layout>
                <c:manualLayout>
                  <c:x val="-8.0369524645862028E-2"/>
                  <c:y val="-0.16977528734462294"/>
                </c:manualLayout>
              </c:layout>
              <c:tx>
                <c:rich>
                  <a:bodyPr/>
                  <a:lstStyle/>
                  <a:p>
                    <a:r>
                      <a:rPr lang="en-US" dirty="0"/>
                      <a:t>4,2%</a:t>
                    </a:r>
                  </a:p>
                </c:rich>
              </c:tx>
              <c:showLegendKey val="0"/>
              <c:showVal val="1"/>
              <c:showCatName val="0"/>
              <c:showSerName val="0"/>
              <c:showPercent val="0"/>
              <c:showBubbleSize val="0"/>
              <c:separator> </c:separator>
              <c:extLst>
                <c:ext xmlns:c15="http://schemas.microsoft.com/office/drawing/2012/chart" uri="{CE6537A1-D6FC-4f65-9D91-7224C49458BB}">
                  <c15:layout>
                    <c:manualLayout>
                      <c:w val="0.10356605146646429"/>
                      <c:h val="9.1834064610208765E-2"/>
                    </c:manualLayout>
                  </c15:layout>
                  <c15:showDataLabelsRange val="0"/>
                </c:ext>
                <c:ext xmlns:c16="http://schemas.microsoft.com/office/drawing/2014/chart" uri="{C3380CC4-5D6E-409C-BE32-E72D297353CC}">
                  <c16:uniqueId val="{0000000B-4F16-41D6-831E-2F6A542B31D1}"/>
                </c:ext>
              </c:extLst>
            </c:dLbl>
            <c:dLbl>
              <c:idx val="6"/>
              <c:layout>
                <c:manualLayout>
                  <c:x val="9.7351885063951694E-3"/>
                  <c:y val="-0.19420255267287331"/>
                </c:manualLayout>
              </c:layout>
              <c:tx>
                <c:rich>
                  <a:bodyPr/>
                  <a:lstStyle/>
                  <a:p>
                    <a:r>
                      <a:rPr lang="en-US" dirty="0"/>
                      <a:t>2,9%</a:t>
                    </a:r>
                  </a:p>
                </c:rich>
              </c:tx>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D-4F16-41D6-831E-2F6A542B31D1}"/>
                </c:ext>
              </c:extLst>
            </c:dLbl>
            <c:dLbl>
              <c:idx val="7"/>
              <c:layout>
                <c:manualLayout>
                  <c:x val="7.7005521457316858E-2"/>
                  <c:y val="-0.14805855016157801"/>
                </c:manualLayout>
              </c:layout>
              <c:tx>
                <c:rich>
                  <a:bodyPr/>
                  <a:lstStyle/>
                  <a:p>
                    <a:r>
                      <a:rPr lang="en-US" dirty="0"/>
                      <a:t>1,0%</a:t>
                    </a:r>
                  </a:p>
                </c:rich>
              </c:tx>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F-4F16-41D6-831E-2F6A542B31D1}"/>
                </c:ext>
              </c:extLst>
            </c:dLbl>
            <c:dLbl>
              <c:idx val="8"/>
              <c:layout>
                <c:manualLayout>
                  <c:x val="0.1594982054656135"/>
                  <c:y val="-0.11866432192534231"/>
                </c:manualLayout>
              </c:layout>
              <c:tx>
                <c:rich>
                  <a:bodyPr/>
                  <a:lstStyle/>
                  <a:p>
                    <a:r>
                      <a:rPr lang="en-US" dirty="0"/>
                      <a:t>0,8%</a:t>
                    </a:r>
                  </a:p>
                </c:rich>
              </c:tx>
              <c:showLegendKey val="0"/>
              <c:showVal val="1"/>
              <c:showCatName val="0"/>
              <c:showSerName val="0"/>
              <c:showPercent val="0"/>
              <c:showBubbleSize val="0"/>
              <c:separator> </c:separator>
              <c:extLst>
                <c:ext xmlns:c15="http://schemas.microsoft.com/office/drawing/2012/chart" uri="{CE6537A1-D6FC-4f65-9D91-7224C49458BB}">
                  <c15:layout>
                    <c:manualLayout>
                      <c:w val="9.8384978322125338E-2"/>
                      <c:h val="7.6180976684882273E-2"/>
                    </c:manualLayout>
                  </c15:layout>
                  <c15:showDataLabelsRange val="0"/>
                </c:ext>
                <c:ext xmlns:c16="http://schemas.microsoft.com/office/drawing/2014/chart" uri="{C3380CC4-5D6E-409C-BE32-E72D297353CC}">
                  <c16:uniqueId val="{00000011-4F16-41D6-831E-2F6A542B31D1}"/>
                </c:ext>
              </c:extLst>
            </c:dLbl>
            <c:dLbl>
              <c:idx val="9"/>
              <c:layout>
                <c:manualLayout>
                  <c:x val="0.15130580696799434"/>
                  <c:y val="-1.20253457286897E-2"/>
                </c:manualLayout>
              </c:layout>
              <c:tx>
                <c:rich>
                  <a:bodyPr/>
                  <a:lstStyle/>
                  <a:p>
                    <a:r>
                      <a:rPr lang="en-US" dirty="0"/>
                      <a:t>0,8%</a:t>
                    </a:r>
                  </a:p>
                </c:rich>
              </c:tx>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12-4F16-41D6-831E-2F6A542B31D1}"/>
                </c:ext>
              </c:extLst>
            </c:dLbl>
            <c:numFmt formatCode="General" sourceLinked="0"/>
            <c:spPr>
              <a:noFill/>
              <a:ln>
                <a:noFill/>
              </a:ln>
              <a:effectLst/>
            </c:spPr>
            <c:txPr>
              <a:bodyPr rot="0" vert="horz"/>
              <a:lstStyle/>
              <a:p>
                <a:pPr>
                  <a:defRPr sz="600"/>
                </a:pPr>
                <a:endParaRPr lang="fr-FR"/>
              </a:p>
            </c:txPr>
            <c:showLegendKey val="0"/>
            <c:showVal val="1"/>
            <c:showCatName val="0"/>
            <c:showSerName val="0"/>
            <c:showPercent val="0"/>
            <c:showBubbleSize val="0"/>
            <c:separator> </c:separator>
            <c:showLeaderLines val="1"/>
            <c:leaderLines>
              <c:spPr>
                <a:ln w="6350" cap="flat" cmpd="sng" algn="ctr">
                  <a:solidFill>
                    <a:schemeClr val="tx1"/>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Feuil1!$A$2:$A$11</c:f>
              <c:strCache>
                <c:ptCount val="10"/>
                <c:pt idx="0">
                  <c:v>Bureau</c:v>
                </c:pt>
                <c:pt idx="1">
                  <c:v>Commerce</c:v>
                </c:pt>
                <c:pt idx="2">
                  <c:v>Liquidité et autres</c:v>
                </c:pt>
                <c:pt idx="3">
                  <c:v>Hôtel</c:v>
                </c:pt>
                <c:pt idx="4">
                  <c:v>Santé</c:v>
                </c:pt>
                <c:pt idx="5">
                  <c:v>Résidentiel</c:v>
                </c:pt>
                <c:pt idx="6">
                  <c:v>Logistique</c:v>
                </c:pt>
                <c:pt idx="7">
                  <c:v>Forêts</c:v>
                </c:pt>
                <c:pt idx="8">
                  <c:v>Industrie légère</c:v>
                </c:pt>
                <c:pt idx="9">
                  <c:v>Cinema</c:v>
                </c:pt>
              </c:strCache>
            </c:strRef>
          </c:cat>
          <c:val>
            <c:numRef>
              <c:f>Feuil1!$B$2:$B$11</c:f>
              <c:numCache>
                <c:formatCode>0.0%</c:formatCode>
                <c:ptCount val="10"/>
                <c:pt idx="0">
                  <c:v>0.58199999999999996</c:v>
                </c:pt>
                <c:pt idx="1">
                  <c:v>0.19600000000000001</c:v>
                </c:pt>
                <c:pt idx="2">
                  <c:v>5.0999999999999997E-2</c:v>
                </c:pt>
                <c:pt idx="3">
                  <c:v>3.3000000000000002E-2</c:v>
                </c:pt>
                <c:pt idx="4">
                  <c:v>0.04</c:v>
                </c:pt>
                <c:pt idx="5">
                  <c:v>4.2000000000000003E-2</c:v>
                </c:pt>
                <c:pt idx="6">
                  <c:v>2.9000000000000001E-2</c:v>
                </c:pt>
                <c:pt idx="7" formatCode="0.00%">
                  <c:v>0.01</c:v>
                </c:pt>
                <c:pt idx="8" formatCode="0.00%">
                  <c:v>8.0000000000000002E-3</c:v>
                </c:pt>
                <c:pt idx="9" formatCode="0.00%">
                  <c:v>8.0000000000000002E-3</c:v>
                </c:pt>
              </c:numCache>
            </c:numRef>
          </c:val>
          <c:extLst>
            <c:ext xmlns:c16="http://schemas.microsoft.com/office/drawing/2014/chart" uri="{C3380CC4-5D6E-409C-BE32-E72D297353CC}">
              <c16:uniqueId val="{00000013-4F16-41D6-831E-2F6A542B31D1}"/>
            </c:ext>
          </c:extLst>
        </c:ser>
        <c:dLbls>
          <c:showLegendKey val="0"/>
          <c:showVal val="0"/>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62513957376782037"/>
          <c:y val="0.14328410583108611"/>
          <c:w val="0.34874765177535538"/>
          <c:h val="0.81353927240625556"/>
        </c:manualLayout>
      </c:layout>
      <c:overlay val="0"/>
      <c:spPr>
        <a:noFill/>
        <a:ln>
          <a:noFill/>
        </a:ln>
        <a:effectLst/>
      </c:spPr>
      <c:txPr>
        <a:bodyPr rot="0" vert="horz"/>
        <a:lstStyle/>
        <a:p>
          <a:pPr>
            <a:defRPr sz="700"/>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EA8BE0-FAB6-4554-8AAA-367225A763FE}" type="doc">
      <dgm:prSet loTypeId="urn:microsoft.com/office/officeart/2005/8/layout/gear1" loCatId="cycle" qsTypeId="urn:microsoft.com/office/officeart/2005/8/quickstyle/simple1" qsCatId="simple" csTypeId="urn:microsoft.com/office/officeart/2005/8/colors/accent1_2" csCatId="accent1" phldr="1"/>
      <dgm:spPr/>
    </dgm:pt>
    <dgm:pt modelId="{7DE84C5E-03E5-4B8A-81DF-8958E6CAC753}">
      <dgm:prSet phldrT="[Texte]" custT="1"/>
      <dgm:spPr>
        <a:gradFill rotWithShape="0">
          <a:gsLst>
            <a:gs pos="0">
              <a:schemeClr val="tx1">
                <a:lumMod val="95000"/>
              </a:schemeClr>
            </a:gs>
            <a:gs pos="48000">
              <a:schemeClr val="tx1"/>
            </a:gs>
            <a:gs pos="100000">
              <a:schemeClr val="tx1">
                <a:lumMod val="90000"/>
                <a:lumOff val="10000"/>
              </a:schemeClr>
            </a:gs>
          </a:gsLst>
          <a:lin ang="10800000" scaled="0"/>
        </a:gradFill>
        <a:ln>
          <a:noFill/>
        </a:ln>
        <a:effectLst>
          <a:outerShdw blurRad="76200" dist="25400" dir="2700000" algn="tl" rotWithShape="0">
            <a:prstClr val="black">
              <a:alpha val="30000"/>
            </a:prstClr>
          </a:outerShdw>
        </a:effectLst>
      </dgm:spPr>
      <dgm:t>
        <a:bodyPr/>
        <a:lstStyle/>
        <a:p>
          <a:pPr>
            <a:lnSpc>
              <a:spcPts val="1000"/>
            </a:lnSpc>
            <a:spcAft>
              <a:spcPts val="0"/>
            </a:spcAft>
          </a:pPr>
          <a:r>
            <a:rPr lang="en-US" sz="800" b="1" dirty="0">
              <a:solidFill>
                <a:schemeClr val="bg1"/>
              </a:solidFill>
            </a:rPr>
            <a:t>1+ </a:t>
          </a:r>
          <a:r>
            <a:rPr lang="fr-FR" sz="800" b="1" noProof="0" dirty="0">
              <a:solidFill>
                <a:schemeClr val="bg1"/>
              </a:solidFill>
            </a:rPr>
            <a:t>Md € </a:t>
          </a:r>
          <a:r>
            <a:rPr lang="fr-FR" sz="800" noProof="0" dirty="0">
              <a:solidFill>
                <a:schemeClr val="bg1"/>
              </a:solidFill>
            </a:rPr>
            <a:t>investi en moyenne chaque année</a:t>
          </a:r>
        </a:p>
      </dgm:t>
    </dgm:pt>
    <dgm:pt modelId="{75FD23A3-D145-4125-89F8-65ED19E21FB9}" type="parTrans" cxnId="{78894997-0797-4B83-B0FC-7858E171CAA7}">
      <dgm:prSet/>
      <dgm:spPr/>
      <dgm:t>
        <a:bodyPr/>
        <a:lstStyle/>
        <a:p>
          <a:endParaRPr lang="fr-FR"/>
        </a:p>
      </dgm:t>
    </dgm:pt>
    <dgm:pt modelId="{9DCAA155-CF4C-4F93-B421-78ACF58D940F}" type="sibTrans" cxnId="{78894997-0797-4B83-B0FC-7858E171CAA7}">
      <dgm:prSet/>
      <dgm:spPr>
        <a:noFill/>
      </dgm:spPr>
      <dgm:t>
        <a:bodyPr/>
        <a:lstStyle/>
        <a:p>
          <a:endParaRPr lang="fr-FR"/>
        </a:p>
      </dgm:t>
    </dgm:pt>
    <dgm:pt modelId="{EBE0933F-551D-400C-BDF6-2A5D5B0BB5D2}">
      <dgm:prSet phldrT="[Texte]" custT="1"/>
      <dgm:spPr>
        <a:gradFill rotWithShape="0">
          <a:gsLst>
            <a:gs pos="0">
              <a:schemeClr val="accent3">
                <a:lumMod val="95000"/>
              </a:schemeClr>
            </a:gs>
            <a:gs pos="48000">
              <a:schemeClr val="accent3">
                <a:lumMod val="100000"/>
              </a:schemeClr>
            </a:gs>
            <a:gs pos="100000">
              <a:schemeClr val="accent3">
                <a:lumMod val="95000"/>
                <a:lumOff val="5000"/>
              </a:schemeClr>
            </a:gs>
          </a:gsLst>
          <a:lin ang="10800000" scaled="0"/>
        </a:gradFill>
        <a:ln>
          <a:noFill/>
        </a:ln>
        <a:effectLst>
          <a:outerShdw blurRad="76200" dist="25400" dir="2700000" algn="tl" rotWithShape="0">
            <a:prstClr val="black">
              <a:alpha val="30000"/>
            </a:prstClr>
          </a:outerShdw>
        </a:effectLst>
      </dgm:spPr>
      <dgm:t>
        <a:bodyPr/>
        <a:lstStyle/>
        <a:p>
          <a:r>
            <a:rPr lang="en-GB" sz="800" dirty="0"/>
            <a:t>3 </a:t>
          </a:r>
          <a:r>
            <a:rPr lang="fr-FR" sz="800" noProof="0" dirty="0"/>
            <a:t>Expertises</a:t>
          </a:r>
        </a:p>
      </dgm:t>
    </dgm:pt>
    <dgm:pt modelId="{9EFDA8C9-C885-47CF-B015-D95D7B39D5DE}" type="parTrans" cxnId="{3BE74FC5-A9A4-477B-9393-2008D4EBB4A0}">
      <dgm:prSet/>
      <dgm:spPr/>
      <dgm:t>
        <a:bodyPr/>
        <a:lstStyle/>
        <a:p>
          <a:endParaRPr lang="fr-FR"/>
        </a:p>
      </dgm:t>
    </dgm:pt>
    <dgm:pt modelId="{48DDCE56-E4FC-4856-8AD3-E70C87064461}" type="sibTrans" cxnId="{3BE74FC5-A9A4-477B-9393-2008D4EBB4A0}">
      <dgm:prSet/>
      <dgm:spPr>
        <a:noFill/>
      </dgm:spPr>
      <dgm:t>
        <a:bodyPr/>
        <a:lstStyle/>
        <a:p>
          <a:endParaRPr lang="fr-FR"/>
        </a:p>
      </dgm:t>
    </dgm:pt>
    <dgm:pt modelId="{114C5CD4-E3D9-499A-8CC4-9994FCAA21CB}">
      <dgm:prSet phldrT="[Texte]" custT="1"/>
      <dgm:spPr>
        <a:gradFill rotWithShape="0">
          <a:gsLst>
            <a:gs pos="0">
              <a:schemeClr val="accent3">
                <a:lumMod val="95000"/>
              </a:schemeClr>
            </a:gs>
            <a:gs pos="48000">
              <a:schemeClr val="accent3">
                <a:lumMod val="100000"/>
              </a:schemeClr>
            </a:gs>
            <a:gs pos="100000">
              <a:schemeClr val="accent3">
                <a:lumMod val="95000"/>
                <a:lumOff val="5000"/>
              </a:schemeClr>
            </a:gs>
          </a:gsLst>
          <a:lin ang="10800000" scaled="0"/>
        </a:gradFill>
        <a:ln>
          <a:noFill/>
        </a:ln>
        <a:effectLst>
          <a:outerShdw blurRad="76200" dist="25400" dir="2700000" algn="tl" rotWithShape="0">
            <a:prstClr val="black">
              <a:alpha val="30000"/>
            </a:prstClr>
          </a:outerShdw>
        </a:effectLst>
      </dgm:spPr>
      <dgm:t>
        <a:bodyPr/>
        <a:lstStyle/>
        <a:p>
          <a:r>
            <a:rPr lang="en-GB" sz="800" b="1" dirty="0"/>
            <a:t>7%</a:t>
          </a:r>
        </a:p>
        <a:p>
          <a:r>
            <a:rPr lang="en-GB" sz="800" b="1" dirty="0"/>
            <a:t>Hit Ratio</a:t>
          </a:r>
        </a:p>
      </dgm:t>
    </dgm:pt>
    <dgm:pt modelId="{526F97A9-72CF-4D69-A7C9-6DCA9FE6E665}" type="parTrans" cxnId="{7229FDC8-E3AA-4E07-BFA5-0DC2F9845DE3}">
      <dgm:prSet/>
      <dgm:spPr/>
      <dgm:t>
        <a:bodyPr/>
        <a:lstStyle/>
        <a:p>
          <a:endParaRPr lang="fr-FR"/>
        </a:p>
      </dgm:t>
    </dgm:pt>
    <dgm:pt modelId="{440C1BB8-78DC-4FEA-AFA7-FD83F629B7C9}" type="sibTrans" cxnId="{7229FDC8-E3AA-4E07-BFA5-0DC2F9845DE3}">
      <dgm:prSet/>
      <dgm:spPr/>
      <dgm:t>
        <a:bodyPr/>
        <a:lstStyle/>
        <a:p>
          <a:endParaRPr lang="fr-FR"/>
        </a:p>
      </dgm:t>
    </dgm:pt>
    <dgm:pt modelId="{92F6A944-AECB-496B-80D7-2EAFF9EDEACC}" type="pres">
      <dgm:prSet presAssocID="{08EA8BE0-FAB6-4554-8AAA-367225A763FE}" presName="composite" presStyleCnt="0">
        <dgm:presLayoutVars>
          <dgm:chMax val="3"/>
          <dgm:animLvl val="lvl"/>
          <dgm:resizeHandles val="exact"/>
        </dgm:presLayoutVars>
      </dgm:prSet>
      <dgm:spPr/>
    </dgm:pt>
    <dgm:pt modelId="{6787636D-D3AE-47B5-AF00-DD1CE47C5B4B}" type="pres">
      <dgm:prSet presAssocID="{7DE84C5E-03E5-4B8A-81DF-8958E6CAC753}" presName="gear1" presStyleLbl="node1" presStyleIdx="0" presStyleCnt="3">
        <dgm:presLayoutVars>
          <dgm:chMax val="1"/>
          <dgm:bulletEnabled val="1"/>
        </dgm:presLayoutVars>
      </dgm:prSet>
      <dgm:spPr/>
    </dgm:pt>
    <dgm:pt modelId="{8BF34227-53CC-4D53-B7A8-C26AF13B8A8B}" type="pres">
      <dgm:prSet presAssocID="{7DE84C5E-03E5-4B8A-81DF-8958E6CAC753}" presName="gear1srcNode" presStyleLbl="node1" presStyleIdx="0" presStyleCnt="3"/>
      <dgm:spPr/>
    </dgm:pt>
    <dgm:pt modelId="{7AA03283-191B-4071-8461-BD9DCD827EDC}" type="pres">
      <dgm:prSet presAssocID="{7DE84C5E-03E5-4B8A-81DF-8958E6CAC753}" presName="gear1dstNode" presStyleLbl="node1" presStyleIdx="0" presStyleCnt="3"/>
      <dgm:spPr/>
    </dgm:pt>
    <dgm:pt modelId="{72DFF9C4-2420-4996-9998-5207775F7F6F}" type="pres">
      <dgm:prSet presAssocID="{114C5CD4-E3D9-499A-8CC4-9994FCAA21CB}" presName="gear2" presStyleLbl="node1" presStyleIdx="1" presStyleCnt="3">
        <dgm:presLayoutVars>
          <dgm:chMax val="1"/>
          <dgm:bulletEnabled val="1"/>
        </dgm:presLayoutVars>
      </dgm:prSet>
      <dgm:spPr/>
    </dgm:pt>
    <dgm:pt modelId="{7E5F446D-09B3-461E-9305-71DF584303FC}" type="pres">
      <dgm:prSet presAssocID="{114C5CD4-E3D9-499A-8CC4-9994FCAA21CB}" presName="gear2srcNode" presStyleLbl="node1" presStyleIdx="1" presStyleCnt="3"/>
      <dgm:spPr/>
    </dgm:pt>
    <dgm:pt modelId="{B74F2AD8-AFF9-4116-92A0-10A8647E9660}" type="pres">
      <dgm:prSet presAssocID="{114C5CD4-E3D9-499A-8CC4-9994FCAA21CB}" presName="gear2dstNode" presStyleLbl="node1" presStyleIdx="1" presStyleCnt="3"/>
      <dgm:spPr/>
    </dgm:pt>
    <dgm:pt modelId="{B2B11B14-D16C-41DC-BF50-FF9A6D909DF4}" type="pres">
      <dgm:prSet presAssocID="{EBE0933F-551D-400C-BDF6-2A5D5B0BB5D2}" presName="gear3" presStyleLbl="node1" presStyleIdx="2" presStyleCnt="3"/>
      <dgm:spPr/>
    </dgm:pt>
    <dgm:pt modelId="{BBE1689D-91AB-4B71-A0ED-97C1BD8B2B90}" type="pres">
      <dgm:prSet presAssocID="{EBE0933F-551D-400C-BDF6-2A5D5B0BB5D2}" presName="gear3tx" presStyleLbl="node1" presStyleIdx="2" presStyleCnt="3">
        <dgm:presLayoutVars>
          <dgm:chMax val="1"/>
          <dgm:bulletEnabled val="1"/>
        </dgm:presLayoutVars>
      </dgm:prSet>
      <dgm:spPr/>
    </dgm:pt>
    <dgm:pt modelId="{6762AAA7-C1C3-4049-80A6-47D4BB7258D6}" type="pres">
      <dgm:prSet presAssocID="{EBE0933F-551D-400C-BDF6-2A5D5B0BB5D2}" presName="gear3srcNode" presStyleLbl="node1" presStyleIdx="2" presStyleCnt="3"/>
      <dgm:spPr/>
    </dgm:pt>
    <dgm:pt modelId="{888B18E0-0160-43C1-822D-A60D5C9963B8}" type="pres">
      <dgm:prSet presAssocID="{EBE0933F-551D-400C-BDF6-2A5D5B0BB5D2}" presName="gear3dstNode" presStyleLbl="node1" presStyleIdx="2" presStyleCnt="3"/>
      <dgm:spPr/>
    </dgm:pt>
    <dgm:pt modelId="{44D7CA47-B9A4-4EFD-AC9A-1C7215438923}" type="pres">
      <dgm:prSet presAssocID="{9DCAA155-CF4C-4F93-B421-78ACF58D940F}" presName="connector1" presStyleLbl="sibTrans2D1" presStyleIdx="0" presStyleCnt="3"/>
      <dgm:spPr/>
    </dgm:pt>
    <dgm:pt modelId="{979C84BA-43BD-48D7-B2B5-CA598D366630}" type="pres">
      <dgm:prSet presAssocID="{440C1BB8-78DC-4FEA-AFA7-FD83F629B7C9}" presName="connector2" presStyleLbl="sibTrans2D1" presStyleIdx="1" presStyleCnt="3"/>
      <dgm:spPr/>
    </dgm:pt>
    <dgm:pt modelId="{EB993956-CC50-4EA0-A9F4-8779F0BAEE3A}" type="pres">
      <dgm:prSet presAssocID="{48DDCE56-E4FC-4856-8AD3-E70C87064461}" presName="connector3" presStyleLbl="sibTrans2D1" presStyleIdx="2" presStyleCnt="3"/>
      <dgm:spPr/>
    </dgm:pt>
  </dgm:ptLst>
  <dgm:cxnLst>
    <dgm:cxn modelId="{78EA6207-643D-437A-899D-1DCFD67FEA1D}" type="presOf" srcId="{7DE84C5E-03E5-4B8A-81DF-8958E6CAC753}" destId="{8BF34227-53CC-4D53-B7A8-C26AF13B8A8B}" srcOrd="1" destOrd="0" presId="urn:microsoft.com/office/officeart/2005/8/layout/gear1"/>
    <dgm:cxn modelId="{08B8A511-1394-403B-9B35-F152E79E6842}" type="presOf" srcId="{EBE0933F-551D-400C-BDF6-2A5D5B0BB5D2}" destId="{6762AAA7-C1C3-4049-80A6-47D4BB7258D6}" srcOrd="2" destOrd="0" presId="urn:microsoft.com/office/officeart/2005/8/layout/gear1"/>
    <dgm:cxn modelId="{D42DFB34-1405-4610-A04A-7667D9D4F776}" type="presOf" srcId="{08EA8BE0-FAB6-4554-8AAA-367225A763FE}" destId="{92F6A944-AECB-496B-80D7-2EAFF9EDEACC}" srcOrd="0" destOrd="0" presId="urn:microsoft.com/office/officeart/2005/8/layout/gear1"/>
    <dgm:cxn modelId="{F310F637-69B2-407B-8F3F-1467D14576B5}" type="presOf" srcId="{114C5CD4-E3D9-499A-8CC4-9994FCAA21CB}" destId="{B74F2AD8-AFF9-4116-92A0-10A8647E9660}" srcOrd="2" destOrd="0" presId="urn:microsoft.com/office/officeart/2005/8/layout/gear1"/>
    <dgm:cxn modelId="{0FCAD441-D602-4C7E-BFC5-349AAC479886}" type="presOf" srcId="{EBE0933F-551D-400C-BDF6-2A5D5B0BB5D2}" destId="{888B18E0-0160-43C1-822D-A60D5C9963B8}" srcOrd="3" destOrd="0" presId="urn:microsoft.com/office/officeart/2005/8/layout/gear1"/>
    <dgm:cxn modelId="{9F553D6C-D383-4189-ABBB-BBC289E1DB59}" type="presOf" srcId="{9DCAA155-CF4C-4F93-B421-78ACF58D940F}" destId="{44D7CA47-B9A4-4EFD-AC9A-1C7215438923}" srcOrd="0" destOrd="0" presId="urn:microsoft.com/office/officeart/2005/8/layout/gear1"/>
    <dgm:cxn modelId="{75E76C80-AE7A-4C86-8820-A4A3384A5F22}" type="presOf" srcId="{7DE84C5E-03E5-4B8A-81DF-8958E6CAC753}" destId="{6787636D-D3AE-47B5-AF00-DD1CE47C5B4B}" srcOrd="0" destOrd="0" presId="urn:microsoft.com/office/officeart/2005/8/layout/gear1"/>
    <dgm:cxn modelId="{78894997-0797-4B83-B0FC-7858E171CAA7}" srcId="{08EA8BE0-FAB6-4554-8AAA-367225A763FE}" destId="{7DE84C5E-03E5-4B8A-81DF-8958E6CAC753}" srcOrd="0" destOrd="0" parTransId="{75FD23A3-D145-4125-89F8-65ED19E21FB9}" sibTransId="{9DCAA155-CF4C-4F93-B421-78ACF58D940F}"/>
    <dgm:cxn modelId="{5DFA9EA0-9111-4339-878C-8846991A8520}" type="presOf" srcId="{114C5CD4-E3D9-499A-8CC4-9994FCAA21CB}" destId="{7E5F446D-09B3-461E-9305-71DF584303FC}" srcOrd="1" destOrd="0" presId="urn:microsoft.com/office/officeart/2005/8/layout/gear1"/>
    <dgm:cxn modelId="{1B3943B1-442C-4C53-90F3-A072848B2C2C}" type="presOf" srcId="{114C5CD4-E3D9-499A-8CC4-9994FCAA21CB}" destId="{72DFF9C4-2420-4996-9998-5207775F7F6F}" srcOrd="0" destOrd="0" presId="urn:microsoft.com/office/officeart/2005/8/layout/gear1"/>
    <dgm:cxn modelId="{60B279B9-4015-45CD-B44B-771AA5E02589}" type="presOf" srcId="{48DDCE56-E4FC-4856-8AD3-E70C87064461}" destId="{EB993956-CC50-4EA0-A9F4-8779F0BAEE3A}" srcOrd="0" destOrd="0" presId="urn:microsoft.com/office/officeart/2005/8/layout/gear1"/>
    <dgm:cxn modelId="{3BE74FC5-A9A4-477B-9393-2008D4EBB4A0}" srcId="{08EA8BE0-FAB6-4554-8AAA-367225A763FE}" destId="{EBE0933F-551D-400C-BDF6-2A5D5B0BB5D2}" srcOrd="2" destOrd="0" parTransId="{9EFDA8C9-C885-47CF-B015-D95D7B39D5DE}" sibTransId="{48DDCE56-E4FC-4856-8AD3-E70C87064461}"/>
    <dgm:cxn modelId="{7229FDC8-E3AA-4E07-BFA5-0DC2F9845DE3}" srcId="{08EA8BE0-FAB6-4554-8AAA-367225A763FE}" destId="{114C5CD4-E3D9-499A-8CC4-9994FCAA21CB}" srcOrd="1" destOrd="0" parTransId="{526F97A9-72CF-4D69-A7C9-6DCA9FE6E665}" sibTransId="{440C1BB8-78DC-4FEA-AFA7-FD83F629B7C9}"/>
    <dgm:cxn modelId="{44A948C9-BAED-40EA-94F6-009DB19C632A}" type="presOf" srcId="{440C1BB8-78DC-4FEA-AFA7-FD83F629B7C9}" destId="{979C84BA-43BD-48D7-B2B5-CA598D366630}" srcOrd="0" destOrd="0" presId="urn:microsoft.com/office/officeart/2005/8/layout/gear1"/>
    <dgm:cxn modelId="{513D67E4-2B12-454E-A19D-CB2BA489C4FA}" type="presOf" srcId="{7DE84C5E-03E5-4B8A-81DF-8958E6CAC753}" destId="{7AA03283-191B-4071-8461-BD9DCD827EDC}" srcOrd="2" destOrd="0" presId="urn:microsoft.com/office/officeart/2005/8/layout/gear1"/>
    <dgm:cxn modelId="{0FEFCCF1-B9A7-45AB-9746-CE64D4D5BBF2}" type="presOf" srcId="{EBE0933F-551D-400C-BDF6-2A5D5B0BB5D2}" destId="{BBE1689D-91AB-4B71-A0ED-97C1BD8B2B90}" srcOrd="1" destOrd="0" presId="urn:microsoft.com/office/officeart/2005/8/layout/gear1"/>
    <dgm:cxn modelId="{E29586FB-F58F-4081-BA3B-DDDA2C8ED922}" type="presOf" srcId="{EBE0933F-551D-400C-BDF6-2A5D5B0BB5D2}" destId="{B2B11B14-D16C-41DC-BF50-FF9A6D909DF4}" srcOrd="0" destOrd="0" presId="urn:microsoft.com/office/officeart/2005/8/layout/gear1"/>
    <dgm:cxn modelId="{53359EA5-EE6A-4027-BC47-BB8FB07BD719}" type="presParOf" srcId="{92F6A944-AECB-496B-80D7-2EAFF9EDEACC}" destId="{6787636D-D3AE-47B5-AF00-DD1CE47C5B4B}" srcOrd="0" destOrd="0" presId="urn:microsoft.com/office/officeart/2005/8/layout/gear1"/>
    <dgm:cxn modelId="{8772C287-80F2-411F-982C-5EB67497EBF9}" type="presParOf" srcId="{92F6A944-AECB-496B-80D7-2EAFF9EDEACC}" destId="{8BF34227-53CC-4D53-B7A8-C26AF13B8A8B}" srcOrd="1" destOrd="0" presId="urn:microsoft.com/office/officeart/2005/8/layout/gear1"/>
    <dgm:cxn modelId="{8915F2F4-1A7F-4B3E-92FB-71E086AE39CD}" type="presParOf" srcId="{92F6A944-AECB-496B-80D7-2EAFF9EDEACC}" destId="{7AA03283-191B-4071-8461-BD9DCD827EDC}" srcOrd="2" destOrd="0" presId="urn:microsoft.com/office/officeart/2005/8/layout/gear1"/>
    <dgm:cxn modelId="{F8EFC640-E444-4F92-9DAD-7679D7B6A154}" type="presParOf" srcId="{92F6A944-AECB-496B-80D7-2EAFF9EDEACC}" destId="{72DFF9C4-2420-4996-9998-5207775F7F6F}" srcOrd="3" destOrd="0" presId="urn:microsoft.com/office/officeart/2005/8/layout/gear1"/>
    <dgm:cxn modelId="{7E08D862-4B00-4696-AA10-121A47A04804}" type="presParOf" srcId="{92F6A944-AECB-496B-80D7-2EAFF9EDEACC}" destId="{7E5F446D-09B3-461E-9305-71DF584303FC}" srcOrd="4" destOrd="0" presId="urn:microsoft.com/office/officeart/2005/8/layout/gear1"/>
    <dgm:cxn modelId="{D4371C33-AB70-4649-9BA4-9F1C7F3DA2FF}" type="presParOf" srcId="{92F6A944-AECB-496B-80D7-2EAFF9EDEACC}" destId="{B74F2AD8-AFF9-4116-92A0-10A8647E9660}" srcOrd="5" destOrd="0" presId="urn:microsoft.com/office/officeart/2005/8/layout/gear1"/>
    <dgm:cxn modelId="{378B2008-1753-450A-837B-54F1B62DA23E}" type="presParOf" srcId="{92F6A944-AECB-496B-80D7-2EAFF9EDEACC}" destId="{B2B11B14-D16C-41DC-BF50-FF9A6D909DF4}" srcOrd="6" destOrd="0" presId="urn:microsoft.com/office/officeart/2005/8/layout/gear1"/>
    <dgm:cxn modelId="{84811398-BDF4-4264-AC81-76CD38BA8413}" type="presParOf" srcId="{92F6A944-AECB-496B-80D7-2EAFF9EDEACC}" destId="{BBE1689D-91AB-4B71-A0ED-97C1BD8B2B90}" srcOrd="7" destOrd="0" presId="urn:microsoft.com/office/officeart/2005/8/layout/gear1"/>
    <dgm:cxn modelId="{233D98E9-A59B-448D-865F-0F1E8AAD3922}" type="presParOf" srcId="{92F6A944-AECB-496B-80D7-2EAFF9EDEACC}" destId="{6762AAA7-C1C3-4049-80A6-47D4BB7258D6}" srcOrd="8" destOrd="0" presId="urn:microsoft.com/office/officeart/2005/8/layout/gear1"/>
    <dgm:cxn modelId="{D45F6223-729B-406C-8C9A-C2AE85BCFA97}" type="presParOf" srcId="{92F6A944-AECB-496B-80D7-2EAFF9EDEACC}" destId="{888B18E0-0160-43C1-822D-A60D5C9963B8}" srcOrd="9" destOrd="0" presId="urn:microsoft.com/office/officeart/2005/8/layout/gear1"/>
    <dgm:cxn modelId="{49F0AA47-2A3A-4D79-84EE-DA089A925216}" type="presParOf" srcId="{92F6A944-AECB-496B-80D7-2EAFF9EDEACC}" destId="{44D7CA47-B9A4-4EFD-AC9A-1C7215438923}" srcOrd="10" destOrd="0" presId="urn:microsoft.com/office/officeart/2005/8/layout/gear1"/>
    <dgm:cxn modelId="{ABB233A3-0C51-4F3A-A436-7375FC7F7026}" type="presParOf" srcId="{92F6A944-AECB-496B-80D7-2EAFF9EDEACC}" destId="{979C84BA-43BD-48D7-B2B5-CA598D366630}" srcOrd="11" destOrd="0" presId="urn:microsoft.com/office/officeart/2005/8/layout/gear1"/>
    <dgm:cxn modelId="{EB94FAAA-4595-4D6D-9B30-BEB5B5590706}" type="presParOf" srcId="{92F6A944-AECB-496B-80D7-2EAFF9EDEACC}" destId="{EB993956-CC50-4EA0-A9F4-8779F0BAEE3A}" srcOrd="12" destOrd="0" presId="urn:microsoft.com/office/officeart/2005/8/layout/gear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87636D-D3AE-47B5-AF00-DD1CE47C5B4B}">
      <dsp:nvSpPr>
        <dsp:cNvPr id="0" name=""/>
        <dsp:cNvSpPr/>
      </dsp:nvSpPr>
      <dsp:spPr>
        <a:xfrm>
          <a:off x="1117458" y="1012935"/>
          <a:ext cx="1238032" cy="1238032"/>
        </a:xfrm>
        <a:prstGeom prst="gear9">
          <a:avLst/>
        </a:prstGeom>
        <a:gradFill rotWithShape="0">
          <a:gsLst>
            <a:gs pos="0">
              <a:schemeClr val="tx1">
                <a:lumMod val="95000"/>
              </a:schemeClr>
            </a:gs>
            <a:gs pos="48000">
              <a:schemeClr val="tx1"/>
            </a:gs>
            <a:gs pos="100000">
              <a:schemeClr val="tx1">
                <a:lumMod val="90000"/>
                <a:lumOff val="10000"/>
              </a:schemeClr>
            </a:gs>
          </a:gsLst>
          <a:lin ang="10800000" scaled="0"/>
        </a:gradFill>
        <a:ln w="12700" cap="flat" cmpd="sng" algn="ctr">
          <a:noFill/>
          <a:prstDash val="solid"/>
          <a:miter lim="800000"/>
        </a:ln>
        <a:effectLst>
          <a:outerShdw blurRad="76200" dist="25400" dir="2700000" algn="tl" rotWithShape="0">
            <a:prstClr val="black">
              <a:alpha val="3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ts val="1000"/>
            </a:lnSpc>
            <a:spcBef>
              <a:spcPct val="0"/>
            </a:spcBef>
            <a:spcAft>
              <a:spcPts val="0"/>
            </a:spcAft>
            <a:buNone/>
          </a:pPr>
          <a:r>
            <a:rPr lang="en-US" sz="800" b="1" kern="1200" dirty="0">
              <a:solidFill>
                <a:schemeClr val="bg1"/>
              </a:solidFill>
            </a:rPr>
            <a:t>1+ </a:t>
          </a:r>
          <a:r>
            <a:rPr lang="fr-FR" sz="800" b="1" kern="1200" noProof="0" dirty="0">
              <a:solidFill>
                <a:schemeClr val="bg1"/>
              </a:solidFill>
            </a:rPr>
            <a:t>Md € </a:t>
          </a:r>
          <a:r>
            <a:rPr lang="fr-FR" sz="800" kern="1200" noProof="0" dirty="0">
              <a:solidFill>
                <a:schemeClr val="bg1"/>
              </a:solidFill>
            </a:rPr>
            <a:t>investi en moyenne chaque année</a:t>
          </a:r>
        </a:p>
      </dsp:txBody>
      <dsp:txXfrm>
        <a:off x="1366358" y="1302938"/>
        <a:ext cx="740232" cy="636374"/>
      </dsp:txXfrm>
    </dsp:sp>
    <dsp:sp modelId="{72DFF9C4-2420-4996-9998-5207775F7F6F}">
      <dsp:nvSpPr>
        <dsp:cNvPr id="0" name=""/>
        <dsp:cNvSpPr/>
      </dsp:nvSpPr>
      <dsp:spPr>
        <a:xfrm>
          <a:off x="397148" y="720309"/>
          <a:ext cx="900387" cy="900387"/>
        </a:xfrm>
        <a:prstGeom prst="gear6">
          <a:avLst/>
        </a:prstGeom>
        <a:gradFill rotWithShape="0">
          <a:gsLst>
            <a:gs pos="0">
              <a:schemeClr val="accent3">
                <a:lumMod val="95000"/>
              </a:schemeClr>
            </a:gs>
            <a:gs pos="48000">
              <a:schemeClr val="accent3">
                <a:lumMod val="100000"/>
              </a:schemeClr>
            </a:gs>
            <a:gs pos="100000">
              <a:schemeClr val="accent3">
                <a:lumMod val="95000"/>
                <a:lumOff val="5000"/>
              </a:schemeClr>
            </a:gs>
          </a:gsLst>
          <a:lin ang="10800000" scaled="0"/>
        </a:gradFill>
        <a:ln w="12700" cap="flat" cmpd="sng" algn="ctr">
          <a:noFill/>
          <a:prstDash val="solid"/>
          <a:miter lim="800000"/>
        </a:ln>
        <a:effectLst>
          <a:outerShdw blurRad="76200" dist="25400" dir="2700000" algn="tl" rotWithShape="0">
            <a:prstClr val="black">
              <a:alpha val="3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b="1" kern="1200" dirty="0"/>
            <a:t>7%</a:t>
          </a:r>
        </a:p>
        <a:p>
          <a:pPr marL="0" lvl="0" indent="0" algn="ctr" defTabSz="355600">
            <a:lnSpc>
              <a:spcPct val="90000"/>
            </a:lnSpc>
            <a:spcBef>
              <a:spcPct val="0"/>
            </a:spcBef>
            <a:spcAft>
              <a:spcPct val="35000"/>
            </a:spcAft>
            <a:buNone/>
          </a:pPr>
          <a:r>
            <a:rPr lang="en-GB" sz="800" b="1" kern="1200" dirty="0"/>
            <a:t>Hit Ratio</a:t>
          </a:r>
        </a:p>
      </dsp:txBody>
      <dsp:txXfrm>
        <a:off x="623823" y="948354"/>
        <a:ext cx="447037" cy="444297"/>
      </dsp:txXfrm>
    </dsp:sp>
    <dsp:sp modelId="{B2B11B14-D16C-41DC-BF50-FF9A6D909DF4}">
      <dsp:nvSpPr>
        <dsp:cNvPr id="0" name=""/>
        <dsp:cNvSpPr/>
      </dsp:nvSpPr>
      <dsp:spPr>
        <a:xfrm rot="20700000">
          <a:off x="901457" y="99134"/>
          <a:ext cx="882195" cy="882195"/>
        </a:xfrm>
        <a:prstGeom prst="gear6">
          <a:avLst/>
        </a:prstGeom>
        <a:gradFill rotWithShape="0">
          <a:gsLst>
            <a:gs pos="0">
              <a:schemeClr val="accent3">
                <a:lumMod val="95000"/>
              </a:schemeClr>
            </a:gs>
            <a:gs pos="48000">
              <a:schemeClr val="accent3">
                <a:lumMod val="100000"/>
              </a:schemeClr>
            </a:gs>
            <a:gs pos="100000">
              <a:schemeClr val="accent3">
                <a:lumMod val="95000"/>
                <a:lumOff val="5000"/>
              </a:schemeClr>
            </a:gs>
          </a:gsLst>
          <a:lin ang="10800000" scaled="0"/>
        </a:gradFill>
        <a:ln w="12700" cap="flat" cmpd="sng" algn="ctr">
          <a:noFill/>
          <a:prstDash val="solid"/>
          <a:miter lim="800000"/>
        </a:ln>
        <a:effectLst>
          <a:outerShdw blurRad="76200" dist="25400" dir="2700000" algn="tl" rotWithShape="0">
            <a:prstClr val="black">
              <a:alpha val="3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3 </a:t>
          </a:r>
          <a:r>
            <a:rPr lang="fr-FR" sz="800" kern="1200" noProof="0" dirty="0"/>
            <a:t>Expertises</a:t>
          </a:r>
        </a:p>
      </dsp:txBody>
      <dsp:txXfrm rot="-20700000">
        <a:off x="1094948" y="292625"/>
        <a:ext cx="495212" cy="495212"/>
      </dsp:txXfrm>
    </dsp:sp>
    <dsp:sp modelId="{44D7CA47-B9A4-4EFD-AC9A-1C7215438923}">
      <dsp:nvSpPr>
        <dsp:cNvPr id="0" name=""/>
        <dsp:cNvSpPr/>
      </dsp:nvSpPr>
      <dsp:spPr>
        <a:xfrm>
          <a:off x="1002413" y="837124"/>
          <a:ext cx="1584681" cy="1584681"/>
        </a:xfrm>
        <a:prstGeom prst="circularArrow">
          <a:avLst>
            <a:gd name="adj1" fmla="val 4688"/>
            <a:gd name="adj2" fmla="val 299029"/>
            <a:gd name="adj3" fmla="val 2439342"/>
            <a:gd name="adj4" fmla="val 16037997"/>
            <a:gd name="adj5" fmla="val 5469"/>
          </a:avLst>
        </a:prstGeom>
        <a:noFill/>
        <a:ln>
          <a:noFill/>
        </a:ln>
        <a:effectLst/>
      </dsp:spPr>
      <dsp:style>
        <a:lnRef idx="0">
          <a:scrgbClr r="0" g="0" b="0"/>
        </a:lnRef>
        <a:fillRef idx="1">
          <a:scrgbClr r="0" g="0" b="0"/>
        </a:fillRef>
        <a:effectRef idx="0">
          <a:scrgbClr r="0" g="0" b="0"/>
        </a:effectRef>
        <a:fontRef idx="minor">
          <a:schemeClr val="lt1"/>
        </a:fontRef>
      </dsp:style>
    </dsp:sp>
    <dsp:sp modelId="{979C84BA-43BD-48D7-B2B5-CA598D366630}">
      <dsp:nvSpPr>
        <dsp:cNvPr id="0" name=""/>
        <dsp:cNvSpPr/>
      </dsp:nvSpPr>
      <dsp:spPr>
        <a:xfrm>
          <a:off x="237691" y="529428"/>
          <a:ext cx="1151370" cy="115137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993956-CC50-4EA0-A9F4-8779F0BAEE3A}">
      <dsp:nvSpPr>
        <dsp:cNvPr id="0" name=""/>
        <dsp:cNvSpPr/>
      </dsp:nvSpPr>
      <dsp:spPr>
        <a:xfrm>
          <a:off x="697396" y="-85759"/>
          <a:ext cx="1241408" cy="1241408"/>
        </a:xfrm>
        <a:prstGeom prst="circularArrow">
          <a:avLst>
            <a:gd name="adj1" fmla="val 5984"/>
            <a:gd name="adj2" fmla="val 394124"/>
            <a:gd name="adj3" fmla="val 13313824"/>
            <a:gd name="adj4" fmla="val 10508221"/>
            <a:gd name="adj5" fmla="val 6981"/>
          </a:avLst>
        </a:prstGeom>
        <a:no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5C2663-9FAE-6346-9FDE-52ACD264882B}" type="datetimeFigureOut">
              <a:rPr lang="fr-FR" smtClean="0"/>
              <a:t>15/10/2024</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09F841-1EC4-7745-A2A1-241C3184D275}" type="slidenum">
              <a:rPr lang="fr-FR" smtClean="0"/>
              <a:t>‹#›</a:t>
            </a:fld>
            <a:endParaRPr lang="fr-FR"/>
          </a:p>
        </p:txBody>
      </p:sp>
    </p:spTree>
    <p:extLst>
      <p:ext uri="{BB962C8B-B14F-4D97-AF65-F5344CB8AC3E}">
        <p14:creationId xmlns:p14="http://schemas.microsoft.com/office/powerpoint/2010/main" val="13753778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ABE3DF-9B42-6F42-B595-8789B0F99C6A}" type="datetimeFigureOut">
              <a:rPr lang="fr-FR" smtClean="0"/>
              <a:t>15/10/2024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4CB9D9-8607-4446-80EE-4BEFE06B9BD3}" type="slidenum">
              <a:rPr lang="fr-FR" smtClean="0"/>
              <a:t>‹#›</a:t>
            </a:fld>
            <a:endParaRPr lang="fr-FR"/>
          </a:p>
        </p:txBody>
      </p:sp>
    </p:spTree>
    <p:extLst>
      <p:ext uri="{BB962C8B-B14F-4D97-AF65-F5344CB8AC3E}">
        <p14:creationId xmlns:p14="http://schemas.microsoft.com/office/powerpoint/2010/main" val="349098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Master" Target="../slideMasters/slideMaster7.xml"/><Relationship Id="rId5" Type="http://schemas.openxmlformats.org/officeDocument/2006/relationships/image" Target="../media/image28.png"/><Relationship Id="rId4" Type="http://schemas.openxmlformats.org/officeDocument/2006/relationships/image" Target="../media/image27.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Master" Target="../slideMasters/slideMaster7.xml"/><Relationship Id="rId5" Type="http://schemas.openxmlformats.org/officeDocument/2006/relationships/image" Target="../media/image28.png"/><Relationship Id="rId4" Type="http://schemas.openxmlformats.org/officeDocument/2006/relationships/image" Target="../media/image27.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Master" Target="../slideMasters/slideMaster7.xml"/><Relationship Id="rId5" Type="http://schemas.openxmlformats.org/officeDocument/2006/relationships/image" Target="../media/image28.png"/><Relationship Id="rId4" Type="http://schemas.openxmlformats.org/officeDocument/2006/relationships/image" Target="../media/image27.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Master" Target="../slideMasters/slideMaster7.xml"/><Relationship Id="rId5" Type="http://schemas.openxmlformats.org/officeDocument/2006/relationships/image" Target="../media/image28.png"/><Relationship Id="rId4" Type="http://schemas.openxmlformats.org/officeDocument/2006/relationships/image" Target="../media/image27.sv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7.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7.xml"/><Relationship Id="rId5" Type="http://schemas.openxmlformats.org/officeDocument/2006/relationships/image" Target="../media/image28.png"/><Relationship Id="rId4" Type="http://schemas.openxmlformats.org/officeDocument/2006/relationships/image" Target="../media/image27.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ver-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D06CB5C-80B9-394F-B2BC-BE1D77B742A8}"/>
              </a:ext>
            </a:extLst>
          </p:cNvPr>
          <p:cNvGrpSpPr/>
          <p:nvPr userDrawn="1"/>
        </p:nvGrpSpPr>
        <p:grpSpPr>
          <a:xfrm>
            <a:off x="0" y="1992489"/>
            <a:ext cx="9144001" cy="2294211"/>
            <a:chOff x="0" y="1992489"/>
            <a:chExt cx="9144001" cy="2294211"/>
          </a:xfrm>
        </p:grpSpPr>
        <p:sp>
          <p:nvSpPr>
            <p:cNvPr id="15" name="Rectangle 14">
              <a:extLst>
                <a:ext uri="{FF2B5EF4-FFF2-40B4-BE49-F238E27FC236}">
                  <a16:creationId xmlns:a16="http://schemas.microsoft.com/office/drawing/2014/main" id="{2E55F8AC-16A4-E54F-8366-B0DD7CB6EED2}"/>
                </a:ext>
              </a:extLst>
            </p:cNvPr>
            <p:cNvSpPr/>
            <p:nvPr/>
          </p:nvSpPr>
          <p:spPr>
            <a:xfrm>
              <a:off x="0" y="2355103"/>
              <a:ext cx="9144000" cy="1931597"/>
            </a:xfrm>
            <a:prstGeom prst="rect">
              <a:avLst/>
            </a:prstGeom>
            <a:solidFill>
              <a:srgbClr val="102D69"/>
            </a:solidFill>
            <a:ln>
              <a:noFill/>
            </a:ln>
          </p:spPr>
          <p:style>
            <a:lnRef idx="2">
              <a:schemeClr val="dk1">
                <a:shade val="50000"/>
              </a:schemeClr>
            </a:lnRef>
            <a:fillRef idx="1">
              <a:schemeClr val="dk1"/>
            </a:fillRef>
            <a:effectRef idx="0">
              <a:schemeClr val="dk1"/>
            </a:effectRef>
            <a:fontRef idx="minor">
              <a:schemeClr val="lt1"/>
            </a:fontRef>
          </p:style>
          <p:txBody>
            <a:bodyPr lIns="37969" rtlCol="0" anchor="ctr"/>
            <a:lstStyle/>
            <a:p>
              <a:pPr algn="ctr"/>
              <a:endParaRPr lang="fr-FR" sz="760"/>
            </a:p>
          </p:txBody>
        </p:sp>
        <p:sp>
          <p:nvSpPr>
            <p:cNvPr id="16" name="Rectangle 15">
              <a:extLst>
                <a:ext uri="{FF2B5EF4-FFF2-40B4-BE49-F238E27FC236}">
                  <a16:creationId xmlns:a16="http://schemas.microsoft.com/office/drawing/2014/main" id="{2DDE6658-867D-E04B-B2BA-5E51BCFA9AF0}"/>
                </a:ext>
              </a:extLst>
            </p:cNvPr>
            <p:cNvSpPr/>
            <p:nvPr/>
          </p:nvSpPr>
          <p:spPr>
            <a:xfrm>
              <a:off x="1" y="1992489"/>
              <a:ext cx="9144000" cy="60296"/>
            </a:xfrm>
            <a:prstGeom prst="rect">
              <a:avLst/>
            </a:prstGeom>
            <a:solidFill>
              <a:srgbClr val="00B6ED"/>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8" name="Rectangle 17">
              <a:extLst>
                <a:ext uri="{FF2B5EF4-FFF2-40B4-BE49-F238E27FC236}">
                  <a16:creationId xmlns:a16="http://schemas.microsoft.com/office/drawing/2014/main" id="{DF735D0B-709A-0348-9489-6869CC01DE16}"/>
                </a:ext>
              </a:extLst>
            </p:cNvPr>
            <p:cNvSpPr/>
            <p:nvPr/>
          </p:nvSpPr>
          <p:spPr>
            <a:xfrm>
              <a:off x="1" y="2083142"/>
              <a:ext cx="9144000" cy="60296"/>
            </a:xfrm>
            <a:prstGeom prst="rect">
              <a:avLst/>
            </a:prstGeom>
            <a:solidFill>
              <a:srgbClr val="1596C8"/>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0" name="Rectangle 19">
              <a:extLst>
                <a:ext uri="{FF2B5EF4-FFF2-40B4-BE49-F238E27FC236}">
                  <a16:creationId xmlns:a16="http://schemas.microsoft.com/office/drawing/2014/main" id="{9544053D-6AB5-9F49-8F64-331429CE1F16}"/>
                </a:ext>
              </a:extLst>
            </p:cNvPr>
            <p:cNvSpPr/>
            <p:nvPr/>
          </p:nvSpPr>
          <p:spPr>
            <a:xfrm>
              <a:off x="1" y="2173795"/>
              <a:ext cx="9144000" cy="60296"/>
            </a:xfrm>
            <a:prstGeom prst="rect">
              <a:avLst/>
            </a:prstGeom>
            <a:solidFill>
              <a:srgbClr val="0073A3"/>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1" name="Rectangle 20">
              <a:extLst>
                <a:ext uri="{FF2B5EF4-FFF2-40B4-BE49-F238E27FC236}">
                  <a16:creationId xmlns:a16="http://schemas.microsoft.com/office/drawing/2014/main" id="{39D44D01-A6C1-A14F-97C4-C3DA8C3DA07A}"/>
                </a:ext>
              </a:extLst>
            </p:cNvPr>
            <p:cNvSpPr/>
            <p:nvPr/>
          </p:nvSpPr>
          <p:spPr>
            <a:xfrm>
              <a:off x="1" y="2264448"/>
              <a:ext cx="9144000" cy="60296"/>
            </a:xfrm>
            <a:prstGeom prst="rect">
              <a:avLst/>
            </a:prstGeom>
            <a:solidFill>
              <a:srgbClr val="005483"/>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grpSp>
      <p:sp>
        <p:nvSpPr>
          <p:cNvPr id="2" name="Title 1"/>
          <p:cNvSpPr>
            <a:spLocks noGrp="1"/>
          </p:cNvSpPr>
          <p:nvPr userDrawn="1">
            <p:ph type="ctrTitle"/>
          </p:nvPr>
        </p:nvSpPr>
        <p:spPr>
          <a:xfrm>
            <a:off x="540000" y="3056400"/>
            <a:ext cx="6136435" cy="856442"/>
          </a:xfrm>
        </p:spPr>
        <p:txBody>
          <a:bodyPr anchor="t" anchorCtr="0">
            <a:noAutofit/>
          </a:bodyPr>
          <a:lstStyle>
            <a:lvl1pPr algn="l">
              <a:lnSpc>
                <a:spcPct val="100000"/>
              </a:lnSpc>
              <a:defRPr sz="2300" b="0" spc="100" baseline="0">
                <a:solidFill>
                  <a:schemeClr val="bg1"/>
                </a:solidFill>
              </a:defRPr>
            </a:lvl1pPr>
          </a:lstStyle>
          <a:p>
            <a:r>
              <a:rPr lang="en-US"/>
              <a:t>Click to edit Master title style</a:t>
            </a:r>
            <a:endParaRPr lang="en-US" dirty="0"/>
          </a:p>
        </p:txBody>
      </p:sp>
      <p:sp>
        <p:nvSpPr>
          <p:cNvPr id="3" name="Subtitle 2"/>
          <p:cNvSpPr>
            <a:spLocks noGrp="1"/>
          </p:cNvSpPr>
          <p:nvPr userDrawn="1">
            <p:ph type="subTitle" idx="1"/>
          </p:nvPr>
        </p:nvSpPr>
        <p:spPr>
          <a:xfrm>
            <a:off x="540000" y="2750400"/>
            <a:ext cx="8047800" cy="182102"/>
          </a:xfrm>
        </p:spPr>
        <p:txBody>
          <a:bodyPr>
            <a:noAutofit/>
          </a:bodyPr>
          <a:lstStyle>
            <a:lvl1pPr marL="0" indent="0" algn="l">
              <a:buNone/>
              <a:defRPr sz="900" spc="51" baseline="0">
                <a:solidFill>
                  <a:schemeClr val="bg1"/>
                </a:solidFill>
              </a:defRPr>
            </a:lvl1pPr>
            <a:lvl2pPr marL="457178" indent="0" algn="ctr">
              <a:buNone/>
              <a:defRPr sz="2000"/>
            </a:lvl2pPr>
            <a:lvl3pPr marL="914355" indent="0" algn="ctr">
              <a:buNone/>
              <a:defRPr sz="1800"/>
            </a:lvl3pPr>
            <a:lvl4pPr marL="1371533" indent="0" algn="ctr">
              <a:buNone/>
              <a:defRPr sz="1600"/>
            </a:lvl4pPr>
            <a:lvl5pPr marL="1828710" indent="0" algn="ctr">
              <a:buNone/>
              <a:defRPr sz="1600"/>
            </a:lvl5pPr>
            <a:lvl6pPr marL="2285888" indent="0" algn="ctr">
              <a:buNone/>
              <a:defRPr sz="1600"/>
            </a:lvl6pPr>
            <a:lvl7pPr marL="2743064" indent="0" algn="ctr">
              <a:buNone/>
              <a:defRPr sz="1600"/>
            </a:lvl7pPr>
            <a:lvl8pPr marL="3200243" indent="0" algn="ctr">
              <a:buNone/>
              <a:defRPr sz="1600"/>
            </a:lvl8pPr>
            <a:lvl9pPr marL="3657420" indent="0" algn="ctr">
              <a:buNone/>
              <a:defRPr sz="1600"/>
            </a:lvl9pPr>
          </a:lstStyle>
          <a:p>
            <a:r>
              <a:rPr lang="en-US"/>
              <a:t>Click to edit Master subtitle style</a:t>
            </a:r>
            <a:endParaRPr lang="en-US" dirty="0"/>
          </a:p>
        </p:txBody>
      </p:sp>
      <p:pic>
        <p:nvPicPr>
          <p:cNvPr id="17" name="Image 18">
            <a:extLst>
              <a:ext uri="{FF2B5EF4-FFF2-40B4-BE49-F238E27FC236}">
                <a16:creationId xmlns:a16="http://schemas.microsoft.com/office/drawing/2014/main" id="{AEABE99A-9766-9840-B2CE-D5FEF1764C9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430400" y="3429900"/>
            <a:ext cx="1285200" cy="1285200"/>
          </a:xfrm>
          <a:prstGeom prst="rect">
            <a:avLst/>
          </a:prstGeom>
        </p:spPr>
      </p:pic>
      <p:pic>
        <p:nvPicPr>
          <p:cNvPr id="11" name="Image 3"/>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62800" y="259200"/>
            <a:ext cx="1746615" cy="770400"/>
          </a:xfrm>
          <a:prstGeom prst="rect">
            <a:avLst/>
          </a:prstGeom>
        </p:spPr>
      </p:pic>
    </p:spTree>
    <p:extLst>
      <p:ext uri="{BB962C8B-B14F-4D97-AF65-F5344CB8AC3E}">
        <p14:creationId xmlns:p14="http://schemas.microsoft.com/office/powerpoint/2010/main" val="3884172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and-content">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fr-FR"/>
              <a:t>Amundi Actifs Réels et Alternatifs - Réservé aux clients professionnels</a:t>
            </a:r>
          </a:p>
        </p:txBody>
      </p:sp>
      <p:sp>
        <p:nvSpPr>
          <p:cNvPr id="6" name="Slide Number Placeholder 5"/>
          <p:cNvSpPr>
            <a:spLocks noGrp="1"/>
          </p:cNvSpPr>
          <p:nvPr>
            <p:ph type="sldNum" sz="quarter" idx="12"/>
          </p:nvPr>
        </p:nvSpPr>
        <p:spPr/>
        <p:txBody>
          <a:bodyPr/>
          <a:lstStyle/>
          <a:p>
            <a:fld id="{0AD952E5-C772-624B-8D8A-666D3A0C2979}" type="slidenum">
              <a:rPr lang="fr-FR" smtClean="0"/>
              <a:t>‹#›</a:t>
            </a:fld>
            <a:endParaRPr lang="fr-FR"/>
          </a:p>
        </p:txBody>
      </p:sp>
      <p:cxnSp>
        <p:nvCxnSpPr>
          <p:cNvPr id="4" name="Connecteur droit 41"/>
          <p:cNvCxnSpPr/>
          <p:nvPr userDrawn="1"/>
        </p:nvCxnSpPr>
        <p:spPr>
          <a:xfrm flipV="1">
            <a:off x="-1" y="399411"/>
            <a:ext cx="9144001" cy="20236"/>
          </a:xfrm>
          <a:prstGeom prst="line">
            <a:avLst/>
          </a:prstGeom>
        </p:spPr>
        <p:style>
          <a:lnRef idx="2">
            <a:schemeClr val="accent6"/>
          </a:lnRef>
          <a:fillRef idx="0">
            <a:schemeClr val="accent6"/>
          </a:fillRef>
          <a:effectRef idx="1">
            <a:schemeClr val="accent6"/>
          </a:effectRef>
          <a:fontRef idx="minor">
            <a:schemeClr val="tx1"/>
          </a:fontRef>
        </p:style>
      </p:cxnSp>
      <p:sp>
        <p:nvSpPr>
          <p:cNvPr id="7" name="Titre 1">
            <a:extLst>
              <a:ext uri="{FF2B5EF4-FFF2-40B4-BE49-F238E27FC236}">
                <a16:creationId xmlns:a16="http://schemas.microsoft.com/office/drawing/2014/main" id="{9B7B760D-85BA-D647-8208-D92843B7A8CD}"/>
              </a:ext>
            </a:extLst>
          </p:cNvPr>
          <p:cNvSpPr>
            <a:spLocks noGrp="1"/>
          </p:cNvSpPr>
          <p:nvPr>
            <p:ph type="title" idx="4294967295"/>
          </p:nvPr>
        </p:nvSpPr>
        <p:spPr>
          <a:xfrm>
            <a:off x="3290421" y="20241"/>
            <a:ext cx="5482828" cy="388144"/>
          </a:xfrm>
          <a:noFill/>
        </p:spPr>
        <p:txBody>
          <a:bodyPr vert="horz" lIns="0" tIns="0" rIns="0" bIns="0" rtlCol="0" anchor="ctr" anchorCtr="0">
            <a:noAutofit/>
          </a:bodyPr>
          <a:lstStyle>
            <a:lvl1pPr>
              <a:defRPr/>
            </a:lvl1pPr>
          </a:lstStyle>
          <a:p>
            <a:endParaRPr lang="fr-FR" sz="1050" b="0" dirty="0"/>
          </a:p>
        </p:txBody>
      </p:sp>
      <p:sp>
        <p:nvSpPr>
          <p:cNvPr id="2" name="Rectangle 1">
            <a:extLst>
              <a:ext uri="{FF2B5EF4-FFF2-40B4-BE49-F238E27FC236}">
                <a16:creationId xmlns:a16="http://schemas.microsoft.com/office/drawing/2014/main" id="{0279C824-4A0E-4D4C-9264-4EA80DD2E1F6}"/>
              </a:ext>
            </a:extLst>
          </p:cNvPr>
          <p:cNvSpPr/>
          <p:nvPr userDrawn="1"/>
        </p:nvSpPr>
        <p:spPr>
          <a:xfrm>
            <a:off x="7515225" y="4664869"/>
            <a:ext cx="1485900" cy="372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E510778F-A8B5-4341-BB3A-1D33009D848D}"/>
              </a:ext>
            </a:extLst>
          </p:cNvPr>
          <p:cNvSpPr/>
          <p:nvPr userDrawn="1"/>
        </p:nvSpPr>
        <p:spPr>
          <a:xfrm>
            <a:off x="171718" y="4548958"/>
            <a:ext cx="949415" cy="250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B545469F-17E8-4F65-A992-DF8FE9957568}"/>
              </a:ext>
            </a:extLst>
          </p:cNvPr>
          <p:cNvSpPr/>
          <p:nvPr userDrawn="1"/>
        </p:nvSpPr>
        <p:spPr>
          <a:xfrm>
            <a:off x="7554259" y="4744089"/>
            <a:ext cx="1392517" cy="288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9">
            <a:extLst>
              <a:ext uri="{FF2B5EF4-FFF2-40B4-BE49-F238E27FC236}">
                <a16:creationId xmlns:a16="http://schemas.microsoft.com/office/drawing/2014/main" id="{0151EAD2-96B0-4C9E-9468-E356CBC8C843}"/>
              </a:ext>
            </a:extLst>
          </p:cNvPr>
          <p:cNvPicPr>
            <a:picLocks noChangeAspect="1"/>
          </p:cNvPicPr>
          <p:nvPr userDrawn="1"/>
        </p:nvPicPr>
        <p:blipFill>
          <a:blip r:embed="rId2"/>
          <a:stretch>
            <a:fillRect/>
          </a:stretch>
        </p:blipFill>
        <p:spPr>
          <a:xfrm>
            <a:off x="8174430" y="4678591"/>
            <a:ext cx="715924" cy="410882"/>
          </a:xfrm>
          <a:prstGeom prst="rect">
            <a:avLst/>
          </a:prstGeom>
        </p:spPr>
      </p:pic>
    </p:spTree>
    <p:extLst>
      <p:ext uri="{BB962C8B-B14F-4D97-AF65-F5344CB8AC3E}">
        <p14:creationId xmlns:p14="http://schemas.microsoft.com/office/powerpoint/2010/main" val="1089795480"/>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2_Cover - 5">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2529921-5609-4DAD-918F-0CDD8EFDFE17}"/>
              </a:ext>
            </a:extLst>
          </p:cNvPr>
          <p:cNvPicPr>
            <a:picLocks noChangeAspect="1"/>
          </p:cNvPicPr>
          <p:nvPr userDrawn="1"/>
        </p:nvPicPr>
        <p:blipFill>
          <a:blip r:embed="rId2">
            <a:alphaModFix amt="85000"/>
            <a:extLst>
              <a:ext uri="{28A0092B-C50C-407E-A947-70E740481C1C}">
                <a14:useLocalDpi xmlns:a14="http://schemas.microsoft.com/office/drawing/2010/main" val="0"/>
              </a:ext>
            </a:extLst>
          </a:blip>
          <a:stretch>
            <a:fillRect/>
          </a:stretch>
        </p:blipFill>
        <p:spPr>
          <a:xfrm>
            <a:off x="-5" y="-1113905"/>
            <a:ext cx="9143995" cy="6857996"/>
          </a:xfrm>
          <a:prstGeom prst="rect">
            <a:avLst/>
          </a:prstGeom>
        </p:spPr>
      </p:pic>
      <p:sp>
        <p:nvSpPr>
          <p:cNvPr id="2" name="Title 1"/>
          <p:cNvSpPr>
            <a:spLocks noGrp="1"/>
          </p:cNvSpPr>
          <p:nvPr userDrawn="1">
            <p:ph type="ctrTitle" hasCustomPrompt="1"/>
          </p:nvPr>
        </p:nvSpPr>
        <p:spPr>
          <a:xfrm>
            <a:off x="1281799" y="1748886"/>
            <a:ext cx="3780000" cy="1286946"/>
          </a:xfrm>
        </p:spPr>
        <p:txBody>
          <a:bodyPr lIns="0" tIns="0" rIns="0" bIns="0" anchor="b" anchorCtr="0">
            <a:normAutofit/>
          </a:bodyPr>
          <a:lstStyle>
            <a:lvl1pPr algn="l">
              <a:lnSpc>
                <a:spcPct val="80000"/>
              </a:lnSpc>
              <a:defRPr sz="2500" b="1" cap="none" baseline="0">
                <a:solidFill>
                  <a:schemeClr val="bg1"/>
                </a:solidFill>
              </a:defRPr>
            </a:lvl1pPr>
          </a:lstStyle>
          <a:p>
            <a:r>
              <a:rPr lang="en-GB" dirty="0"/>
              <a:t>Title</a:t>
            </a:r>
          </a:p>
        </p:txBody>
      </p:sp>
      <p:sp>
        <p:nvSpPr>
          <p:cNvPr id="12" name="Espace réservé du texte 11">
            <a:extLst>
              <a:ext uri="{FF2B5EF4-FFF2-40B4-BE49-F238E27FC236}">
                <a16:creationId xmlns:a16="http://schemas.microsoft.com/office/drawing/2014/main" id="{A6E3468C-5D83-488A-8F85-5CDB9FD0BC7B}"/>
              </a:ext>
            </a:extLst>
          </p:cNvPr>
          <p:cNvSpPr>
            <a:spLocks noGrp="1"/>
          </p:cNvSpPr>
          <p:nvPr userDrawn="1">
            <p:ph type="body" sz="quarter" idx="28" hasCustomPrompt="1"/>
          </p:nvPr>
        </p:nvSpPr>
        <p:spPr>
          <a:xfrm>
            <a:off x="1281799" y="4177566"/>
            <a:ext cx="741794" cy="258165"/>
          </a:xfrm>
        </p:spPr>
        <p:txBody>
          <a:bodyPr anchor="b"/>
          <a:lstStyle>
            <a:lvl1pPr marL="0" indent="0">
              <a:buFontTx/>
              <a:buNone/>
              <a:defRPr sz="700" cap="all" spc="0" baseline="0">
                <a:solidFill>
                  <a:schemeClr val="bg1"/>
                </a:solidFill>
              </a:defRPr>
            </a:lvl1pPr>
          </a:lstStyle>
          <a:p>
            <a:pPr lvl="0"/>
            <a:r>
              <a:rPr lang="en-GB" dirty="0"/>
              <a:t>Month YYYY</a:t>
            </a:r>
          </a:p>
        </p:txBody>
      </p:sp>
      <p:sp>
        <p:nvSpPr>
          <p:cNvPr id="16" name="Espace réservé du numéro de diapositive 15">
            <a:extLst>
              <a:ext uri="{FF2B5EF4-FFF2-40B4-BE49-F238E27FC236}">
                <a16:creationId xmlns:a16="http://schemas.microsoft.com/office/drawing/2014/main" id="{94A33161-E1A1-43D5-8E05-D6848A0B6FCC}"/>
              </a:ext>
            </a:extLst>
          </p:cNvPr>
          <p:cNvSpPr>
            <a:spLocks noGrp="1"/>
          </p:cNvSpPr>
          <p:nvPr userDrawn="1">
            <p:ph type="sldNum" sz="quarter" idx="30"/>
          </p:nvPr>
        </p:nvSpPr>
        <p:spPr>
          <a:xfrm>
            <a:off x="0" y="5143500"/>
            <a:ext cx="0" cy="0"/>
          </a:xfrm>
        </p:spPr>
        <p:txBody>
          <a:bodyPr/>
          <a:lstStyle>
            <a:lvl1pPr>
              <a:defRPr sz="100">
                <a:noFill/>
              </a:defRPr>
            </a:lvl1pPr>
          </a:lstStyle>
          <a:p>
            <a:fld id="{78D5D5FC-A2A2-446A-BED0-1CEF08BE1E1C}" type="slidenum">
              <a:rPr lang="en-GB" smtClean="0"/>
              <a:pPr/>
              <a:t>‹#›</a:t>
            </a:fld>
            <a:endParaRPr lang="en-GB" dirty="0"/>
          </a:p>
        </p:txBody>
      </p:sp>
      <p:sp>
        <p:nvSpPr>
          <p:cNvPr id="3" name="Footer Placeholder 2">
            <a:extLst>
              <a:ext uri="{FF2B5EF4-FFF2-40B4-BE49-F238E27FC236}">
                <a16:creationId xmlns:a16="http://schemas.microsoft.com/office/drawing/2014/main" id="{68389B7B-0C10-5816-AB3C-6D74A20B3D1C}"/>
              </a:ext>
            </a:extLst>
          </p:cNvPr>
          <p:cNvSpPr>
            <a:spLocks noGrp="1"/>
          </p:cNvSpPr>
          <p:nvPr>
            <p:ph type="ftr" sz="quarter" idx="36"/>
          </p:nvPr>
        </p:nvSpPr>
        <p:spPr>
          <a:xfrm>
            <a:off x="9144000" y="5143500"/>
            <a:ext cx="0" cy="0"/>
          </a:xfrm>
        </p:spPr>
        <p:txBody>
          <a:bodyPr/>
          <a:lstStyle>
            <a:lvl1pPr>
              <a:defRPr sz="100">
                <a:noFill/>
              </a:defRPr>
            </a:lvl1pPr>
          </a:lstStyle>
          <a:p>
            <a:r>
              <a:rPr lang="en-GB" dirty="0"/>
              <a:t> | </a:t>
            </a:r>
          </a:p>
        </p:txBody>
      </p:sp>
      <p:sp>
        <p:nvSpPr>
          <p:cNvPr id="4" name="UpSlide Options" descr="{&#10;  &quot;NoBreadcrumb&quot;: true,&#10;  &quot;NoBreadcrumbNorReminder&quot;: true,&#10;  &quot;MinimumUpSlideVersion&quot;: &quot;0.0.0.0&quot;&#10;}" hidden="1">
            <a:extLst>
              <a:ext uri="{FF2B5EF4-FFF2-40B4-BE49-F238E27FC236}">
                <a16:creationId xmlns:a16="http://schemas.microsoft.com/office/drawing/2014/main" id="{A662F281-BB19-12AD-3BBE-2F4E5776C3C4}"/>
              </a:ext>
            </a:extLst>
          </p:cNvPr>
          <p:cNvSpPr/>
          <p:nvPr userDrawn="1"/>
        </p:nvSpPr>
        <p:spPr>
          <a:xfrm>
            <a:off x="9144000" y="5143500"/>
            <a:ext cx="0" cy="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solidFill>
                <a:srgbClr val="FFFFFF"/>
              </a:solidFill>
              <a:latin typeface="Arial" panose="020B0604020202020204" pitchFamily="34" charset="0"/>
              <a:cs typeface="Arial" panose="020B0604020202020204" pitchFamily="34" charset="0"/>
            </a:endParaRPr>
          </a:p>
        </p:txBody>
      </p:sp>
      <p:sp>
        <p:nvSpPr>
          <p:cNvPr id="5" name="Forme libre 63">
            <a:extLst>
              <a:ext uri="{FF2B5EF4-FFF2-40B4-BE49-F238E27FC236}">
                <a16:creationId xmlns:a16="http://schemas.microsoft.com/office/drawing/2014/main" id="{0FA47C55-397F-4506-9FC4-84A3EC8E6F96}"/>
              </a:ext>
            </a:extLst>
          </p:cNvPr>
          <p:cNvSpPr/>
          <p:nvPr userDrawn="1"/>
        </p:nvSpPr>
        <p:spPr>
          <a:xfrm>
            <a:off x="760164" y="760377"/>
            <a:ext cx="6044482"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7" name="Forme libre 9">
            <a:extLst>
              <a:ext uri="{FF2B5EF4-FFF2-40B4-BE49-F238E27FC236}">
                <a16:creationId xmlns:a16="http://schemas.microsoft.com/office/drawing/2014/main" id="{CC182732-0011-8B0B-14C4-042E7CD347A7}"/>
              </a:ext>
            </a:extLst>
          </p:cNvPr>
          <p:cNvSpPr/>
          <p:nvPr userDrawn="1"/>
        </p:nvSpPr>
        <p:spPr>
          <a:xfrm>
            <a:off x="760164" y="4715100"/>
            <a:ext cx="8383833"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8" name="Forme libre 74">
            <a:extLst>
              <a:ext uri="{FF2B5EF4-FFF2-40B4-BE49-F238E27FC236}">
                <a16:creationId xmlns:a16="http://schemas.microsoft.com/office/drawing/2014/main" id="{01772307-D365-BD7A-122E-22E2FBE03A4B}"/>
              </a:ext>
            </a:extLst>
          </p:cNvPr>
          <p:cNvSpPr/>
          <p:nvPr userDrawn="1"/>
        </p:nvSpPr>
        <p:spPr>
          <a:xfrm rot="16200000">
            <a:off x="-1163412" y="2724590"/>
            <a:ext cx="3943786"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9" name="Forme libre 6">
            <a:extLst>
              <a:ext uri="{FF2B5EF4-FFF2-40B4-BE49-F238E27FC236}">
                <a16:creationId xmlns:a16="http://schemas.microsoft.com/office/drawing/2014/main" id="{90781BC9-D50B-BC8B-68D9-18C55D417B22}"/>
              </a:ext>
            </a:extLst>
          </p:cNvPr>
          <p:cNvSpPr/>
          <p:nvPr userDrawn="1"/>
        </p:nvSpPr>
        <p:spPr>
          <a:xfrm>
            <a:off x="8484111" y="760264"/>
            <a:ext cx="659890" cy="97200"/>
          </a:xfrm>
          <a:custGeom>
            <a:avLst/>
            <a:gdLst>
              <a:gd name="connsiteX0" fmla="*/ 0 w 1286893"/>
              <a:gd name="connsiteY0" fmla="*/ 0 h 96631"/>
              <a:gd name="connsiteX1" fmla="*/ 1286894 w 1286893"/>
              <a:gd name="connsiteY1" fmla="*/ 0 h 96631"/>
              <a:gd name="connsiteX2" fmla="*/ 1286894 w 1286893"/>
              <a:gd name="connsiteY2" fmla="*/ 96632 h 96631"/>
              <a:gd name="connsiteX3" fmla="*/ 0 w 1286893"/>
              <a:gd name="connsiteY3" fmla="*/ 96632 h 96631"/>
            </a:gdLst>
            <a:ahLst/>
            <a:cxnLst>
              <a:cxn ang="0">
                <a:pos x="connsiteX0" y="connsiteY0"/>
              </a:cxn>
              <a:cxn ang="0">
                <a:pos x="connsiteX1" y="connsiteY1"/>
              </a:cxn>
              <a:cxn ang="0">
                <a:pos x="connsiteX2" y="connsiteY2"/>
              </a:cxn>
              <a:cxn ang="0">
                <a:pos x="connsiteX3" y="connsiteY3"/>
              </a:cxn>
            </a:cxnLst>
            <a:rect l="l" t="t" r="r" b="b"/>
            <a:pathLst>
              <a:path w="1286893" h="96631">
                <a:moveTo>
                  <a:pt x="0" y="0"/>
                </a:moveTo>
                <a:lnTo>
                  <a:pt x="1286894" y="0"/>
                </a:lnTo>
                <a:lnTo>
                  <a:pt x="1286894" y="96632"/>
                </a:lnTo>
                <a:lnTo>
                  <a:pt x="0" y="96632"/>
                </a:lnTo>
                <a:close/>
              </a:path>
            </a:pathLst>
          </a:custGeom>
          <a:solidFill>
            <a:srgbClr val="019EE0"/>
          </a:solidFill>
          <a:ln w="0" cap="flat">
            <a:noFill/>
            <a:prstDash val="solid"/>
            <a:miter/>
          </a:ln>
        </p:spPr>
        <p:txBody>
          <a:bodyPr rtlCol="0" anchor="ctr"/>
          <a:lstStyle/>
          <a:p>
            <a:endParaRPr lang="en-GB" dirty="0"/>
          </a:p>
        </p:txBody>
      </p:sp>
      <p:pic>
        <p:nvPicPr>
          <p:cNvPr id="10" name="Graphic 9">
            <a:extLst>
              <a:ext uri="{FF2B5EF4-FFF2-40B4-BE49-F238E27FC236}">
                <a16:creationId xmlns:a16="http://schemas.microsoft.com/office/drawing/2014/main" id="{22991AB3-0BC2-A830-AC32-8BD960140A5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921061" y="284400"/>
            <a:ext cx="1443600" cy="782455"/>
          </a:xfrm>
          <a:prstGeom prst="rect">
            <a:avLst/>
          </a:prstGeom>
        </p:spPr>
      </p:pic>
      <p:sp>
        <p:nvSpPr>
          <p:cNvPr id="14" name="Text Placeholder 10">
            <a:extLst>
              <a:ext uri="{FF2B5EF4-FFF2-40B4-BE49-F238E27FC236}">
                <a16:creationId xmlns:a16="http://schemas.microsoft.com/office/drawing/2014/main" id="{B973A58F-3C47-0A54-11D3-F181A7A2A6CD}"/>
              </a:ext>
            </a:extLst>
          </p:cNvPr>
          <p:cNvSpPr>
            <a:spLocks noGrp="1"/>
          </p:cNvSpPr>
          <p:nvPr>
            <p:ph type="body" sz="quarter" idx="38" hasCustomPrompt="1"/>
          </p:nvPr>
        </p:nvSpPr>
        <p:spPr>
          <a:xfrm>
            <a:off x="1281798" y="3394615"/>
            <a:ext cx="3780000" cy="559423"/>
          </a:xfrm>
        </p:spPr>
        <p:txBody>
          <a:bodyPr/>
          <a:lstStyle>
            <a:lvl1pPr marL="0" indent="0">
              <a:buNone/>
              <a:defRPr sz="1300">
                <a:solidFill>
                  <a:schemeClr val="bg1"/>
                </a:solidFill>
              </a:defRPr>
            </a:lvl1pPr>
          </a:lstStyle>
          <a:p>
            <a:pPr lvl="0"/>
            <a:r>
              <a:rPr lang="en-GB" dirty="0"/>
              <a:t>Subtitle</a:t>
            </a:r>
          </a:p>
        </p:txBody>
      </p:sp>
      <p:sp>
        <p:nvSpPr>
          <p:cNvPr id="11" name="Text Placeholder 5">
            <a:extLst>
              <a:ext uri="{FF2B5EF4-FFF2-40B4-BE49-F238E27FC236}">
                <a16:creationId xmlns:a16="http://schemas.microsoft.com/office/drawing/2014/main" id="{AC76FEDD-4D22-D25E-5218-2C1DA6A20AEB}"/>
              </a:ext>
            </a:extLst>
          </p:cNvPr>
          <p:cNvSpPr>
            <a:spLocks noGrp="1"/>
          </p:cNvSpPr>
          <p:nvPr>
            <p:ph type="body" sz="quarter" idx="37" hasCustomPrompt="1"/>
          </p:nvPr>
        </p:nvSpPr>
        <p:spPr>
          <a:xfrm>
            <a:off x="2035657" y="4177566"/>
            <a:ext cx="3026141" cy="258165"/>
          </a:xfrm>
        </p:spPr>
        <p:txBody>
          <a:bodyPr anchor="b"/>
          <a:lstStyle>
            <a:lvl1pPr marL="90000" indent="-90000">
              <a:buClr>
                <a:schemeClr val="bg1"/>
              </a:buClr>
              <a:buSzPct val="100000"/>
              <a:buFont typeface="Arial" panose="020B0604020202020204" pitchFamily="34" charset="0"/>
              <a:buChar char="•"/>
              <a:defRPr sz="700">
                <a:solidFill>
                  <a:schemeClr val="bg1"/>
                </a:solidFill>
              </a:defRPr>
            </a:lvl1pPr>
          </a:lstStyle>
          <a:p>
            <a:pPr lvl="0"/>
            <a:r>
              <a:rPr lang="en-GB" dirty="0"/>
              <a:t>Legal - Sources</a:t>
            </a:r>
          </a:p>
        </p:txBody>
      </p:sp>
      <p:pic>
        <p:nvPicPr>
          <p:cNvPr id="20" name="Picture 19">
            <a:extLst>
              <a:ext uri="{FF2B5EF4-FFF2-40B4-BE49-F238E27FC236}">
                <a16:creationId xmlns:a16="http://schemas.microsoft.com/office/drawing/2014/main" id="{101ED896-15E9-4366-A761-D063488B2A7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5151" r="6760" b="14097"/>
          <a:stretch/>
        </p:blipFill>
        <p:spPr>
          <a:xfrm>
            <a:off x="4946073" y="-307563"/>
            <a:ext cx="3624350" cy="5451062"/>
          </a:xfrm>
          <a:prstGeom prst="rect">
            <a:avLst/>
          </a:prstGeom>
        </p:spPr>
      </p:pic>
    </p:spTree>
    <p:extLst>
      <p:ext uri="{BB962C8B-B14F-4D97-AF65-F5344CB8AC3E}">
        <p14:creationId xmlns:p14="http://schemas.microsoft.com/office/powerpoint/2010/main" val="24962900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3_Cover - 5">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E83E2E-3DDC-435B-9B86-49F5C3D5F87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flipH="1">
            <a:off x="3336" y="-153782"/>
            <a:ext cx="9140664" cy="6855498"/>
          </a:xfrm>
          <a:prstGeom prst="rect">
            <a:avLst/>
          </a:prstGeom>
        </p:spPr>
      </p:pic>
      <p:sp>
        <p:nvSpPr>
          <p:cNvPr id="2" name="Title 1"/>
          <p:cNvSpPr>
            <a:spLocks noGrp="1"/>
          </p:cNvSpPr>
          <p:nvPr userDrawn="1">
            <p:ph type="ctrTitle" hasCustomPrompt="1"/>
          </p:nvPr>
        </p:nvSpPr>
        <p:spPr>
          <a:xfrm>
            <a:off x="1281799" y="1748886"/>
            <a:ext cx="3780000" cy="1286946"/>
          </a:xfrm>
        </p:spPr>
        <p:txBody>
          <a:bodyPr lIns="0" tIns="0" rIns="0" bIns="0" anchor="b" anchorCtr="0">
            <a:normAutofit/>
          </a:bodyPr>
          <a:lstStyle>
            <a:lvl1pPr algn="l">
              <a:lnSpc>
                <a:spcPct val="80000"/>
              </a:lnSpc>
              <a:defRPr sz="2500" b="1" cap="none" baseline="0">
                <a:solidFill>
                  <a:schemeClr val="bg1"/>
                </a:solidFill>
              </a:defRPr>
            </a:lvl1pPr>
          </a:lstStyle>
          <a:p>
            <a:r>
              <a:rPr lang="en-GB" dirty="0"/>
              <a:t>Title</a:t>
            </a:r>
          </a:p>
        </p:txBody>
      </p:sp>
      <p:sp>
        <p:nvSpPr>
          <p:cNvPr id="12" name="Espace réservé du texte 11">
            <a:extLst>
              <a:ext uri="{FF2B5EF4-FFF2-40B4-BE49-F238E27FC236}">
                <a16:creationId xmlns:a16="http://schemas.microsoft.com/office/drawing/2014/main" id="{A6E3468C-5D83-488A-8F85-5CDB9FD0BC7B}"/>
              </a:ext>
            </a:extLst>
          </p:cNvPr>
          <p:cNvSpPr>
            <a:spLocks noGrp="1"/>
          </p:cNvSpPr>
          <p:nvPr userDrawn="1">
            <p:ph type="body" sz="quarter" idx="28" hasCustomPrompt="1"/>
          </p:nvPr>
        </p:nvSpPr>
        <p:spPr>
          <a:xfrm>
            <a:off x="1281799" y="4177566"/>
            <a:ext cx="741794" cy="258165"/>
          </a:xfrm>
        </p:spPr>
        <p:txBody>
          <a:bodyPr anchor="b"/>
          <a:lstStyle>
            <a:lvl1pPr marL="0" indent="0">
              <a:buFontTx/>
              <a:buNone/>
              <a:defRPr sz="700" cap="all" spc="0" baseline="0">
                <a:solidFill>
                  <a:schemeClr val="bg1"/>
                </a:solidFill>
              </a:defRPr>
            </a:lvl1pPr>
          </a:lstStyle>
          <a:p>
            <a:pPr lvl="0"/>
            <a:r>
              <a:rPr lang="en-GB" dirty="0"/>
              <a:t>Month YYYY</a:t>
            </a:r>
          </a:p>
        </p:txBody>
      </p:sp>
      <p:sp>
        <p:nvSpPr>
          <p:cNvPr id="16" name="Espace réservé du numéro de diapositive 15">
            <a:extLst>
              <a:ext uri="{FF2B5EF4-FFF2-40B4-BE49-F238E27FC236}">
                <a16:creationId xmlns:a16="http://schemas.microsoft.com/office/drawing/2014/main" id="{94A33161-E1A1-43D5-8E05-D6848A0B6FCC}"/>
              </a:ext>
            </a:extLst>
          </p:cNvPr>
          <p:cNvSpPr>
            <a:spLocks noGrp="1"/>
          </p:cNvSpPr>
          <p:nvPr userDrawn="1">
            <p:ph type="sldNum" sz="quarter" idx="30"/>
          </p:nvPr>
        </p:nvSpPr>
        <p:spPr>
          <a:xfrm>
            <a:off x="0" y="5143500"/>
            <a:ext cx="0" cy="0"/>
          </a:xfrm>
        </p:spPr>
        <p:txBody>
          <a:bodyPr/>
          <a:lstStyle>
            <a:lvl1pPr>
              <a:defRPr sz="100">
                <a:noFill/>
              </a:defRPr>
            </a:lvl1pPr>
          </a:lstStyle>
          <a:p>
            <a:fld id="{78D5D5FC-A2A2-446A-BED0-1CEF08BE1E1C}" type="slidenum">
              <a:rPr lang="en-GB" smtClean="0"/>
              <a:pPr/>
              <a:t>‹#›</a:t>
            </a:fld>
            <a:endParaRPr lang="en-GB" dirty="0"/>
          </a:p>
        </p:txBody>
      </p:sp>
      <p:sp>
        <p:nvSpPr>
          <p:cNvPr id="3" name="Footer Placeholder 2">
            <a:extLst>
              <a:ext uri="{FF2B5EF4-FFF2-40B4-BE49-F238E27FC236}">
                <a16:creationId xmlns:a16="http://schemas.microsoft.com/office/drawing/2014/main" id="{68389B7B-0C10-5816-AB3C-6D74A20B3D1C}"/>
              </a:ext>
            </a:extLst>
          </p:cNvPr>
          <p:cNvSpPr>
            <a:spLocks noGrp="1"/>
          </p:cNvSpPr>
          <p:nvPr>
            <p:ph type="ftr" sz="quarter" idx="36"/>
          </p:nvPr>
        </p:nvSpPr>
        <p:spPr>
          <a:xfrm>
            <a:off x="9144000" y="5143500"/>
            <a:ext cx="0" cy="0"/>
          </a:xfrm>
        </p:spPr>
        <p:txBody>
          <a:bodyPr/>
          <a:lstStyle>
            <a:lvl1pPr>
              <a:defRPr sz="100">
                <a:noFill/>
              </a:defRPr>
            </a:lvl1pPr>
          </a:lstStyle>
          <a:p>
            <a:r>
              <a:rPr lang="en-GB" dirty="0"/>
              <a:t> | </a:t>
            </a:r>
          </a:p>
        </p:txBody>
      </p:sp>
      <p:sp>
        <p:nvSpPr>
          <p:cNvPr id="4" name="UpSlide Options" descr="{&#10;  &quot;NoBreadcrumb&quot;: true,&#10;  &quot;NoBreadcrumbNorReminder&quot;: true,&#10;  &quot;MinimumUpSlideVersion&quot;: &quot;0.0.0.0&quot;&#10;}" hidden="1">
            <a:extLst>
              <a:ext uri="{FF2B5EF4-FFF2-40B4-BE49-F238E27FC236}">
                <a16:creationId xmlns:a16="http://schemas.microsoft.com/office/drawing/2014/main" id="{A662F281-BB19-12AD-3BBE-2F4E5776C3C4}"/>
              </a:ext>
            </a:extLst>
          </p:cNvPr>
          <p:cNvSpPr/>
          <p:nvPr userDrawn="1"/>
        </p:nvSpPr>
        <p:spPr>
          <a:xfrm>
            <a:off x="9144000" y="5143500"/>
            <a:ext cx="0" cy="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solidFill>
                <a:srgbClr val="FFFFFF"/>
              </a:solidFill>
              <a:latin typeface="Arial" panose="020B0604020202020204" pitchFamily="34" charset="0"/>
              <a:cs typeface="Arial" panose="020B0604020202020204" pitchFamily="34" charset="0"/>
            </a:endParaRPr>
          </a:p>
        </p:txBody>
      </p:sp>
      <p:sp>
        <p:nvSpPr>
          <p:cNvPr id="5" name="Forme libre 63">
            <a:extLst>
              <a:ext uri="{FF2B5EF4-FFF2-40B4-BE49-F238E27FC236}">
                <a16:creationId xmlns:a16="http://schemas.microsoft.com/office/drawing/2014/main" id="{0FA47C55-397F-4506-9FC4-84A3EC8E6F96}"/>
              </a:ext>
            </a:extLst>
          </p:cNvPr>
          <p:cNvSpPr/>
          <p:nvPr userDrawn="1"/>
        </p:nvSpPr>
        <p:spPr>
          <a:xfrm>
            <a:off x="760164" y="760377"/>
            <a:ext cx="6044482"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7" name="Forme libre 9">
            <a:extLst>
              <a:ext uri="{FF2B5EF4-FFF2-40B4-BE49-F238E27FC236}">
                <a16:creationId xmlns:a16="http://schemas.microsoft.com/office/drawing/2014/main" id="{CC182732-0011-8B0B-14C4-042E7CD347A7}"/>
              </a:ext>
            </a:extLst>
          </p:cNvPr>
          <p:cNvSpPr/>
          <p:nvPr userDrawn="1"/>
        </p:nvSpPr>
        <p:spPr>
          <a:xfrm>
            <a:off x="760164" y="4715100"/>
            <a:ext cx="8383833"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8" name="Forme libre 74">
            <a:extLst>
              <a:ext uri="{FF2B5EF4-FFF2-40B4-BE49-F238E27FC236}">
                <a16:creationId xmlns:a16="http://schemas.microsoft.com/office/drawing/2014/main" id="{01772307-D365-BD7A-122E-22E2FBE03A4B}"/>
              </a:ext>
            </a:extLst>
          </p:cNvPr>
          <p:cNvSpPr/>
          <p:nvPr userDrawn="1"/>
        </p:nvSpPr>
        <p:spPr>
          <a:xfrm rot="16200000">
            <a:off x="-1163412" y="2724590"/>
            <a:ext cx="3943786"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9" name="Forme libre 6">
            <a:extLst>
              <a:ext uri="{FF2B5EF4-FFF2-40B4-BE49-F238E27FC236}">
                <a16:creationId xmlns:a16="http://schemas.microsoft.com/office/drawing/2014/main" id="{90781BC9-D50B-BC8B-68D9-18C55D417B22}"/>
              </a:ext>
            </a:extLst>
          </p:cNvPr>
          <p:cNvSpPr/>
          <p:nvPr userDrawn="1"/>
        </p:nvSpPr>
        <p:spPr>
          <a:xfrm>
            <a:off x="8484111" y="760264"/>
            <a:ext cx="659890" cy="97200"/>
          </a:xfrm>
          <a:custGeom>
            <a:avLst/>
            <a:gdLst>
              <a:gd name="connsiteX0" fmla="*/ 0 w 1286893"/>
              <a:gd name="connsiteY0" fmla="*/ 0 h 96631"/>
              <a:gd name="connsiteX1" fmla="*/ 1286894 w 1286893"/>
              <a:gd name="connsiteY1" fmla="*/ 0 h 96631"/>
              <a:gd name="connsiteX2" fmla="*/ 1286894 w 1286893"/>
              <a:gd name="connsiteY2" fmla="*/ 96632 h 96631"/>
              <a:gd name="connsiteX3" fmla="*/ 0 w 1286893"/>
              <a:gd name="connsiteY3" fmla="*/ 96632 h 96631"/>
            </a:gdLst>
            <a:ahLst/>
            <a:cxnLst>
              <a:cxn ang="0">
                <a:pos x="connsiteX0" y="connsiteY0"/>
              </a:cxn>
              <a:cxn ang="0">
                <a:pos x="connsiteX1" y="connsiteY1"/>
              </a:cxn>
              <a:cxn ang="0">
                <a:pos x="connsiteX2" y="connsiteY2"/>
              </a:cxn>
              <a:cxn ang="0">
                <a:pos x="connsiteX3" y="connsiteY3"/>
              </a:cxn>
            </a:cxnLst>
            <a:rect l="l" t="t" r="r" b="b"/>
            <a:pathLst>
              <a:path w="1286893" h="96631">
                <a:moveTo>
                  <a:pt x="0" y="0"/>
                </a:moveTo>
                <a:lnTo>
                  <a:pt x="1286894" y="0"/>
                </a:lnTo>
                <a:lnTo>
                  <a:pt x="1286894" y="96632"/>
                </a:lnTo>
                <a:lnTo>
                  <a:pt x="0" y="96632"/>
                </a:lnTo>
                <a:close/>
              </a:path>
            </a:pathLst>
          </a:custGeom>
          <a:solidFill>
            <a:srgbClr val="019EE0"/>
          </a:solidFill>
          <a:ln w="0" cap="flat">
            <a:noFill/>
            <a:prstDash val="solid"/>
            <a:miter/>
          </a:ln>
        </p:spPr>
        <p:txBody>
          <a:bodyPr rtlCol="0" anchor="ctr"/>
          <a:lstStyle/>
          <a:p>
            <a:endParaRPr lang="en-GB" dirty="0"/>
          </a:p>
        </p:txBody>
      </p:sp>
      <p:pic>
        <p:nvPicPr>
          <p:cNvPr id="10" name="Graphic 9">
            <a:extLst>
              <a:ext uri="{FF2B5EF4-FFF2-40B4-BE49-F238E27FC236}">
                <a16:creationId xmlns:a16="http://schemas.microsoft.com/office/drawing/2014/main" id="{22991AB3-0BC2-A830-AC32-8BD960140A5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921061" y="284400"/>
            <a:ext cx="1443600" cy="782455"/>
          </a:xfrm>
          <a:prstGeom prst="rect">
            <a:avLst/>
          </a:prstGeom>
        </p:spPr>
      </p:pic>
      <p:sp>
        <p:nvSpPr>
          <p:cNvPr id="14" name="Text Placeholder 10">
            <a:extLst>
              <a:ext uri="{FF2B5EF4-FFF2-40B4-BE49-F238E27FC236}">
                <a16:creationId xmlns:a16="http://schemas.microsoft.com/office/drawing/2014/main" id="{B973A58F-3C47-0A54-11D3-F181A7A2A6CD}"/>
              </a:ext>
            </a:extLst>
          </p:cNvPr>
          <p:cNvSpPr>
            <a:spLocks noGrp="1"/>
          </p:cNvSpPr>
          <p:nvPr>
            <p:ph type="body" sz="quarter" idx="38" hasCustomPrompt="1"/>
          </p:nvPr>
        </p:nvSpPr>
        <p:spPr>
          <a:xfrm>
            <a:off x="1281798" y="3394615"/>
            <a:ext cx="3780000" cy="559423"/>
          </a:xfrm>
        </p:spPr>
        <p:txBody>
          <a:bodyPr/>
          <a:lstStyle>
            <a:lvl1pPr marL="0" indent="0">
              <a:buNone/>
              <a:defRPr sz="1300">
                <a:solidFill>
                  <a:schemeClr val="bg1"/>
                </a:solidFill>
              </a:defRPr>
            </a:lvl1pPr>
          </a:lstStyle>
          <a:p>
            <a:pPr lvl="0"/>
            <a:r>
              <a:rPr lang="en-GB" dirty="0"/>
              <a:t>Subtitle</a:t>
            </a:r>
          </a:p>
        </p:txBody>
      </p:sp>
      <p:sp>
        <p:nvSpPr>
          <p:cNvPr id="11" name="Text Placeholder 5">
            <a:extLst>
              <a:ext uri="{FF2B5EF4-FFF2-40B4-BE49-F238E27FC236}">
                <a16:creationId xmlns:a16="http://schemas.microsoft.com/office/drawing/2014/main" id="{AC76FEDD-4D22-D25E-5218-2C1DA6A20AEB}"/>
              </a:ext>
            </a:extLst>
          </p:cNvPr>
          <p:cNvSpPr>
            <a:spLocks noGrp="1"/>
          </p:cNvSpPr>
          <p:nvPr>
            <p:ph type="body" sz="quarter" idx="37" hasCustomPrompt="1"/>
          </p:nvPr>
        </p:nvSpPr>
        <p:spPr>
          <a:xfrm>
            <a:off x="2035657" y="4177566"/>
            <a:ext cx="3026141" cy="258165"/>
          </a:xfrm>
        </p:spPr>
        <p:txBody>
          <a:bodyPr anchor="b"/>
          <a:lstStyle>
            <a:lvl1pPr marL="90000" indent="-90000">
              <a:buClr>
                <a:schemeClr val="bg1"/>
              </a:buClr>
              <a:buSzPct val="100000"/>
              <a:buFont typeface="Arial" panose="020B0604020202020204" pitchFamily="34" charset="0"/>
              <a:buChar char="•"/>
              <a:defRPr sz="700">
                <a:solidFill>
                  <a:schemeClr val="bg1"/>
                </a:solidFill>
              </a:defRPr>
            </a:lvl1pPr>
          </a:lstStyle>
          <a:p>
            <a:pPr lvl="0"/>
            <a:r>
              <a:rPr lang="en-GB" dirty="0"/>
              <a:t>Legal - Sources</a:t>
            </a:r>
          </a:p>
        </p:txBody>
      </p:sp>
      <p:pic>
        <p:nvPicPr>
          <p:cNvPr id="20" name="Picture 19">
            <a:extLst>
              <a:ext uri="{FF2B5EF4-FFF2-40B4-BE49-F238E27FC236}">
                <a16:creationId xmlns:a16="http://schemas.microsoft.com/office/drawing/2014/main" id="{101ED896-15E9-4366-A761-D063488B2A7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5151" r="6760" b="14097"/>
          <a:stretch/>
        </p:blipFill>
        <p:spPr>
          <a:xfrm>
            <a:off x="4946073" y="-307563"/>
            <a:ext cx="3624350" cy="5451062"/>
          </a:xfrm>
          <a:prstGeom prst="rect">
            <a:avLst/>
          </a:prstGeom>
        </p:spPr>
      </p:pic>
    </p:spTree>
    <p:extLst>
      <p:ext uri="{BB962C8B-B14F-4D97-AF65-F5344CB8AC3E}">
        <p14:creationId xmlns:p14="http://schemas.microsoft.com/office/powerpoint/2010/main" val="4947363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4_Cover - 5">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602121C-0FBD-4518-ADDF-1F5313C621BF}"/>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0" y="-1009781"/>
            <a:ext cx="9140664" cy="6855498"/>
          </a:xfrm>
          <a:prstGeom prst="rect">
            <a:avLst/>
          </a:prstGeom>
        </p:spPr>
      </p:pic>
      <p:sp>
        <p:nvSpPr>
          <p:cNvPr id="2" name="Title 1"/>
          <p:cNvSpPr>
            <a:spLocks noGrp="1"/>
          </p:cNvSpPr>
          <p:nvPr userDrawn="1">
            <p:ph type="ctrTitle" hasCustomPrompt="1"/>
          </p:nvPr>
        </p:nvSpPr>
        <p:spPr>
          <a:xfrm>
            <a:off x="1281799" y="1748886"/>
            <a:ext cx="3780000" cy="1286946"/>
          </a:xfrm>
        </p:spPr>
        <p:txBody>
          <a:bodyPr lIns="0" tIns="0" rIns="0" bIns="0" anchor="b" anchorCtr="0">
            <a:normAutofit/>
          </a:bodyPr>
          <a:lstStyle>
            <a:lvl1pPr algn="l">
              <a:lnSpc>
                <a:spcPct val="80000"/>
              </a:lnSpc>
              <a:defRPr sz="2500" b="1" cap="none" baseline="0">
                <a:solidFill>
                  <a:schemeClr val="bg1"/>
                </a:solidFill>
              </a:defRPr>
            </a:lvl1pPr>
          </a:lstStyle>
          <a:p>
            <a:r>
              <a:rPr lang="en-GB" dirty="0"/>
              <a:t>Title</a:t>
            </a:r>
          </a:p>
        </p:txBody>
      </p:sp>
      <p:sp>
        <p:nvSpPr>
          <p:cNvPr id="12" name="Espace réservé du texte 11">
            <a:extLst>
              <a:ext uri="{FF2B5EF4-FFF2-40B4-BE49-F238E27FC236}">
                <a16:creationId xmlns:a16="http://schemas.microsoft.com/office/drawing/2014/main" id="{A6E3468C-5D83-488A-8F85-5CDB9FD0BC7B}"/>
              </a:ext>
            </a:extLst>
          </p:cNvPr>
          <p:cNvSpPr>
            <a:spLocks noGrp="1"/>
          </p:cNvSpPr>
          <p:nvPr userDrawn="1">
            <p:ph type="body" sz="quarter" idx="28" hasCustomPrompt="1"/>
          </p:nvPr>
        </p:nvSpPr>
        <p:spPr>
          <a:xfrm>
            <a:off x="1281799" y="4177566"/>
            <a:ext cx="741794" cy="258165"/>
          </a:xfrm>
        </p:spPr>
        <p:txBody>
          <a:bodyPr anchor="b"/>
          <a:lstStyle>
            <a:lvl1pPr marL="0" indent="0">
              <a:buFontTx/>
              <a:buNone/>
              <a:defRPr sz="700" cap="all" spc="0" baseline="0">
                <a:solidFill>
                  <a:schemeClr val="bg1"/>
                </a:solidFill>
              </a:defRPr>
            </a:lvl1pPr>
          </a:lstStyle>
          <a:p>
            <a:pPr lvl="0"/>
            <a:r>
              <a:rPr lang="en-GB" dirty="0"/>
              <a:t>Month YYYY</a:t>
            </a:r>
          </a:p>
        </p:txBody>
      </p:sp>
      <p:sp>
        <p:nvSpPr>
          <p:cNvPr id="16" name="Espace réservé du numéro de diapositive 15">
            <a:extLst>
              <a:ext uri="{FF2B5EF4-FFF2-40B4-BE49-F238E27FC236}">
                <a16:creationId xmlns:a16="http://schemas.microsoft.com/office/drawing/2014/main" id="{94A33161-E1A1-43D5-8E05-D6848A0B6FCC}"/>
              </a:ext>
            </a:extLst>
          </p:cNvPr>
          <p:cNvSpPr>
            <a:spLocks noGrp="1"/>
          </p:cNvSpPr>
          <p:nvPr userDrawn="1">
            <p:ph type="sldNum" sz="quarter" idx="30"/>
          </p:nvPr>
        </p:nvSpPr>
        <p:spPr>
          <a:xfrm>
            <a:off x="0" y="5143500"/>
            <a:ext cx="0" cy="0"/>
          </a:xfrm>
        </p:spPr>
        <p:txBody>
          <a:bodyPr/>
          <a:lstStyle>
            <a:lvl1pPr>
              <a:defRPr sz="100">
                <a:noFill/>
              </a:defRPr>
            </a:lvl1pPr>
          </a:lstStyle>
          <a:p>
            <a:fld id="{78D5D5FC-A2A2-446A-BED0-1CEF08BE1E1C}" type="slidenum">
              <a:rPr lang="en-GB" smtClean="0"/>
              <a:pPr/>
              <a:t>‹#›</a:t>
            </a:fld>
            <a:endParaRPr lang="en-GB" dirty="0"/>
          </a:p>
        </p:txBody>
      </p:sp>
      <p:sp>
        <p:nvSpPr>
          <p:cNvPr id="3" name="Footer Placeholder 2">
            <a:extLst>
              <a:ext uri="{FF2B5EF4-FFF2-40B4-BE49-F238E27FC236}">
                <a16:creationId xmlns:a16="http://schemas.microsoft.com/office/drawing/2014/main" id="{68389B7B-0C10-5816-AB3C-6D74A20B3D1C}"/>
              </a:ext>
            </a:extLst>
          </p:cNvPr>
          <p:cNvSpPr>
            <a:spLocks noGrp="1"/>
          </p:cNvSpPr>
          <p:nvPr>
            <p:ph type="ftr" sz="quarter" idx="36"/>
          </p:nvPr>
        </p:nvSpPr>
        <p:spPr>
          <a:xfrm>
            <a:off x="9144000" y="5143500"/>
            <a:ext cx="0" cy="0"/>
          </a:xfrm>
        </p:spPr>
        <p:txBody>
          <a:bodyPr/>
          <a:lstStyle>
            <a:lvl1pPr>
              <a:defRPr sz="100">
                <a:noFill/>
              </a:defRPr>
            </a:lvl1pPr>
          </a:lstStyle>
          <a:p>
            <a:r>
              <a:rPr lang="en-GB" dirty="0"/>
              <a:t> | </a:t>
            </a:r>
          </a:p>
        </p:txBody>
      </p:sp>
      <p:sp>
        <p:nvSpPr>
          <p:cNvPr id="4" name="UpSlide Options" descr="{&#10;  &quot;NoBreadcrumb&quot;: true,&#10;  &quot;NoBreadcrumbNorReminder&quot;: true,&#10;  &quot;MinimumUpSlideVersion&quot;: &quot;0.0.0.0&quot;&#10;}" hidden="1">
            <a:extLst>
              <a:ext uri="{FF2B5EF4-FFF2-40B4-BE49-F238E27FC236}">
                <a16:creationId xmlns:a16="http://schemas.microsoft.com/office/drawing/2014/main" id="{A662F281-BB19-12AD-3BBE-2F4E5776C3C4}"/>
              </a:ext>
            </a:extLst>
          </p:cNvPr>
          <p:cNvSpPr/>
          <p:nvPr userDrawn="1"/>
        </p:nvSpPr>
        <p:spPr>
          <a:xfrm>
            <a:off x="9144000" y="5143500"/>
            <a:ext cx="0" cy="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solidFill>
                <a:srgbClr val="FFFFFF"/>
              </a:solidFill>
              <a:latin typeface="Arial" panose="020B0604020202020204" pitchFamily="34" charset="0"/>
              <a:cs typeface="Arial" panose="020B0604020202020204" pitchFamily="34" charset="0"/>
            </a:endParaRPr>
          </a:p>
        </p:txBody>
      </p:sp>
      <p:sp>
        <p:nvSpPr>
          <p:cNvPr id="5" name="Forme libre 63">
            <a:extLst>
              <a:ext uri="{FF2B5EF4-FFF2-40B4-BE49-F238E27FC236}">
                <a16:creationId xmlns:a16="http://schemas.microsoft.com/office/drawing/2014/main" id="{0FA47C55-397F-4506-9FC4-84A3EC8E6F96}"/>
              </a:ext>
            </a:extLst>
          </p:cNvPr>
          <p:cNvSpPr/>
          <p:nvPr userDrawn="1"/>
        </p:nvSpPr>
        <p:spPr>
          <a:xfrm>
            <a:off x="760164" y="760377"/>
            <a:ext cx="6044482"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7" name="Forme libre 9">
            <a:extLst>
              <a:ext uri="{FF2B5EF4-FFF2-40B4-BE49-F238E27FC236}">
                <a16:creationId xmlns:a16="http://schemas.microsoft.com/office/drawing/2014/main" id="{CC182732-0011-8B0B-14C4-042E7CD347A7}"/>
              </a:ext>
            </a:extLst>
          </p:cNvPr>
          <p:cNvSpPr/>
          <p:nvPr userDrawn="1"/>
        </p:nvSpPr>
        <p:spPr>
          <a:xfrm>
            <a:off x="760164" y="4715100"/>
            <a:ext cx="8383833"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8" name="Forme libre 74">
            <a:extLst>
              <a:ext uri="{FF2B5EF4-FFF2-40B4-BE49-F238E27FC236}">
                <a16:creationId xmlns:a16="http://schemas.microsoft.com/office/drawing/2014/main" id="{01772307-D365-BD7A-122E-22E2FBE03A4B}"/>
              </a:ext>
            </a:extLst>
          </p:cNvPr>
          <p:cNvSpPr/>
          <p:nvPr userDrawn="1"/>
        </p:nvSpPr>
        <p:spPr>
          <a:xfrm rot="16200000">
            <a:off x="-1163412" y="2724590"/>
            <a:ext cx="3943786"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9" name="Forme libre 6">
            <a:extLst>
              <a:ext uri="{FF2B5EF4-FFF2-40B4-BE49-F238E27FC236}">
                <a16:creationId xmlns:a16="http://schemas.microsoft.com/office/drawing/2014/main" id="{90781BC9-D50B-BC8B-68D9-18C55D417B22}"/>
              </a:ext>
            </a:extLst>
          </p:cNvPr>
          <p:cNvSpPr/>
          <p:nvPr userDrawn="1"/>
        </p:nvSpPr>
        <p:spPr>
          <a:xfrm>
            <a:off x="8484111" y="760264"/>
            <a:ext cx="659890" cy="97200"/>
          </a:xfrm>
          <a:custGeom>
            <a:avLst/>
            <a:gdLst>
              <a:gd name="connsiteX0" fmla="*/ 0 w 1286893"/>
              <a:gd name="connsiteY0" fmla="*/ 0 h 96631"/>
              <a:gd name="connsiteX1" fmla="*/ 1286894 w 1286893"/>
              <a:gd name="connsiteY1" fmla="*/ 0 h 96631"/>
              <a:gd name="connsiteX2" fmla="*/ 1286894 w 1286893"/>
              <a:gd name="connsiteY2" fmla="*/ 96632 h 96631"/>
              <a:gd name="connsiteX3" fmla="*/ 0 w 1286893"/>
              <a:gd name="connsiteY3" fmla="*/ 96632 h 96631"/>
            </a:gdLst>
            <a:ahLst/>
            <a:cxnLst>
              <a:cxn ang="0">
                <a:pos x="connsiteX0" y="connsiteY0"/>
              </a:cxn>
              <a:cxn ang="0">
                <a:pos x="connsiteX1" y="connsiteY1"/>
              </a:cxn>
              <a:cxn ang="0">
                <a:pos x="connsiteX2" y="connsiteY2"/>
              </a:cxn>
              <a:cxn ang="0">
                <a:pos x="connsiteX3" y="connsiteY3"/>
              </a:cxn>
            </a:cxnLst>
            <a:rect l="l" t="t" r="r" b="b"/>
            <a:pathLst>
              <a:path w="1286893" h="96631">
                <a:moveTo>
                  <a:pt x="0" y="0"/>
                </a:moveTo>
                <a:lnTo>
                  <a:pt x="1286894" y="0"/>
                </a:lnTo>
                <a:lnTo>
                  <a:pt x="1286894" y="96632"/>
                </a:lnTo>
                <a:lnTo>
                  <a:pt x="0" y="96632"/>
                </a:lnTo>
                <a:close/>
              </a:path>
            </a:pathLst>
          </a:custGeom>
          <a:solidFill>
            <a:srgbClr val="019EE0"/>
          </a:solidFill>
          <a:ln w="0" cap="flat">
            <a:noFill/>
            <a:prstDash val="solid"/>
            <a:miter/>
          </a:ln>
        </p:spPr>
        <p:txBody>
          <a:bodyPr rtlCol="0" anchor="ctr"/>
          <a:lstStyle/>
          <a:p>
            <a:endParaRPr lang="en-GB" dirty="0"/>
          </a:p>
        </p:txBody>
      </p:sp>
      <p:pic>
        <p:nvPicPr>
          <p:cNvPr id="10" name="Graphic 9">
            <a:extLst>
              <a:ext uri="{FF2B5EF4-FFF2-40B4-BE49-F238E27FC236}">
                <a16:creationId xmlns:a16="http://schemas.microsoft.com/office/drawing/2014/main" id="{22991AB3-0BC2-A830-AC32-8BD960140A5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921061" y="284400"/>
            <a:ext cx="1443600" cy="782455"/>
          </a:xfrm>
          <a:prstGeom prst="rect">
            <a:avLst/>
          </a:prstGeom>
        </p:spPr>
      </p:pic>
      <p:sp>
        <p:nvSpPr>
          <p:cNvPr id="14" name="Text Placeholder 10">
            <a:extLst>
              <a:ext uri="{FF2B5EF4-FFF2-40B4-BE49-F238E27FC236}">
                <a16:creationId xmlns:a16="http://schemas.microsoft.com/office/drawing/2014/main" id="{B973A58F-3C47-0A54-11D3-F181A7A2A6CD}"/>
              </a:ext>
            </a:extLst>
          </p:cNvPr>
          <p:cNvSpPr>
            <a:spLocks noGrp="1"/>
          </p:cNvSpPr>
          <p:nvPr>
            <p:ph type="body" sz="quarter" idx="38" hasCustomPrompt="1"/>
          </p:nvPr>
        </p:nvSpPr>
        <p:spPr>
          <a:xfrm>
            <a:off x="1281798" y="3394615"/>
            <a:ext cx="3780000" cy="559423"/>
          </a:xfrm>
        </p:spPr>
        <p:txBody>
          <a:bodyPr/>
          <a:lstStyle>
            <a:lvl1pPr marL="0" indent="0">
              <a:buNone/>
              <a:defRPr sz="1300">
                <a:solidFill>
                  <a:schemeClr val="bg1"/>
                </a:solidFill>
              </a:defRPr>
            </a:lvl1pPr>
          </a:lstStyle>
          <a:p>
            <a:pPr lvl="0"/>
            <a:r>
              <a:rPr lang="en-GB" dirty="0"/>
              <a:t>Subtitle</a:t>
            </a:r>
          </a:p>
        </p:txBody>
      </p:sp>
      <p:sp>
        <p:nvSpPr>
          <p:cNvPr id="11" name="Text Placeholder 5">
            <a:extLst>
              <a:ext uri="{FF2B5EF4-FFF2-40B4-BE49-F238E27FC236}">
                <a16:creationId xmlns:a16="http://schemas.microsoft.com/office/drawing/2014/main" id="{AC76FEDD-4D22-D25E-5218-2C1DA6A20AEB}"/>
              </a:ext>
            </a:extLst>
          </p:cNvPr>
          <p:cNvSpPr>
            <a:spLocks noGrp="1"/>
          </p:cNvSpPr>
          <p:nvPr>
            <p:ph type="body" sz="quarter" idx="37" hasCustomPrompt="1"/>
          </p:nvPr>
        </p:nvSpPr>
        <p:spPr>
          <a:xfrm>
            <a:off x="2035657" y="4177566"/>
            <a:ext cx="3026141" cy="258165"/>
          </a:xfrm>
        </p:spPr>
        <p:txBody>
          <a:bodyPr anchor="b"/>
          <a:lstStyle>
            <a:lvl1pPr marL="90000" indent="-90000">
              <a:buClr>
                <a:schemeClr val="bg1"/>
              </a:buClr>
              <a:buSzPct val="100000"/>
              <a:buFont typeface="Arial" panose="020B0604020202020204" pitchFamily="34" charset="0"/>
              <a:buChar char="•"/>
              <a:defRPr sz="700">
                <a:solidFill>
                  <a:schemeClr val="bg1"/>
                </a:solidFill>
              </a:defRPr>
            </a:lvl1pPr>
          </a:lstStyle>
          <a:p>
            <a:pPr lvl="0"/>
            <a:r>
              <a:rPr lang="en-GB" dirty="0"/>
              <a:t>Legal - Sources</a:t>
            </a:r>
          </a:p>
        </p:txBody>
      </p:sp>
      <p:pic>
        <p:nvPicPr>
          <p:cNvPr id="20" name="Picture 19">
            <a:extLst>
              <a:ext uri="{FF2B5EF4-FFF2-40B4-BE49-F238E27FC236}">
                <a16:creationId xmlns:a16="http://schemas.microsoft.com/office/drawing/2014/main" id="{101ED896-15E9-4366-A761-D063488B2A7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5151" r="6760" b="14097"/>
          <a:stretch/>
        </p:blipFill>
        <p:spPr>
          <a:xfrm>
            <a:off x="4946073" y="-307563"/>
            <a:ext cx="3624350" cy="5451062"/>
          </a:xfrm>
          <a:prstGeom prst="rect">
            <a:avLst/>
          </a:prstGeom>
        </p:spPr>
      </p:pic>
    </p:spTree>
    <p:extLst>
      <p:ext uri="{BB962C8B-B14F-4D97-AF65-F5344CB8AC3E}">
        <p14:creationId xmlns:p14="http://schemas.microsoft.com/office/powerpoint/2010/main" val="23050783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5_Cover - 5">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63D3234-5B46-47B7-AB22-B671CA57797D}"/>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t="16127" b="8845"/>
          <a:stretch/>
        </p:blipFill>
        <p:spPr>
          <a:xfrm>
            <a:off x="-3338" y="-1"/>
            <a:ext cx="9140663" cy="5143501"/>
          </a:xfrm>
          <a:prstGeom prst="rect">
            <a:avLst/>
          </a:prstGeom>
        </p:spPr>
      </p:pic>
      <p:sp>
        <p:nvSpPr>
          <p:cNvPr id="2" name="Title 1"/>
          <p:cNvSpPr>
            <a:spLocks noGrp="1"/>
          </p:cNvSpPr>
          <p:nvPr userDrawn="1">
            <p:ph type="ctrTitle" hasCustomPrompt="1"/>
          </p:nvPr>
        </p:nvSpPr>
        <p:spPr>
          <a:xfrm>
            <a:off x="1281799" y="1748886"/>
            <a:ext cx="3780000" cy="1286946"/>
          </a:xfrm>
        </p:spPr>
        <p:txBody>
          <a:bodyPr lIns="0" tIns="0" rIns="0" bIns="0" anchor="b" anchorCtr="0">
            <a:normAutofit/>
          </a:bodyPr>
          <a:lstStyle>
            <a:lvl1pPr algn="l">
              <a:lnSpc>
                <a:spcPct val="80000"/>
              </a:lnSpc>
              <a:defRPr sz="2500" b="1" cap="none" baseline="0">
                <a:solidFill>
                  <a:schemeClr val="bg1"/>
                </a:solidFill>
              </a:defRPr>
            </a:lvl1pPr>
          </a:lstStyle>
          <a:p>
            <a:r>
              <a:rPr lang="en-GB" dirty="0"/>
              <a:t>Title</a:t>
            </a:r>
          </a:p>
        </p:txBody>
      </p:sp>
      <p:sp>
        <p:nvSpPr>
          <p:cNvPr id="12" name="Espace réservé du texte 11">
            <a:extLst>
              <a:ext uri="{FF2B5EF4-FFF2-40B4-BE49-F238E27FC236}">
                <a16:creationId xmlns:a16="http://schemas.microsoft.com/office/drawing/2014/main" id="{A6E3468C-5D83-488A-8F85-5CDB9FD0BC7B}"/>
              </a:ext>
            </a:extLst>
          </p:cNvPr>
          <p:cNvSpPr>
            <a:spLocks noGrp="1"/>
          </p:cNvSpPr>
          <p:nvPr userDrawn="1">
            <p:ph type="body" sz="quarter" idx="28" hasCustomPrompt="1"/>
          </p:nvPr>
        </p:nvSpPr>
        <p:spPr>
          <a:xfrm>
            <a:off x="1281799" y="4177566"/>
            <a:ext cx="741794" cy="258165"/>
          </a:xfrm>
        </p:spPr>
        <p:txBody>
          <a:bodyPr anchor="b"/>
          <a:lstStyle>
            <a:lvl1pPr marL="0" indent="0">
              <a:buFontTx/>
              <a:buNone/>
              <a:defRPr sz="700" cap="all" spc="0" baseline="0">
                <a:solidFill>
                  <a:schemeClr val="bg1"/>
                </a:solidFill>
              </a:defRPr>
            </a:lvl1pPr>
          </a:lstStyle>
          <a:p>
            <a:pPr lvl="0"/>
            <a:r>
              <a:rPr lang="en-GB" dirty="0"/>
              <a:t>Month YYYY</a:t>
            </a:r>
          </a:p>
        </p:txBody>
      </p:sp>
      <p:sp>
        <p:nvSpPr>
          <p:cNvPr id="16" name="Espace réservé du numéro de diapositive 15">
            <a:extLst>
              <a:ext uri="{FF2B5EF4-FFF2-40B4-BE49-F238E27FC236}">
                <a16:creationId xmlns:a16="http://schemas.microsoft.com/office/drawing/2014/main" id="{94A33161-E1A1-43D5-8E05-D6848A0B6FCC}"/>
              </a:ext>
            </a:extLst>
          </p:cNvPr>
          <p:cNvSpPr>
            <a:spLocks noGrp="1"/>
          </p:cNvSpPr>
          <p:nvPr userDrawn="1">
            <p:ph type="sldNum" sz="quarter" idx="30"/>
          </p:nvPr>
        </p:nvSpPr>
        <p:spPr>
          <a:xfrm>
            <a:off x="0" y="5143500"/>
            <a:ext cx="0" cy="0"/>
          </a:xfrm>
        </p:spPr>
        <p:txBody>
          <a:bodyPr/>
          <a:lstStyle>
            <a:lvl1pPr>
              <a:defRPr sz="100">
                <a:noFill/>
              </a:defRPr>
            </a:lvl1pPr>
          </a:lstStyle>
          <a:p>
            <a:fld id="{78D5D5FC-A2A2-446A-BED0-1CEF08BE1E1C}" type="slidenum">
              <a:rPr lang="en-GB" smtClean="0"/>
              <a:pPr/>
              <a:t>‹#›</a:t>
            </a:fld>
            <a:endParaRPr lang="en-GB" dirty="0"/>
          </a:p>
        </p:txBody>
      </p:sp>
      <p:sp>
        <p:nvSpPr>
          <p:cNvPr id="3" name="Footer Placeholder 2">
            <a:extLst>
              <a:ext uri="{FF2B5EF4-FFF2-40B4-BE49-F238E27FC236}">
                <a16:creationId xmlns:a16="http://schemas.microsoft.com/office/drawing/2014/main" id="{68389B7B-0C10-5816-AB3C-6D74A20B3D1C}"/>
              </a:ext>
            </a:extLst>
          </p:cNvPr>
          <p:cNvSpPr>
            <a:spLocks noGrp="1"/>
          </p:cNvSpPr>
          <p:nvPr>
            <p:ph type="ftr" sz="quarter" idx="36"/>
          </p:nvPr>
        </p:nvSpPr>
        <p:spPr>
          <a:xfrm>
            <a:off x="9144000" y="5143500"/>
            <a:ext cx="0" cy="0"/>
          </a:xfrm>
        </p:spPr>
        <p:txBody>
          <a:bodyPr/>
          <a:lstStyle>
            <a:lvl1pPr>
              <a:defRPr sz="100">
                <a:noFill/>
              </a:defRPr>
            </a:lvl1pPr>
          </a:lstStyle>
          <a:p>
            <a:r>
              <a:rPr lang="en-GB" dirty="0"/>
              <a:t> | </a:t>
            </a:r>
          </a:p>
        </p:txBody>
      </p:sp>
      <p:sp>
        <p:nvSpPr>
          <p:cNvPr id="4" name="UpSlide Options" descr="{&#10;  &quot;NoBreadcrumb&quot;: true,&#10;  &quot;NoBreadcrumbNorReminder&quot;: true,&#10;  &quot;MinimumUpSlideVersion&quot;: &quot;0.0.0.0&quot;&#10;}" hidden="1">
            <a:extLst>
              <a:ext uri="{FF2B5EF4-FFF2-40B4-BE49-F238E27FC236}">
                <a16:creationId xmlns:a16="http://schemas.microsoft.com/office/drawing/2014/main" id="{A662F281-BB19-12AD-3BBE-2F4E5776C3C4}"/>
              </a:ext>
            </a:extLst>
          </p:cNvPr>
          <p:cNvSpPr/>
          <p:nvPr userDrawn="1"/>
        </p:nvSpPr>
        <p:spPr>
          <a:xfrm>
            <a:off x="9144000" y="5143500"/>
            <a:ext cx="0" cy="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solidFill>
                <a:srgbClr val="FFFFFF"/>
              </a:solidFill>
              <a:latin typeface="Arial" panose="020B0604020202020204" pitchFamily="34" charset="0"/>
              <a:cs typeface="Arial" panose="020B0604020202020204" pitchFamily="34" charset="0"/>
            </a:endParaRPr>
          </a:p>
        </p:txBody>
      </p:sp>
      <p:sp>
        <p:nvSpPr>
          <p:cNvPr id="5" name="Forme libre 63">
            <a:extLst>
              <a:ext uri="{FF2B5EF4-FFF2-40B4-BE49-F238E27FC236}">
                <a16:creationId xmlns:a16="http://schemas.microsoft.com/office/drawing/2014/main" id="{0FA47C55-397F-4506-9FC4-84A3EC8E6F96}"/>
              </a:ext>
            </a:extLst>
          </p:cNvPr>
          <p:cNvSpPr/>
          <p:nvPr userDrawn="1"/>
        </p:nvSpPr>
        <p:spPr>
          <a:xfrm>
            <a:off x="760164" y="760377"/>
            <a:ext cx="6044482"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7" name="Forme libre 9">
            <a:extLst>
              <a:ext uri="{FF2B5EF4-FFF2-40B4-BE49-F238E27FC236}">
                <a16:creationId xmlns:a16="http://schemas.microsoft.com/office/drawing/2014/main" id="{CC182732-0011-8B0B-14C4-042E7CD347A7}"/>
              </a:ext>
            </a:extLst>
          </p:cNvPr>
          <p:cNvSpPr/>
          <p:nvPr userDrawn="1"/>
        </p:nvSpPr>
        <p:spPr>
          <a:xfrm>
            <a:off x="760164" y="4715100"/>
            <a:ext cx="8383833"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8" name="Forme libre 74">
            <a:extLst>
              <a:ext uri="{FF2B5EF4-FFF2-40B4-BE49-F238E27FC236}">
                <a16:creationId xmlns:a16="http://schemas.microsoft.com/office/drawing/2014/main" id="{01772307-D365-BD7A-122E-22E2FBE03A4B}"/>
              </a:ext>
            </a:extLst>
          </p:cNvPr>
          <p:cNvSpPr/>
          <p:nvPr userDrawn="1"/>
        </p:nvSpPr>
        <p:spPr>
          <a:xfrm rot="16200000">
            <a:off x="-1163412" y="2724590"/>
            <a:ext cx="3943786"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9" name="Forme libre 6">
            <a:extLst>
              <a:ext uri="{FF2B5EF4-FFF2-40B4-BE49-F238E27FC236}">
                <a16:creationId xmlns:a16="http://schemas.microsoft.com/office/drawing/2014/main" id="{90781BC9-D50B-BC8B-68D9-18C55D417B22}"/>
              </a:ext>
            </a:extLst>
          </p:cNvPr>
          <p:cNvSpPr/>
          <p:nvPr userDrawn="1"/>
        </p:nvSpPr>
        <p:spPr>
          <a:xfrm>
            <a:off x="8484111" y="760264"/>
            <a:ext cx="659890" cy="97200"/>
          </a:xfrm>
          <a:custGeom>
            <a:avLst/>
            <a:gdLst>
              <a:gd name="connsiteX0" fmla="*/ 0 w 1286893"/>
              <a:gd name="connsiteY0" fmla="*/ 0 h 96631"/>
              <a:gd name="connsiteX1" fmla="*/ 1286894 w 1286893"/>
              <a:gd name="connsiteY1" fmla="*/ 0 h 96631"/>
              <a:gd name="connsiteX2" fmla="*/ 1286894 w 1286893"/>
              <a:gd name="connsiteY2" fmla="*/ 96632 h 96631"/>
              <a:gd name="connsiteX3" fmla="*/ 0 w 1286893"/>
              <a:gd name="connsiteY3" fmla="*/ 96632 h 96631"/>
            </a:gdLst>
            <a:ahLst/>
            <a:cxnLst>
              <a:cxn ang="0">
                <a:pos x="connsiteX0" y="connsiteY0"/>
              </a:cxn>
              <a:cxn ang="0">
                <a:pos x="connsiteX1" y="connsiteY1"/>
              </a:cxn>
              <a:cxn ang="0">
                <a:pos x="connsiteX2" y="connsiteY2"/>
              </a:cxn>
              <a:cxn ang="0">
                <a:pos x="connsiteX3" y="connsiteY3"/>
              </a:cxn>
            </a:cxnLst>
            <a:rect l="l" t="t" r="r" b="b"/>
            <a:pathLst>
              <a:path w="1286893" h="96631">
                <a:moveTo>
                  <a:pt x="0" y="0"/>
                </a:moveTo>
                <a:lnTo>
                  <a:pt x="1286894" y="0"/>
                </a:lnTo>
                <a:lnTo>
                  <a:pt x="1286894" y="96632"/>
                </a:lnTo>
                <a:lnTo>
                  <a:pt x="0" y="96632"/>
                </a:lnTo>
                <a:close/>
              </a:path>
            </a:pathLst>
          </a:custGeom>
          <a:solidFill>
            <a:srgbClr val="019EE0"/>
          </a:solidFill>
          <a:ln w="0" cap="flat">
            <a:noFill/>
            <a:prstDash val="solid"/>
            <a:miter/>
          </a:ln>
        </p:spPr>
        <p:txBody>
          <a:bodyPr rtlCol="0" anchor="ctr"/>
          <a:lstStyle/>
          <a:p>
            <a:endParaRPr lang="en-GB" dirty="0"/>
          </a:p>
        </p:txBody>
      </p:sp>
      <p:pic>
        <p:nvPicPr>
          <p:cNvPr id="10" name="Graphic 9">
            <a:extLst>
              <a:ext uri="{FF2B5EF4-FFF2-40B4-BE49-F238E27FC236}">
                <a16:creationId xmlns:a16="http://schemas.microsoft.com/office/drawing/2014/main" id="{22991AB3-0BC2-A830-AC32-8BD960140A5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921061" y="284400"/>
            <a:ext cx="1443600" cy="782455"/>
          </a:xfrm>
          <a:prstGeom prst="rect">
            <a:avLst/>
          </a:prstGeom>
        </p:spPr>
      </p:pic>
      <p:sp>
        <p:nvSpPr>
          <p:cNvPr id="14" name="Text Placeholder 10">
            <a:extLst>
              <a:ext uri="{FF2B5EF4-FFF2-40B4-BE49-F238E27FC236}">
                <a16:creationId xmlns:a16="http://schemas.microsoft.com/office/drawing/2014/main" id="{B973A58F-3C47-0A54-11D3-F181A7A2A6CD}"/>
              </a:ext>
            </a:extLst>
          </p:cNvPr>
          <p:cNvSpPr>
            <a:spLocks noGrp="1"/>
          </p:cNvSpPr>
          <p:nvPr>
            <p:ph type="body" sz="quarter" idx="38" hasCustomPrompt="1"/>
          </p:nvPr>
        </p:nvSpPr>
        <p:spPr>
          <a:xfrm>
            <a:off x="1281798" y="3394615"/>
            <a:ext cx="3780000" cy="559423"/>
          </a:xfrm>
        </p:spPr>
        <p:txBody>
          <a:bodyPr/>
          <a:lstStyle>
            <a:lvl1pPr marL="0" indent="0">
              <a:buNone/>
              <a:defRPr sz="1300">
                <a:solidFill>
                  <a:schemeClr val="bg1"/>
                </a:solidFill>
              </a:defRPr>
            </a:lvl1pPr>
          </a:lstStyle>
          <a:p>
            <a:pPr lvl="0"/>
            <a:r>
              <a:rPr lang="en-GB" dirty="0"/>
              <a:t>Subtitle</a:t>
            </a:r>
          </a:p>
        </p:txBody>
      </p:sp>
      <p:sp>
        <p:nvSpPr>
          <p:cNvPr id="11" name="Text Placeholder 5">
            <a:extLst>
              <a:ext uri="{FF2B5EF4-FFF2-40B4-BE49-F238E27FC236}">
                <a16:creationId xmlns:a16="http://schemas.microsoft.com/office/drawing/2014/main" id="{AC76FEDD-4D22-D25E-5218-2C1DA6A20AEB}"/>
              </a:ext>
            </a:extLst>
          </p:cNvPr>
          <p:cNvSpPr>
            <a:spLocks noGrp="1"/>
          </p:cNvSpPr>
          <p:nvPr>
            <p:ph type="body" sz="quarter" idx="37" hasCustomPrompt="1"/>
          </p:nvPr>
        </p:nvSpPr>
        <p:spPr>
          <a:xfrm>
            <a:off x="2035657" y="4177566"/>
            <a:ext cx="3026141" cy="258165"/>
          </a:xfrm>
        </p:spPr>
        <p:txBody>
          <a:bodyPr anchor="b"/>
          <a:lstStyle>
            <a:lvl1pPr marL="90000" indent="-90000">
              <a:buClr>
                <a:schemeClr val="bg1"/>
              </a:buClr>
              <a:buSzPct val="100000"/>
              <a:buFont typeface="Arial" panose="020B0604020202020204" pitchFamily="34" charset="0"/>
              <a:buChar char="•"/>
              <a:defRPr sz="700">
                <a:solidFill>
                  <a:schemeClr val="bg1"/>
                </a:solidFill>
              </a:defRPr>
            </a:lvl1pPr>
          </a:lstStyle>
          <a:p>
            <a:pPr lvl="0"/>
            <a:r>
              <a:rPr lang="en-GB" dirty="0"/>
              <a:t>Legal - Sources</a:t>
            </a:r>
          </a:p>
        </p:txBody>
      </p:sp>
      <p:pic>
        <p:nvPicPr>
          <p:cNvPr id="20" name="Picture 19">
            <a:extLst>
              <a:ext uri="{FF2B5EF4-FFF2-40B4-BE49-F238E27FC236}">
                <a16:creationId xmlns:a16="http://schemas.microsoft.com/office/drawing/2014/main" id="{101ED896-15E9-4366-A761-D063488B2A7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5151" r="6760" b="14097"/>
          <a:stretch/>
        </p:blipFill>
        <p:spPr>
          <a:xfrm>
            <a:off x="4946073" y="-307563"/>
            <a:ext cx="3624350" cy="5451062"/>
          </a:xfrm>
          <a:prstGeom prst="rect">
            <a:avLst/>
          </a:prstGeom>
        </p:spPr>
      </p:pic>
    </p:spTree>
    <p:extLst>
      <p:ext uri="{BB962C8B-B14F-4D97-AF65-F5344CB8AC3E}">
        <p14:creationId xmlns:p14="http://schemas.microsoft.com/office/powerpoint/2010/main" val="23676331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7C3C9C0-53EE-4483-9C33-683D4BBE6509}"/>
              </a:ext>
            </a:extLst>
          </p:cNvPr>
          <p:cNvSpPr>
            <a:spLocks noGrp="1"/>
          </p:cNvSpPr>
          <p:nvPr>
            <p:ph type="sldNum" sz="quarter" idx="10"/>
          </p:nvPr>
        </p:nvSpPr>
        <p:spPr/>
        <p:txBody>
          <a:bodyPr/>
          <a:lstStyle/>
          <a:p>
            <a:fld id="{78D5D5FC-A2A2-446A-BED0-1CEF08BE1E1C}" type="slidenum">
              <a:rPr lang="en-GB" smtClean="0"/>
              <a:pPr/>
              <a:t>‹#›</a:t>
            </a:fld>
            <a:endParaRPr lang="en-GB" dirty="0"/>
          </a:p>
        </p:txBody>
      </p:sp>
      <p:sp>
        <p:nvSpPr>
          <p:cNvPr id="5" name="Espace réservé du contenu 4">
            <a:extLst>
              <a:ext uri="{FF2B5EF4-FFF2-40B4-BE49-F238E27FC236}">
                <a16:creationId xmlns:a16="http://schemas.microsoft.com/office/drawing/2014/main" id="{DEA02406-5645-4FFD-872F-D0B0657A0D24}"/>
              </a:ext>
            </a:extLst>
          </p:cNvPr>
          <p:cNvSpPr>
            <a:spLocks noGrp="1"/>
          </p:cNvSpPr>
          <p:nvPr>
            <p:ph sz="quarter" idx="11" hasCustomPrompt="1"/>
          </p:nvPr>
        </p:nvSpPr>
        <p:spPr>
          <a:xfrm>
            <a:off x="432000" y="1006475"/>
            <a:ext cx="8278613" cy="3060000"/>
          </a:xfrm>
        </p:spPr>
        <p:txBody>
          <a:bodyPr lIns="0"/>
          <a:lstStyle>
            <a:lvl1pPr>
              <a:defRPr>
                <a:sym typeface="Wingdings" panose="05000000000000000000" pitchFamily="2" charset="2"/>
              </a:defRPr>
            </a:lvl1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7" name="Espace réservé du texte 6">
            <a:extLst>
              <a:ext uri="{FF2B5EF4-FFF2-40B4-BE49-F238E27FC236}">
                <a16:creationId xmlns:a16="http://schemas.microsoft.com/office/drawing/2014/main" id="{3777A008-DEEC-43DF-8464-A0565C92E311}"/>
              </a:ext>
            </a:extLst>
          </p:cNvPr>
          <p:cNvSpPr>
            <a:spLocks noGrp="1"/>
          </p:cNvSpPr>
          <p:nvPr>
            <p:ph type="body" sz="quarter" idx="13" hasCustomPrompt="1"/>
          </p:nvPr>
        </p:nvSpPr>
        <p:spPr>
          <a:xfrm>
            <a:off x="432000" y="4093999"/>
            <a:ext cx="8278613" cy="459000"/>
          </a:xfrm>
        </p:spPr>
        <p:txBody>
          <a:bodyPr anchor="b" anchorCtr="0"/>
          <a:lstStyle>
            <a:lvl1pPr marL="0" marR="0" indent="0" algn="l" defTabSz="685800" rtl="0" eaLnBrk="1" fontAlgn="auto" latinLnBrk="0" hangingPunct="1">
              <a:lnSpc>
                <a:spcPts val="675"/>
              </a:lnSpc>
              <a:spcBef>
                <a:spcPts val="0"/>
              </a:spcBef>
              <a:spcAft>
                <a:spcPts val="0"/>
              </a:spcAft>
              <a:buClr>
                <a:srgbClr val="00A0E3"/>
              </a:buClr>
              <a:buSzPct val="130000"/>
              <a:buFontTx/>
              <a:buNone/>
              <a:tabLst/>
              <a:defRPr sz="700" i="1">
                <a:solidFill>
                  <a:srgbClr val="005483"/>
                </a:solidFill>
                <a:latin typeface="Arial" panose="020B0604020202020204" pitchFamily="34" charset="0"/>
                <a:cs typeface="Arial" panose="020B0604020202020204" pitchFamily="34" charset="0"/>
              </a:defRPr>
            </a:lvl1pPr>
            <a:lvl2pPr marL="258366" indent="0">
              <a:buFontTx/>
              <a:buNone/>
              <a:defRPr sz="750"/>
            </a:lvl2pPr>
            <a:lvl3pPr marL="572691" indent="0">
              <a:buFontTx/>
              <a:buNone/>
              <a:defRPr sz="750"/>
            </a:lvl3pPr>
            <a:lvl4pPr marL="831056" indent="0">
              <a:buFontTx/>
              <a:buNone/>
              <a:defRPr sz="750"/>
            </a:lvl4pPr>
            <a:lvl5pPr>
              <a:buFontTx/>
              <a:buNone/>
              <a:defRPr sz="750"/>
            </a:lvl5pPr>
          </a:lstStyle>
          <a:p>
            <a:pPr marL="0" marR="0" lvl="0" indent="0" algn="l" defTabSz="685800" rtl="0" eaLnBrk="1" fontAlgn="auto" latinLnBrk="0" hangingPunct="1">
              <a:lnSpc>
                <a:spcPts val="675"/>
              </a:lnSpc>
              <a:spcBef>
                <a:spcPts val="0"/>
              </a:spcBef>
              <a:spcAft>
                <a:spcPts val="0"/>
              </a:spcAft>
              <a:buClr>
                <a:srgbClr val="00A0E3"/>
              </a:buClr>
              <a:buSzPct val="130000"/>
              <a:buFontTx/>
              <a:buNone/>
              <a:tabLst/>
              <a:defRPr/>
            </a:pPr>
            <a:r>
              <a:rPr lang="en-GB" dirty="0"/>
              <a:t>Legal – Sources - Text</a:t>
            </a:r>
          </a:p>
        </p:txBody>
      </p:sp>
      <p:sp>
        <p:nvSpPr>
          <p:cNvPr id="8" name="Espace réservé du texte 7">
            <a:extLst>
              <a:ext uri="{FF2B5EF4-FFF2-40B4-BE49-F238E27FC236}">
                <a16:creationId xmlns:a16="http://schemas.microsoft.com/office/drawing/2014/main" id="{5C41FFFB-753F-4833-8336-494565E73A27}"/>
              </a:ext>
            </a:extLst>
          </p:cNvPr>
          <p:cNvSpPr>
            <a:spLocks noGrp="1"/>
          </p:cNvSpPr>
          <p:nvPr>
            <p:ph type="body" sz="quarter" idx="14" hasCustomPrompt="1"/>
          </p:nvPr>
        </p:nvSpPr>
        <p:spPr>
          <a:xfrm>
            <a:off x="432000" y="756000"/>
            <a:ext cx="8278613" cy="216000"/>
          </a:xfrm>
        </p:spPr>
        <p:txBody>
          <a:bodyPr vert="horz" lIns="0" tIns="0" rIns="0" bIns="0" rtlCol="0">
            <a:noAutofit/>
          </a:bodyPr>
          <a:lstStyle>
            <a:lvl1pPr marL="0" indent="0">
              <a:buNone/>
              <a:defRPr lang="en-GB" sz="1400" b="0" dirty="0">
                <a:solidFill>
                  <a:srgbClr val="0073A3"/>
                </a:solidFill>
              </a:defRPr>
            </a:lvl1pPr>
          </a:lstStyle>
          <a:p>
            <a:pPr lvl="0"/>
            <a:r>
              <a:rPr lang="en-GB" dirty="0"/>
              <a:t>Subtitle on one line</a:t>
            </a:r>
          </a:p>
        </p:txBody>
      </p:sp>
      <p:sp>
        <p:nvSpPr>
          <p:cNvPr id="4" name="Espace réservé du pied de page 3">
            <a:extLst>
              <a:ext uri="{FF2B5EF4-FFF2-40B4-BE49-F238E27FC236}">
                <a16:creationId xmlns:a16="http://schemas.microsoft.com/office/drawing/2014/main" id="{FC5FC8CD-9B1C-4D03-A14F-8FB44D78CD99}"/>
              </a:ext>
            </a:extLst>
          </p:cNvPr>
          <p:cNvSpPr>
            <a:spLocks noGrp="1"/>
          </p:cNvSpPr>
          <p:nvPr>
            <p:ph type="ftr" sz="quarter" idx="15"/>
          </p:nvPr>
        </p:nvSpPr>
        <p:spPr/>
        <p:txBody>
          <a:bodyPr/>
          <a:lstStyle/>
          <a:p>
            <a:r>
              <a:rPr lang="en-GB" dirty="0"/>
              <a:t> | </a:t>
            </a:r>
          </a:p>
        </p:txBody>
      </p:sp>
      <p:sp>
        <p:nvSpPr>
          <p:cNvPr id="2" name="Title 1">
            <a:extLst>
              <a:ext uri="{FF2B5EF4-FFF2-40B4-BE49-F238E27FC236}">
                <a16:creationId xmlns:a16="http://schemas.microsoft.com/office/drawing/2014/main" id="{C6C56D86-83B4-6D1E-2BC2-5FCAD9DE37C4}"/>
              </a:ext>
            </a:extLst>
          </p:cNvPr>
          <p:cNvSpPr>
            <a:spLocks noGrp="1"/>
          </p:cNvSpPr>
          <p:nvPr>
            <p:ph type="title" hasCustomPrompt="1"/>
          </p:nvPr>
        </p:nvSpPr>
        <p:spPr/>
        <p:txBody>
          <a:bodyPr/>
          <a:lstStyle/>
          <a:p>
            <a:r>
              <a:rPr lang="en-GB" dirty="0"/>
              <a:t>Title on one or two lines</a:t>
            </a:r>
          </a:p>
        </p:txBody>
      </p:sp>
    </p:spTree>
    <p:extLst>
      <p:ext uri="{BB962C8B-B14F-4D97-AF65-F5344CB8AC3E}">
        <p14:creationId xmlns:p14="http://schemas.microsoft.com/office/powerpoint/2010/main" val="237028635"/>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7C3C9C0-53EE-4483-9C33-683D4BBE6509}"/>
              </a:ext>
            </a:extLst>
          </p:cNvPr>
          <p:cNvSpPr>
            <a:spLocks noGrp="1"/>
          </p:cNvSpPr>
          <p:nvPr>
            <p:ph type="sldNum" sz="quarter" idx="10"/>
          </p:nvPr>
        </p:nvSpPr>
        <p:spPr/>
        <p:txBody>
          <a:bodyPr/>
          <a:lstStyle/>
          <a:p>
            <a:fld id="{78D5D5FC-A2A2-446A-BED0-1CEF08BE1E1C}" type="slidenum">
              <a:rPr lang="en-GB" smtClean="0"/>
              <a:pPr/>
              <a:t>‹#›</a:t>
            </a:fld>
            <a:endParaRPr lang="en-GB" dirty="0"/>
          </a:p>
        </p:txBody>
      </p:sp>
      <p:sp>
        <p:nvSpPr>
          <p:cNvPr id="6" name="Titre 5">
            <a:extLst>
              <a:ext uri="{FF2B5EF4-FFF2-40B4-BE49-F238E27FC236}">
                <a16:creationId xmlns:a16="http://schemas.microsoft.com/office/drawing/2014/main" id="{40460610-046A-4B67-A662-DAD46C36CC8A}"/>
              </a:ext>
            </a:extLst>
          </p:cNvPr>
          <p:cNvSpPr>
            <a:spLocks noGrp="1"/>
          </p:cNvSpPr>
          <p:nvPr>
            <p:ph type="title" hasCustomPrompt="1"/>
          </p:nvPr>
        </p:nvSpPr>
        <p:spPr>
          <a:xfrm>
            <a:off x="432000" y="432000"/>
            <a:ext cx="8278613" cy="290620"/>
          </a:xfrm>
        </p:spPr>
        <p:txBody>
          <a:bodyPr/>
          <a:lstStyle>
            <a:lvl1pPr>
              <a:defRPr/>
            </a:lvl1pPr>
          </a:lstStyle>
          <a:p>
            <a:r>
              <a:rPr lang="en-GB" dirty="0"/>
              <a:t>Title on one or two lines</a:t>
            </a:r>
          </a:p>
        </p:txBody>
      </p:sp>
      <p:sp>
        <p:nvSpPr>
          <p:cNvPr id="7" name="Espace réservé du texte 6">
            <a:extLst>
              <a:ext uri="{FF2B5EF4-FFF2-40B4-BE49-F238E27FC236}">
                <a16:creationId xmlns:a16="http://schemas.microsoft.com/office/drawing/2014/main" id="{3777A008-DEEC-43DF-8464-A0565C92E311}"/>
              </a:ext>
            </a:extLst>
          </p:cNvPr>
          <p:cNvSpPr>
            <a:spLocks noGrp="1"/>
          </p:cNvSpPr>
          <p:nvPr>
            <p:ph type="body" sz="quarter" idx="13" hasCustomPrompt="1"/>
          </p:nvPr>
        </p:nvSpPr>
        <p:spPr>
          <a:xfrm>
            <a:off x="432000" y="4093999"/>
            <a:ext cx="8278613" cy="459000"/>
          </a:xfrm>
        </p:spPr>
        <p:txBody>
          <a:bodyPr anchor="b" anchorCtr="0"/>
          <a:lstStyle>
            <a:lvl1pPr marL="0" marR="0" indent="0" algn="l" defTabSz="685800" rtl="0" eaLnBrk="1" fontAlgn="auto" latinLnBrk="0" hangingPunct="1">
              <a:lnSpc>
                <a:spcPts val="675"/>
              </a:lnSpc>
              <a:spcBef>
                <a:spcPts val="0"/>
              </a:spcBef>
              <a:spcAft>
                <a:spcPts val="0"/>
              </a:spcAft>
              <a:buClr>
                <a:srgbClr val="00A0E3"/>
              </a:buClr>
              <a:buSzPct val="130000"/>
              <a:buFontTx/>
              <a:buNone/>
              <a:tabLst/>
              <a:defRPr sz="700" i="1">
                <a:solidFill>
                  <a:srgbClr val="005483"/>
                </a:solidFill>
              </a:defRPr>
            </a:lvl1pPr>
            <a:lvl2pPr marL="258366" indent="0">
              <a:buFontTx/>
              <a:buNone/>
              <a:defRPr sz="750"/>
            </a:lvl2pPr>
            <a:lvl3pPr marL="572691" indent="0">
              <a:buFontTx/>
              <a:buNone/>
              <a:defRPr sz="750"/>
            </a:lvl3pPr>
            <a:lvl4pPr marL="831056" indent="0">
              <a:buFontTx/>
              <a:buNone/>
              <a:defRPr sz="750"/>
            </a:lvl4pPr>
            <a:lvl5pPr>
              <a:buFontTx/>
              <a:buNone/>
              <a:defRPr sz="750"/>
            </a:lvl5pPr>
          </a:lstStyle>
          <a:p>
            <a:pPr marL="0" marR="0" lvl="0" indent="0" algn="l" defTabSz="685800" rtl="0" eaLnBrk="1" fontAlgn="auto" latinLnBrk="0" hangingPunct="1">
              <a:lnSpc>
                <a:spcPts val="675"/>
              </a:lnSpc>
              <a:spcBef>
                <a:spcPts val="0"/>
              </a:spcBef>
              <a:spcAft>
                <a:spcPts val="0"/>
              </a:spcAft>
              <a:buClr>
                <a:srgbClr val="00A0E3"/>
              </a:buClr>
              <a:buSzPct val="130000"/>
              <a:buFontTx/>
              <a:buNone/>
              <a:tabLst/>
              <a:defRPr/>
            </a:pPr>
            <a:r>
              <a:rPr lang="en-GB" dirty="0"/>
              <a:t>Legal – Sources - Text</a:t>
            </a:r>
          </a:p>
        </p:txBody>
      </p:sp>
      <p:sp>
        <p:nvSpPr>
          <p:cNvPr id="4" name="Espace réservé du contenu 3">
            <a:extLst>
              <a:ext uri="{FF2B5EF4-FFF2-40B4-BE49-F238E27FC236}">
                <a16:creationId xmlns:a16="http://schemas.microsoft.com/office/drawing/2014/main" id="{4DC68B89-3A56-4B3B-BDBD-5329FB46D936}"/>
              </a:ext>
            </a:extLst>
          </p:cNvPr>
          <p:cNvSpPr>
            <a:spLocks noGrp="1"/>
          </p:cNvSpPr>
          <p:nvPr>
            <p:ph sz="quarter" idx="15" hasCustomPrompt="1"/>
          </p:nvPr>
        </p:nvSpPr>
        <p:spPr>
          <a:xfrm>
            <a:off x="431801" y="1006475"/>
            <a:ext cx="4049712" cy="306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8" name="Espace réservé du contenu 7">
            <a:extLst>
              <a:ext uri="{FF2B5EF4-FFF2-40B4-BE49-F238E27FC236}">
                <a16:creationId xmlns:a16="http://schemas.microsoft.com/office/drawing/2014/main" id="{7AA44A4D-4E88-4330-BC86-A723C4041051}"/>
              </a:ext>
            </a:extLst>
          </p:cNvPr>
          <p:cNvSpPr>
            <a:spLocks noGrp="1"/>
          </p:cNvSpPr>
          <p:nvPr>
            <p:ph sz="quarter" idx="16" hasCustomPrompt="1"/>
          </p:nvPr>
        </p:nvSpPr>
        <p:spPr>
          <a:xfrm>
            <a:off x="4660901" y="1006475"/>
            <a:ext cx="4049712" cy="306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0" name="Espace réservé du texte 7">
            <a:extLst>
              <a:ext uri="{FF2B5EF4-FFF2-40B4-BE49-F238E27FC236}">
                <a16:creationId xmlns:a16="http://schemas.microsoft.com/office/drawing/2014/main" id="{FE159626-CF24-4DF6-A981-981FCE318624}"/>
              </a:ext>
            </a:extLst>
          </p:cNvPr>
          <p:cNvSpPr>
            <a:spLocks noGrp="1"/>
          </p:cNvSpPr>
          <p:nvPr>
            <p:ph type="body" sz="quarter" idx="14" hasCustomPrompt="1"/>
          </p:nvPr>
        </p:nvSpPr>
        <p:spPr>
          <a:xfrm>
            <a:off x="432000" y="756000"/>
            <a:ext cx="8278613" cy="216000"/>
          </a:xfrm>
        </p:spPr>
        <p:txBody>
          <a:bodyPr vert="horz" lIns="0" tIns="0" rIns="0" bIns="0" rtlCol="0">
            <a:noAutofit/>
          </a:bodyPr>
          <a:lstStyle>
            <a:lvl1pPr marL="0" indent="0">
              <a:buNone/>
              <a:defRPr lang="en-GB" sz="1400" b="0" dirty="0">
                <a:solidFill>
                  <a:srgbClr val="0073A3"/>
                </a:solidFill>
              </a:defRPr>
            </a:lvl1pPr>
          </a:lstStyle>
          <a:p>
            <a:pPr lvl="0"/>
            <a:r>
              <a:rPr lang="en-GB" dirty="0"/>
              <a:t>Subtitle on one line</a:t>
            </a:r>
          </a:p>
        </p:txBody>
      </p:sp>
      <p:sp>
        <p:nvSpPr>
          <p:cNvPr id="5" name="Espace réservé du pied de page 4">
            <a:extLst>
              <a:ext uri="{FF2B5EF4-FFF2-40B4-BE49-F238E27FC236}">
                <a16:creationId xmlns:a16="http://schemas.microsoft.com/office/drawing/2014/main" id="{B4B00C6B-9C22-4672-AB4B-712F599C6E37}"/>
              </a:ext>
            </a:extLst>
          </p:cNvPr>
          <p:cNvSpPr>
            <a:spLocks noGrp="1"/>
          </p:cNvSpPr>
          <p:nvPr>
            <p:ph type="ftr" sz="quarter" idx="17"/>
          </p:nvPr>
        </p:nvSpPr>
        <p:spPr/>
        <p:txBody>
          <a:bodyPr/>
          <a:lstStyle/>
          <a:p>
            <a:r>
              <a:rPr lang="en-GB" dirty="0"/>
              <a:t> | </a:t>
            </a:r>
          </a:p>
        </p:txBody>
      </p:sp>
    </p:spTree>
    <p:extLst>
      <p:ext uri="{BB962C8B-B14F-4D97-AF65-F5344CB8AC3E}">
        <p14:creationId xmlns:p14="http://schemas.microsoft.com/office/powerpoint/2010/main" val="10908962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7C3C9C0-53EE-4483-9C33-683D4BBE6509}"/>
              </a:ext>
            </a:extLst>
          </p:cNvPr>
          <p:cNvSpPr>
            <a:spLocks noGrp="1"/>
          </p:cNvSpPr>
          <p:nvPr>
            <p:ph type="sldNum" sz="quarter" idx="10"/>
          </p:nvPr>
        </p:nvSpPr>
        <p:spPr/>
        <p:txBody>
          <a:bodyPr/>
          <a:lstStyle/>
          <a:p>
            <a:fld id="{78D5D5FC-A2A2-446A-BED0-1CEF08BE1E1C}" type="slidenum">
              <a:rPr lang="en-GB" smtClean="0"/>
              <a:pPr/>
              <a:t>‹#›</a:t>
            </a:fld>
            <a:endParaRPr lang="en-GB" dirty="0"/>
          </a:p>
        </p:txBody>
      </p:sp>
      <p:sp>
        <p:nvSpPr>
          <p:cNvPr id="6" name="Titre 5">
            <a:extLst>
              <a:ext uri="{FF2B5EF4-FFF2-40B4-BE49-F238E27FC236}">
                <a16:creationId xmlns:a16="http://schemas.microsoft.com/office/drawing/2014/main" id="{40460610-046A-4B67-A662-DAD46C36CC8A}"/>
              </a:ext>
            </a:extLst>
          </p:cNvPr>
          <p:cNvSpPr>
            <a:spLocks noGrp="1"/>
          </p:cNvSpPr>
          <p:nvPr>
            <p:ph type="title" hasCustomPrompt="1"/>
          </p:nvPr>
        </p:nvSpPr>
        <p:spPr>
          <a:xfrm>
            <a:off x="432000" y="432000"/>
            <a:ext cx="8278613" cy="290620"/>
          </a:xfrm>
        </p:spPr>
        <p:txBody>
          <a:bodyPr/>
          <a:lstStyle>
            <a:lvl1pPr>
              <a:defRPr/>
            </a:lvl1pPr>
          </a:lstStyle>
          <a:p>
            <a:r>
              <a:rPr lang="en-GB" dirty="0"/>
              <a:t>Title on one or two lines</a:t>
            </a:r>
          </a:p>
        </p:txBody>
      </p:sp>
      <p:sp>
        <p:nvSpPr>
          <p:cNvPr id="7" name="Espace réservé du texte 6">
            <a:extLst>
              <a:ext uri="{FF2B5EF4-FFF2-40B4-BE49-F238E27FC236}">
                <a16:creationId xmlns:a16="http://schemas.microsoft.com/office/drawing/2014/main" id="{3777A008-DEEC-43DF-8464-A0565C92E311}"/>
              </a:ext>
            </a:extLst>
          </p:cNvPr>
          <p:cNvSpPr>
            <a:spLocks noGrp="1"/>
          </p:cNvSpPr>
          <p:nvPr>
            <p:ph type="body" sz="quarter" idx="13" hasCustomPrompt="1"/>
          </p:nvPr>
        </p:nvSpPr>
        <p:spPr>
          <a:xfrm>
            <a:off x="432000" y="4093999"/>
            <a:ext cx="8278613" cy="459000"/>
          </a:xfrm>
        </p:spPr>
        <p:txBody>
          <a:bodyPr anchor="b" anchorCtr="0"/>
          <a:lstStyle>
            <a:lvl1pPr marL="0" marR="0" indent="0" algn="l" defTabSz="685800" rtl="0" eaLnBrk="1" fontAlgn="auto" latinLnBrk="0" hangingPunct="1">
              <a:lnSpc>
                <a:spcPts val="675"/>
              </a:lnSpc>
              <a:spcBef>
                <a:spcPts val="0"/>
              </a:spcBef>
              <a:spcAft>
                <a:spcPts val="0"/>
              </a:spcAft>
              <a:buClr>
                <a:srgbClr val="00A0E3"/>
              </a:buClr>
              <a:buSzPct val="130000"/>
              <a:buFontTx/>
              <a:buNone/>
              <a:tabLst/>
              <a:defRPr sz="700" i="1">
                <a:solidFill>
                  <a:srgbClr val="005483"/>
                </a:solidFill>
              </a:defRPr>
            </a:lvl1pPr>
            <a:lvl2pPr marL="258366" indent="0">
              <a:buFontTx/>
              <a:buNone/>
              <a:defRPr sz="750"/>
            </a:lvl2pPr>
            <a:lvl3pPr marL="572691" indent="0">
              <a:buFontTx/>
              <a:buNone/>
              <a:defRPr sz="750"/>
            </a:lvl3pPr>
            <a:lvl4pPr marL="831056" indent="0">
              <a:buFontTx/>
              <a:buNone/>
              <a:defRPr sz="750"/>
            </a:lvl4pPr>
            <a:lvl5pPr>
              <a:buFontTx/>
              <a:buNone/>
              <a:defRPr sz="750"/>
            </a:lvl5pPr>
          </a:lstStyle>
          <a:p>
            <a:pPr marL="0" marR="0" lvl="0" indent="0" algn="l" defTabSz="685800" rtl="0" eaLnBrk="1" fontAlgn="auto" latinLnBrk="0" hangingPunct="1">
              <a:lnSpc>
                <a:spcPts val="675"/>
              </a:lnSpc>
              <a:spcBef>
                <a:spcPts val="0"/>
              </a:spcBef>
              <a:spcAft>
                <a:spcPts val="0"/>
              </a:spcAft>
              <a:buClr>
                <a:srgbClr val="00A0E3"/>
              </a:buClr>
              <a:buSzPct val="130000"/>
              <a:buFontTx/>
              <a:buNone/>
              <a:tabLst/>
              <a:defRPr/>
            </a:pPr>
            <a:r>
              <a:rPr lang="en-GB" dirty="0"/>
              <a:t>Legal – Sources - Text</a:t>
            </a:r>
          </a:p>
        </p:txBody>
      </p:sp>
      <p:sp>
        <p:nvSpPr>
          <p:cNvPr id="4" name="Espace réservé du contenu 3">
            <a:extLst>
              <a:ext uri="{FF2B5EF4-FFF2-40B4-BE49-F238E27FC236}">
                <a16:creationId xmlns:a16="http://schemas.microsoft.com/office/drawing/2014/main" id="{4DC68B89-3A56-4B3B-BDBD-5329FB46D936}"/>
              </a:ext>
            </a:extLst>
          </p:cNvPr>
          <p:cNvSpPr>
            <a:spLocks noGrp="1"/>
          </p:cNvSpPr>
          <p:nvPr>
            <p:ph sz="quarter" idx="15" hasCustomPrompt="1"/>
          </p:nvPr>
        </p:nvSpPr>
        <p:spPr>
          <a:xfrm>
            <a:off x="432000" y="1006475"/>
            <a:ext cx="2664484" cy="306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3" name="Espace réservé du contenu 3">
            <a:extLst>
              <a:ext uri="{FF2B5EF4-FFF2-40B4-BE49-F238E27FC236}">
                <a16:creationId xmlns:a16="http://schemas.microsoft.com/office/drawing/2014/main" id="{C6060C7F-287A-4F6E-BA8B-39AB5E8D528B}"/>
              </a:ext>
            </a:extLst>
          </p:cNvPr>
          <p:cNvSpPr>
            <a:spLocks noGrp="1"/>
          </p:cNvSpPr>
          <p:nvPr>
            <p:ph sz="quarter" idx="18" hasCustomPrompt="1"/>
          </p:nvPr>
        </p:nvSpPr>
        <p:spPr>
          <a:xfrm>
            <a:off x="3239065" y="1006475"/>
            <a:ext cx="2664484" cy="306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4" name="Espace réservé du contenu 3">
            <a:extLst>
              <a:ext uri="{FF2B5EF4-FFF2-40B4-BE49-F238E27FC236}">
                <a16:creationId xmlns:a16="http://schemas.microsoft.com/office/drawing/2014/main" id="{41C85F67-E8ED-411E-9768-D9E212B0AD72}"/>
              </a:ext>
            </a:extLst>
          </p:cNvPr>
          <p:cNvSpPr>
            <a:spLocks noGrp="1"/>
          </p:cNvSpPr>
          <p:nvPr>
            <p:ph sz="quarter" idx="19" hasCustomPrompt="1"/>
          </p:nvPr>
        </p:nvSpPr>
        <p:spPr>
          <a:xfrm>
            <a:off x="6046129" y="1006475"/>
            <a:ext cx="2664484" cy="306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5" name="Espace réservé du texte 7">
            <a:extLst>
              <a:ext uri="{FF2B5EF4-FFF2-40B4-BE49-F238E27FC236}">
                <a16:creationId xmlns:a16="http://schemas.microsoft.com/office/drawing/2014/main" id="{E07F8223-1C5B-424A-BE71-DF87F96961E0}"/>
              </a:ext>
            </a:extLst>
          </p:cNvPr>
          <p:cNvSpPr>
            <a:spLocks noGrp="1"/>
          </p:cNvSpPr>
          <p:nvPr>
            <p:ph type="body" sz="quarter" idx="14" hasCustomPrompt="1"/>
          </p:nvPr>
        </p:nvSpPr>
        <p:spPr>
          <a:xfrm>
            <a:off x="432000" y="756000"/>
            <a:ext cx="8278613" cy="216000"/>
          </a:xfrm>
        </p:spPr>
        <p:txBody>
          <a:bodyPr vert="horz" lIns="0" tIns="0" rIns="0" bIns="0" rtlCol="0">
            <a:noAutofit/>
          </a:bodyPr>
          <a:lstStyle>
            <a:lvl1pPr marL="0" indent="0">
              <a:buNone/>
              <a:defRPr lang="en-GB" sz="1400" b="0" dirty="0">
                <a:solidFill>
                  <a:srgbClr val="0073A3"/>
                </a:solidFill>
              </a:defRPr>
            </a:lvl1pPr>
          </a:lstStyle>
          <a:p>
            <a:pPr lvl="0"/>
            <a:r>
              <a:rPr lang="en-GB" dirty="0"/>
              <a:t>Subtitle on one line</a:t>
            </a:r>
          </a:p>
        </p:txBody>
      </p:sp>
      <p:sp>
        <p:nvSpPr>
          <p:cNvPr id="5" name="Espace réservé du pied de page 4">
            <a:extLst>
              <a:ext uri="{FF2B5EF4-FFF2-40B4-BE49-F238E27FC236}">
                <a16:creationId xmlns:a16="http://schemas.microsoft.com/office/drawing/2014/main" id="{6AB8FB74-C095-4211-B886-A7F1D0FE107F}"/>
              </a:ext>
            </a:extLst>
          </p:cNvPr>
          <p:cNvSpPr>
            <a:spLocks noGrp="1"/>
          </p:cNvSpPr>
          <p:nvPr>
            <p:ph type="ftr" sz="quarter" idx="20"/>
          </p:nvPr>
        </p:nvSpPr>
        <p:spPr/>
        <p:txBody>
          <a:bodyPr/>
          <a:lstStyle/>
          <a:p>
            <a:r>
              <a:rPr lang="en-GB" dirty="0"/>
              <a:t> | </a:t>
            </a:r>
          </a:p>
        </p:txBody>
      </p:sp>
    </p:spTree>
    <p:extLst>
      <p:ext uri="{BB962C8B-B14F-4D97-AF65-F5344CB8AC3E}">
        <p14:creationId xmlns:p14="http://schemas.microsoft.com/office/powerpoint/2010/main" val="30390437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wo Lines">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7C3C9C0-53EE-4483-9C33-683D4BBE6509}"/>
              </a:ext>
            </a:extLst>
          </p:cNvPr>
          <p:cNvSpPr>
            <a:spLocks noGrp="1"/>
          </p:cNvSpPr>
          <p:nvPr>
            <p:ph type="sldNum" sz="quarter" idx="10"/>
          </p:nvPr>
        </p:nvSpPr>
        <p:spPr/>
        <p:txBody>
          <a:bodyPr/>
          <a:lstStyle/>
          <a:p>
            <a:fld id="{78D5D5FC-A2A2-446A-BED0-1CEF08BE1E1C}" type="slidenum">
              <a:rPr lang="en-GB" smtClean="0"/>
              <a:pPr/>
              <a:t>‹#›</a:t>
            </a:fld>
            <a:endParaRPr lang="en-GB" dirty="0"/>
          </a:p>
        </p:txBody>
      </p:sp>
      <p:sp>
        <p:nvSpPr>
          <p:cNvPr id="6" name="Titre 5">
            <a:extLst>
              <a:ext uri="{FF2B5EF4-FFF2-40B4-BE49-F238E27FC236}">
                <a16:creationId xmlns:a16="http://schemas.microsoft.com/office/drawing/2014/main" id="{40460610-046A-4B67-A662-DAD46C36CC8A}"/>
              </a:ext>
            </a:extLst>
          </p:cNvPr>
          <p:cNvSpPr>
            <a:spLocks noGrp="1"/>
          </p:cNvSpPr>
          <p:nvPr>
            <p:ph type="title" hasCustomPrompt="1"/>
          </p:nvPr>
        </p:nvSpPr>
        <p:spPr>
          <a:xfrm>
            <a:off x="432000" y="432000"/>
            <a:ext cx="8278613" cy="290620"/>
          </a:xfrm>
        </p:spPr>
        <p:txBody>
          <a:bodyPr/>
          <a:lstStyle>
            <a:lvl1pPr>
              <a:defRPr/>
            </a:lvl1pPr>
          </a:lstStyle>
          <a:p>
            <a:r>
              <a:rPr lang="en-GB" dirty="0"/>
              <a:t>Title on one or two lines</a:t>
            </a:r>
          </a:p>
        </p:txBody>
      </p:sp>
      <p:sp>
        <p:nvSpPr>
          <p:cNvPr id="7" name="Espace réservé du texte 6">
            <a:extLst>
              <a:ext uri="{FF2B5EF4-FFF2-40B4-BE49-F238E27FC236}">
                <a16:creationId xmlns:a16="http://schemas.microsoft.com/office/drawing/2014/main" id="{3777A008-DEEC-43DF-8464-A0565C92E311}"/>
              </a:ext>
            </a:extLst>
          </p:cNvPr>
          <p:cNvSpPr>
            <a:spLocks noGrp="1"/>
          </p:cNvSpPr>
          <p:nvPr>
            <p:ph type="body" sz="quarter" idx="13" hasCustomPrompt="1"/>
          </p:nvPr>
        </p:nvSpPr>
        <p:spPr>
          <a:xfrm>
            <a:off x="432000" y="4093999"/>
            <a:ext cx="8278613" cy="459000"/>
          </a:xfrm>
        </p:spPr>
        <p:txBody>
          <a:bodyPr anchor="b" anchorCtr="0"/>
          <a:lstStyle>
            <a:lvl1pPr marL="0" marR="0" indent="0" algn="l" defTabSz="685800" rtl="0" eaLnBrk="1" fontAlgn="auto" latinLnBrk="0" hangingPunct="1">
              <a:lnSpc>
                <a:spcPts val="675"/>
              </a:lnSpc>
              <a:spcBef>
                <a:spcPts val="0"/>
              </a:spcBef>
              <a:spcAft>
                <a:spcPts val="0"/>
              </a:spcAft>
              <a:buClr>
                <a:srgbClr val="00A0E3"/>
              </a:buClr>
              <a:buSzPct val="130000"/>
              <a:buFontTx/>
              <a:buNone/>
              <a:tabLst/>
              <a:defRPr sz="700" i="1">
                <a:solidFill>
                  <a:srgbClr val="005483"/>
                </a:solidFill>
              </a:defRPr>
            </a:lvl1pPr>
            <a:lvl2pPr marL="258366" indent="0">
              <a:buFontTx/>
              <a:buNone/>
              <a:defRPr sz="750"/>
            </a:lvl2pPr>
            <a:lvl3pPr marL="572691" indent="0">
              <a:buFontTx/>
              <a:buNone/>
              <a:defRPr sz="750"/>
            </a:lvl3pPr>
            <a:lvl4pPr marL="831056" indent="0">
              <a:buFontTx/>
              <a:buNone/>
              <a:defRPr sz="750"/>
            </a:lvl4pPr>
            <a:lvl5pPr>
              <a:buFontTx/>
              <a:buNone/>
              <a:defRPr sz="750"/>
            </a:lvl5pPr>
          </a:lstStyle>
          <a:p>
            <a:pPr marL="0" marR="0" lvl="0" indent="0" algn="l" defTabSz="685800" rtl="0" eaLnBrk="1" fontAlgn="auto" latinLnBrk="0" hangingPunct="1">
              <a:lnSpc>
                <a:spcPts val="675"/>
              </a:lnSpc>
              <a:spcBef>
                <a:spcPts val="0"/>
              </a:spcBef>
              <a:spcAft>
                <a:spcPts val="0"/>
              </a:spcAft>
              <a:buClr>
                <a:srgbClr val="00A0E3"/>
              </a:buClr>
              <a:buSzPct val="130000"/>
              <a:buFontTx/>
              <a:buNone/>
              <a:tabLst/>
              <a:defRPr/>
            </a:pPr>
            <a:r>
              <a:rPr lang="en-GB" dirty="0"/>
              <a:t>Legal – Sources - Text</a:t>
            </a:r>
          </a:p>
        </p:txBody>
      </p:sp>
      <p:sp>
        <p:nvSpPr>
          <p:cNvPr id="4" name="Espace réservé du contenu 3">
            <a:extLst>
              <a:ext uri="{FF2B5EF4-FFF2-40B4-BE49-F238E27FC236}">
                <a16:creationId xmlns:a16="http://schemas.microsoft.com/office/drawing/2014/main" id="{B0E10AE2-B914-4578-8610-CE78B0013DE3}"/>
              </a:ext>
            </a:extLst>
          </p:cNvPr>
          <p:cNvSpPr>
            <a:spLocks noGrp="1"/>
          </p:cNvSpPr>
          <p:nvPr>
            <p:ph sz="quarter" idx="15" hasCustomPrompt="1"/>
          </p:nvPr>
        </p:nvSpPr>
        <p:spPr>
          <a:xfrm>
            <a:off x="432000" y="1006475"/>
            <a:ext cx="8278613" cy="144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8" name="Espace réservé du contenu 7">
            <a:extLst>
              <a:ext uri="{FF2B5EF4-FFF2-40B4-BE49-F238E27FC236}">
                <a16:creationId xmlns:a16="http://schemas.microsoft.com/office/drawing/2014/main" id="{72E9CBE1-B680-4591-890E-AE147AFF94D8}"/>
              </a:ext>
            </a:extLst>
          </p:cNvPr>
          <p:cNvSpPr>
            <a:spLocks noGrp="1"/>
          </p:cNvSpPr>
          <p:nvPr>
            <p:ph sz="quarter" idx="16" hasCustomPrompt="1"/>
          </p:nvPr>
        </p:nvSpPr>
        <p:spPr>
          <a:xfrm>
            <a:off x="432000" y="2626475"/>
            <a:ext cx="8278613" cy="144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0" name="Espace réservé du texte 7">
            <a:extLst>
              <a:ext uri="{FF2B5EF4-FFF2-40B4-BE49-F238E27FC236}">
                <a16:creationId xmlns:a16="http://schemas.microsoft.com/office/drawing/2014/main" id="{EA64E7E2-25EA-4781-9C09-B4D485CC3E36}"/>
              </a:ext>
            </a:extLst>
          </p:cNvPr>
          <p:cNvSpPr>
            <a:spLocks noGrp="1"/>
          </p:cNvSpPr>
          <p:nvPr>
            <p:ph type="body" sz="quarter" idx="14" hasCustomPrompt="1"/>
          </p:nvPr>
        </p:nvSpPr>
        <p:spPr>
          <a:xfrm>
            <a:off x="432000" y="756000"/>
            <a:ext cx="8278613" cy="216000"/>
          </a:xfrm>
        </p:spPr>
        <p:txBody>
          <a:bodyPr vert="horz" lIns="0" tIns="0" rIns="0" bIns="0" rtlCol="0">
            <a:noAutofit/>
          </a:bodyPr>
          <a:lstStyle>
            <a:lvl1pPr marL="0" indent="0">
              <a:buNone/>
              <a:defRPr lang="en-GB" sz="1400" b="0" dirty="0">
                <a:solidFill>
                  <a:srgbClr val="0073A3"/>
                </a:solidFill>
              </a:defRPr>
            </a:lvl1pPr>
          </a:lstStyle>
          <a:p>
            <a:pPr lvl="0"/>
            <a:r>
              <a:rPr lang="en-GB" dirty="0"/>
              <a:t>Subtitle on one line</a:t>
            </a:r>
          </a:p>
        </p:txBody>
      </p:sp>
      <p:sp>
        <p:nvSpPr>
          <p:cNvPr id="5" name="Espace réservé du pied de page 4">
            <a:extLst>
              <a:ext uri="{FF2B5EF4-FFF2-40B4-BE49-F238E27FC236}">
                <a16:creationId xmlns:a16="http://schemas.microsoft.com/office/drawing/2014/main" id="{2A203B35-AD6A-4203-9282-A4747440ED9E}"/>
              </a:ext>
            </a:extLst>
          </p:cNvPr>
          <p:cNvSpPr>
            <a:spLocks noGrp="1"/>
          </p:cNvSpPr>
          <p:nvPr>
            <p:ph type="ftr" sz="quarter" idx="17"/>
          </p:nvPr>
        </p:nvSpPr>
        <p:spPr/>
        <p:txBody>
          <a:bodyPr/>
          <a:lstStyle/>
          <a:p>
            <a:r>
              <a:rPr lang="en-GB" dirty="0"/>
              <a:t> | </a:t>
            </a:r>
          </a:p>
        </p:txBody>
      </p:sp>
    </p:spTree>
    <p:extLst>
      <p:ext uri="{BB962C8B-B14F-4D97-AF65-F5344CB8AC3E}">
        <p14:creationId xmlns:p14="http://schemas.microsoft.com/office/powerpoint/2010/main" val="37693480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Four Squares">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7C3C9C0-53EE-4483-9C33-683D4BBE6509}"/>
              </a:ext>
            </a:extLst>
          </p:cNvPr>
          <p:cNvSpPr>
            <a:spLocks noGrp="1"/>
          </p:cNvSpPr>
          <p:nvPr>
            <p:ph type="sldNum" sz="quarter" idx="10"/>
          </p:nvPr>
        </p:nvSpPr>
        <p:spPr/>
        <p:txBody>
          <a:bodyPr/>
          <a:lstStyle/>
          <a:p>
            <a:fld id="{78D5D5FC-A2A2-446A-BED0-1CEF08BE1E1C}" type="slidenum">
              <a:rPr lang="en-GB" smtClean="0"/>
              <a:pPr/>
              <a:t>‹#›</a:t>
            </a:fld>
            <a:endParaRPr lang="en-GB" dirty="0"/>
          </a:p>
        </p:txBody>
      </p:sp>
      <p:sp>
        <p:nvSpPr>
          <p:cNvPr id="6" name="Titre 5">
            <a:extLst>
              <a:ext uri="{FF2B5EF4-FFF2-40B4-BE49-F238E27FC236}">
                <a16:creationId xmlns:a16="http://schemas.microsoft.com/office/drawing/2014/main" id="{40460610-046A-4B67-A662-DAD46C36CC8A}"/>
              </a:ext>
            </a:extLst>
          </p:cNvPr>
          <p:cNvSpPr>
            <a:spLocks noGrp="1"/>
          </p:cNvSpPr>
          <p:nvPr>
            <p:ph type="title" hasCustomPrompt="1"/>
          </p:nvPr>
        </p:nvSpPr>
        <p:spPr/>
        <p:txBody>
          <a:bodyPr/>
          <a:lstStyle>
            <a:lvl1pPr>
              <a:defRPr/>
            </a:lvl1pPr>
          </a:lstStyle>
          <a:p>
            <a:r>
              <a:rPr lang="en-GB" dirty="0"/>
              <a:t>Title on one or two lines</a:t>
            </a:r>
          </a:p>
        </p:txBody>
      </p:sp>
      <p:sp>
        <p:nvSpPr>
          <p:cNvPr id="7" name="Espace réservé du texte 6">
            <a:extLst>
              <a:ext uri="{FF2B5EF4-FFF2-40B4-BE49-F238E27FC236}">
                <a16:creationId xmlns:a16="http://schemas.microsoft.com/office/drawing/2014/main" id="{3777A008-DEEC-43DF-8464-A0565C92E311}"/>
              </a:ext>
            </a:extLst>
          </p:cNvPr>
          <p:cNvSpPr>
            <a:spLocks noGrp="1"/>
          </p:cNvSpPr>
          <p:nvPr>
            <p:ph type="body" sz="quarter" idx="13" hasCustomPrompt="1"/>
          </p:nvPr>
        </p:nvSpPr>
        <p:spPr>
          <a:xfrm>
            <a:off x="432000" y="4093999"/>
            <a:ext cx="8278613" cy="459000"/>
          </a:xfrm>
        </p:spPr>
        <p:txBody>
          <a:bodyPr anchor="b" anchorCtr="0"/>
          <a:lstStyle>
            <a:lvl1pPr marL="0" marR="0" indent="0" algn="l" defTabSz="685800" rtl="0" eaLnBrk="1" fontAlgn="auto" latinLnBrk="0" hangingPunct="1">
              <a:lnSpc>
                <a:spcPts val="675"/>
              </a:lnSpc>
              <a:spcBef>
                <a:spcPts val="0"/>
              </a:spcBef>
              <a:spcAft>
                <a:spcPts val="0"/>
              </a:spcAft>
              <a:buClr>
                <a:srgbClr val="00A0E3"/>
              </a:buClr>
              <a:buSzPct val="130000"/>
              <a:buFontTx/>
              <a:buNone/>
              <a:tabLst/>
              <a:defRPr sz="700" i="1">
                <a:solidFill>
                  <a:srgbClr val="005483"/>
                </a:solidFill>
              </a:defRPr>
            </a:lvl1pPr>
            <a:lvl2pPr marL="258366" indent="0">
              <a:buFontTx/>
              <a:buNone/>
              <a:defRPr sz="750"/>
            </a:lvl2pPr>
            <a:lvl3pPr marL="572691" indent="0">
              <a:buFontTx/>
              <a:buNone/>
              <a:defRPr sz="750"/>
            </a:lvl3pPr>
            <a:lvl4pPr marL="831056" indent="0">
              <a:buFontTx/>
              <a:buNone/>
              <a:defRPr sz="750"/>
            </a:lvl4pPr>
            <a:lvl5pPr>
              <a:buFontTx/>
              <a:buNone/>
              <a:defRPr sz="750"/>
            </a:lvl5pPr>
          </a:lstStyle>
          <a:p>
            <a:pPr marL="0" marR="0" lvl="0" indent="0" algn="l" defTabSz="685800" rtl="0" eaLnBrk="1" fontAlgn="auto" latinLnBrk="0" hangingPunct="1">
              <a:lnSpc>
                <a:spcPts val="675"/>
              </a:lnSpc>
              <a:spcBef>
                <a:spcPts val="0"/>
              </a:spcBef>
              <a:spcAft>
                <a:spcPts val="0"/>
              </a:spcAft>
              <a:buClr>
                <a:srgbClr val="00A0E3"/>
              </a:buClr>
              <a:buSzPct val="130000"/>
              <a:buFontTx/>
              <a:buNone/>
              <a:tabLst/>
              <a:defRPr/>
            </a:pPr>
            <a:r>
              <a:rPr lang="en-GB" dirty="0"/>
              <a:t>Legal – Sources - Text</a:t>
            </a:r>
          </a:p>
        </p:txBody>
      </p:sp>
      <p:sp>
        <p:nvSpPr>
          <p:cNvPr id="4" name="Espace réservé du contenu 3">
            <a:extLst>
              <a:ext uri="{FF2B5EF4-FFF2-40B4-BE49-F238E27FC236}">
                <a16:creationId xmlns:a16="http://schemas.microsoft.com/office/drawing/2014/main" id="{51B0FED7-172D-4539-A661-01270A424311}"/>
              </a:ext>
            </a:extLst>
          </p:cNvPr>
          <p:cNvSpPr>
            <a:spLocks noGrp="1"/>
          </p:cNvSpPr>
          <p:nvPr>
            <p:ph sz="quarter" idx="15" hasCustomPrompt="1"/>
          </p:nvPr>
        </p:nvSpPr>
        <p:spPr>
          <a:xfrm>
            <a:off x="431801" y="1006475"/>
            <a:ext cx="4049712" cy="144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8" name="Espace réservé du contenu 7">
            <a:extLst>
              <a:ext uri="{FF2B5EF4-FFF2-40B4-BE49-F238E27FC236}">
                <a16:creationId xmlns:a16="http://schemas.microsoft.com/office/drawing/2014/main" id="{DDA822F2-F370-4A94-9145-89FBF97CEDE9}"/>
              </a:ext>
            </a:extLst>
          </p:cNvPr>
          <p:cNvSpPr>
            <a:spLocks noGrp="1"/>
          </p:cNvSpPr>
          <p:nvPr>
            <p:ph sz="quarter" idx="16" hasCustomPrompt="1"/>
          </p:nvPr>
        </p:nvSpPr>
        <p:spPr>
          <a:xfrm>
            <a:off x="431801" y="2626475"/>
            <a:ext cx="4049712" cy="144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0" name="Espace réservé du contenu 9">
            <a:extLst>
              <a:ext uri="{FF2B5EF4-FFF2-40B4-BE49-F238E27FC236}">
                <a16:creationId xmlns:a16="http://schemas.microsoft.com/office/drawing/2014/main" id="{5BCE42A2-2301-42D0-B4A1-65CC9AFA3F2F}"/>
              </a:ext>
            </a:extLst>
          </p:cNvPr>
          <p:cNvSpPr>
            <a:spLocks noGrp="1"/>
          </p:cNvSpPr>
          <p:nvPr>
            <p:ph sz="quarter" idx="17" hasCustomPrompt="1"/>
          </p:nvPr>
        </p:nvSpPr>
        <p:spPr>
          <a:xfrm>
            <a:off x="4660901" y="1006475"/>
            <a:ext cx="4049712" cy="144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1" name="Espace réservé du contenu 10">
            <a:extLst>
              <a:ext uri="{FF2B5EF4-FFF2-40B4-BE49-F238E27FC236}">
                <a16:creationId xmlns:a16="http://schemas.microsoft.com/office/drawing/2014/main" id="{98B105EC-90A2-47E9-8903-C472DA92A972}"/>
              </a:ext>
            </a:extLst>
          </p:cNvPr>
          <p:cNvSpPr>
            <a:spLocks noGrp="1"/>
          </p:cNvSpPr>
          <p:nvPr>
            <p:ph sz="quarter" idx="18" hasCustomPrompt="1"/>
          </p:nvPr>
        </p:nvSpPr>
        <p:spPr>
          <a:xfrm>
            <a:off x="4660901" y="2626475"/>
            <a:ext cx="4049712" cy="144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4" name="Espace réservé du texte 7">
            <a:extLst>
              <a:ext uri="{FF2B5EF4-FFF2-40B4-BE49-F238E27FC236}">
                <a16:creationId xmlns:a16="http://schemas.microsoft.com/office/drawing/2014/main" id="{D98E3D50-3813-46CA-BBE1-396114125D4D}"/>
              </a:ext>
            </a:extLst>
          </p:cNvPr>
          <p:cNvSpPr>
            <a:spLocks noGrp="1"/>
          </p:cNvSpPr>
          <p:nvPr>
            <p:ph type="body" sz="quarter" idx="14" hasCustomPrompt="1"/>
          </p:nvPr>
        </p:nvSpPr>
        <p:spPr>
          <a:xfrm>
            <a:off x="432000" y="756000"/>
            <a:ext cx="8278613" cy="216000"/>
          </a:xfrm>
        </p:spPr>
        <p:txBody>
          <a:bodyPr vert="horz" lIns="0" tIns="0" rIns="0" bIns="0" rtlCol="0">
            <a:noAutofit/>
          </a:bodyPr>
          <a:lstStyle>
            <a:lvl1pPr marL="0" indent="0">
              <a:buNone/>
              <a:defRPr lang="en-GB" sz="1400" b="0" dirty="0">
                <a:solidFill>
                  <a:srgbClr val="0073A3"/>
                </a:solidFill>
              </a:defRPr>
            </a:lvl1pPr>
          </a:lstStyle>
          <a:p>
            <a:pPr lvl="0"/>
            <a:r>
              <a:rPr lang="en-GB" dirty="0"/>
              <a:t>Subtitle on one line</a:t>
            </a:r>
          </a:p>
        </p:txBody>
      </p:sp>
      <p:sp>
        <p:nvSpPr>
          <p:cNvPr id="5" name="Espace réservé du pied de page 4">
            <a:extLst>
              <a:ext uri="{FF2B5EF4-FFF2-40B4-BE49-F238E27FC236}">
                <a16:creationId xmlns:a16="http://schemas.microsoft.com/office/drawing/2014/main" id="{B8887EDC-D7F8-46BD-AD6E-379024289F27}"/>
              </a:ext>
            </a:extLst>
          </p:cNvPr>
          <p:cNvSpPr>
            <a:spLocks noGrp="1"/>
          </p:cNvSpPr>
          <p:nvPr>
            <p:ph type="ftr" sz="quarter" idx="19"/>
          </p:nvPr>
        </p:nvSpPr>
        <p:spPr/>
        <p:txBody>
          <a:bodyPr/>
          <a:lstStyle/>
          <a:p>
            <a:r>
              <a:rPr lang="en-GB" dirty="0"/>
              <a:t> | </a:t>
            </a:r>
          </a:p>
        </p:txBody>
      </p:sp>
    </p:spTree>
    <p:extLst>
      <p:ext uri="{BB962C8B-B14F-4D97-AF65-F5344CB8AC3E}">
        <p14:creationId xmlns:p14="http://schemas.microsoft.com/office/powerpoint/2010/main" val="18019174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Four Columns">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7C3C9C0-53EE-4483-9C33-683D4BBE6509}"/>
              </a:ext>
            </a:extLst>
          </p:cNvPr>
          <p:cNvSpPr>
            <a:spLocks noGrp="1"/>
          </p:cNvSpPr>
          <p:nvPr>
            <p:ph type="sldNum" sz="quarter" idx="10"/>
          </p:nvPr>
        </p:nvSpPr>
        <p:spPr/>
        <p:txBody>
          <a:bodyPr/>
          <a:lstStyle/>
          <a:p>
            <a:fld id="{78D5D5FC-A2A2-446A-BED0-1CEF08BE1E1C}" type="slidenum">
              <a:rPr lang="en-GB" smtClean="0"/>
              <a:pPr/>
              <a:t>‹#›</a:t>
            </a:fld>
            <a:endParaRPr lang="en-GB" dirty="0"/>
          </a:p>
        </p:txBody>
      </p:sp>
      <p:sp>
        <p:nvSpPr>
          <p:cNvPr id="6" name="Titre 5">
            <a:extLst>
              <a:ext uri="{FF2B5EF4-FFF2-40B4-BE49-F238E27FC236}">
                <a16:creationId xmlns:a16="http://schemas.microsoft.com/office/drawing/2014/main" id="{40460610-046A-4B67-A662-DAD46C36CC8A}"/>
              </a:ext>
            </a:extLst>
          </p:cNvPr>
          <p:cNvSpPr>
            <a:spLocks noGrp="1"/>
          </p:cNvSpPr>
          <p:nvPr>
            <p:ph type="title" hasCustomPrompt="1"/>
          </p:nvPr>
        </p:nvSpPr>
        <p:spPr>
          <a:xfrm>
            <a:off x="432000" y="432000"/>
            <a:ext cx="8278613" cy="290620"/>
          </a:xfrm>
        </p:spPr>
        <p:txBody>
          <a:bodyPr/>
          <a:lstStyle>
            <a:lvl1pPr>
              <a:defRPr/>
            </a:lvl1pPr>
          </a:lstStyle>
          <a:p>
            <a:r>
              <a:rPr lang="en-GB" dirty="0"/>
              <a:t>Title on one or two lines</a:t>
            </a:r>
          </a:p>
        </p:txBody>
      </p:sp>
      <p:sp>
        <p:nvSpPr>
          <p:cNvPr id="7" name="Espace réservé du texte 6">
            <a:extLst>
              <a:ext uri="{FF2B5EF4-FFF2-40B4-BE49-F238E27FC236}">
                <a16:creationId xmlns:a16="http://schemas.microsoft.com/office/drawing/2014/main" id="{3777A008-DEEC-43DF-8464-A0565C92E311}"/>
              </a:ext>
            </a:extLst>
          </p:cNvPr>
          <p:cNvSpPr>
            <a:spLocks noGrp="1"/>
          </p:cNvSpPr>
          <p:nvPr>
            <p:ph type="body" sz="quarter" idx="13" hasCustomPrompt="1"/>
          </p:nvPr>
        </p:nvSpPr>
        <p:spPr>
          <a:xfrm>
            <a:off x="432000" y="4093999"/>
            <a:ext cx="8278613" cy="459000"/>
          </a:xfrm>
        </p:spPr>
        <p:txBody>
          <a:bodyPr anchor="b" anchorCtr="0"/>
          <a:lstStyle>
            <a:lvl1pPr marL="0" marR="0" indent="0" algn="l" defTabSz="685800" rtl="0" eaLnBrk="1" fontAlgn="auto" latinLnBrk="0" hangingPunct="1">
              <a:lnSpc>
                <a:spcPts val="675"/>
              </a:lnSpc>
              <a:spcBef>
                <a:spcPts val="0"/>
              </a:spcBef>
              <a:spcAft>
                <a:spcPts val="0"/>
              </a:spcAft>
              <a:buClr>
                <a:srgbClr val="00A0E3"/>
              </a:buClr>
              <a:buSzPct val="130000"/>
              <a:buFontTx/>
              <a:buNone/>
              <a:tabLst/>
              <a:defRPr sz="700" i="1">
                <a:solidFill>
                  <a:srgbClr val="005483"/>
                </a:solidFill>
              </a:defRPr>
            </a:lvl1pPr>
            <a:lvl2pPr marL="258366" indent="0">
              <a:buFontTx/>
              <a:buNone/>
              <a:defRPr sz="750"/>
            </a:lvl2pPr>
            <a:lvl3pPr marL="572691" indent="0">
              <a:buFontTx/>
              <a:buNone/>
              <a:defRPr sz="750"/>
            </a:lvl3pPr>
            <a:lvl4pPr marL="831056" indent="0">
              <a:buFontTx/>
              <a:buNone/>
              <a:defRPr sz="750"/>
            </a:lvl4pPr>
            <a:lvl5pPr>
              <a:buFontTx/>
              <a:buNone/>
              <a:defRPr sz="750"/>
            </a:lvl5pPr>
          </a:lstStyle>
          <a:p>
            <a:pPr marL="0" marR="0" lvl="0" indent="0" algn="l" defTabSz="685800" rtl="0" eaLnBrk="1" fontAlgn="auto" latinLnBrk="0" hangingPunct="1">
              <a:lnSpc>
                <a:spcPts val="675"/>
              </a:lnSpc>
              <a:spcBef>
                <a:spcPts val="0"/>
              </a:spcBef>
              <a:spcAft>
                <a:spcPts val="0"/>
              </a:spcAft>
              <a:buClr>
                <a:srgbClr val="00A0E3"/>
              </a:buClr>
              <a:buSzPct val="130000"/>
              <a:buFontTx/>
              <a:buNone/>
              <a:tabLst/>
              <a:defRPr/>
            </a:pPr>
            <a:r>
              <a:rPr lang="en-GB" dirty="0"/>
              <a:t>Legal – Sources - Text</a:t>
            </a:r>
          </a:p>
        </p:txBody>
      </p:sp>
      <p:sp>
        <p:nvSpPr>
          <p:cNvPr id="4" name="Espace réservé du contenu 3">
            <a:extLst>
              <a:ext uri="{FF2B5EF4-FFF2-40B4-BE49-F238E27FC236}">
                <a16:creationId xmlns:a16="http://schemas.microsoft.com/office/drawing/2014/main" id="{51B0FED7-172D-4539-A661-01270A424311}"/>
              </a:ext>
            </a:extLst>
          </p:cNvPr>
          <p:cNvSpPr>
            <a:spLocks noGrp="1"/>
          </p:cNvSpPr>
          <p:nvPr>
            <p:ph sz="quarter" idx="15" hasCustomPrompt="1"/>
          </p:nvPr>
        </p:nvSpPr>
        <p:spPr>
          <a:xfrm>
            <a:off x="431801" y="1006475"/>
            <a:ext cx="1933200" cy="306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8" name="Espace réservé du contenu 7">
            <a:extLst>
              <a:ext uri="{FF2B5EF4-FFF2-40B4-BE49-F238E27FC236}">
                <a16:creationId xmlns:a16="http://schemas.microsoft.com/office/drawing/2014/main" id="{DDA822F2-F370-4A94-9145-89FBF97CEDE9}"/>
              </a:ext>
            </a:extLst>
          </p:cNvPr>
          <p:cNvSpPr>
            <a:spLocks noGrp="1"/>
          </p:cNvSpPr>
          <p:nvPr>
            <p:ph sz="quarter" idx="16" hasCustomPrompt="1"/>
          </p:nvPr>
        </p:nvSpPr>
        <p:spPr>
          <a:xfrm>
            <a:off x="2547005" y="1006475"/>
            <a:ext cx="1933200" cy="306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0" name="Espace réservé du contenu 9">
            <a:extLst>
              <a:ext uri="{FF2B5EF4-FFF2-40B4-BE49-F238E27FC236}">
                <a16:creationId xmlns:a16="http://schemas.microsoft.com/office/drawing/2014/main" id="{5BCE42A2-2301-42D0-B4A1-65CC9AFA3F2F}"/>
              </a:ext>
            </a:extLst>
          </p:cNvPr>
          <p:cNvSpPr>
            <a:spLocks noGrp="1"/>
          </p:cNvSpPr>
          <p:nvPr>
            <p:ph sz="quarter" idx="17" hasCustomPrompt="1"/>
          </p:nvPr>
        </p:nvSpPr>
        <p:spPr>
          <a:xfrm>
            <a:off x="4662209" y="1006475"/>
            <a:ext cx="1933200" cy="306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1" name="Espace réservé du contenu 10">
            <a:extLst>
              <a:ext uri="{FF2B5EF4-FFF2-40B4-BE49-F238E27FC236}">
                <a16:creationId xmlns:a16="http://schemas.microsoft.com/office/drawing/2014/main" id="{98B105EC-90A2-47E9-8903-C472DA92A972}"/>
              </a:ext>
            </a:extLst>
          </p:cNvPr>
          <p:cNvSpPr>
            <a:spLocks noGrp="1"/>
          </p:cNvSpPr>
          <p:nvPr>
            <p:ph sz="quarter" idx="18" hasCustomPrompt="1"/>
          </p:nvPr>
        </p:nvSpPr>
        <p:spPr>
          <a:xfrm>
            <a:off x="6777413" y="1006475"/>
            <a:ext cx="1933200" cy="306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4" name="Espace réservé du texte 7">
            <a:extLst>
              <a:ext uri="{FF2B5EF4-FFF2-40B4-BE49-F238E27FC236}">
                <a16:creationId xmlns:a16="http://schemas.microsoft.com/office/drawing/2014/main" id="{D98E3D50-3813-46CA-BBE1-396114125D4D}"/>
              </a:ext>
            </a:extLst>
          </p:cNvPr>
          <p:cNvSpPr>
            <a:spLocks noGrp="1"/>
          </p:cNvSpPr>
          <p:nvPr>
            <p:ph type="body" sz="quarter" idx="14" hasCustomPrompt="1"/>
          </p:nvPr>
        </p:nvSpPr>
        <p:spPr>
          <a:xfrm>
            <a:off x="432000" y="756000"/>
            <a:ext cx="8278613" cy="216000"/>
          </a:xfrm>
        </p:spPr>
        <p:txBody>
          <a:bodyPr vert="horz" lIns="0" tIns="0" rIns="0" bIns="0" rtlCol="0">
            <a:noAutofit/>
          </a:bodyPr>
          <a:lstStyle>
            <a:lvl1pPr marL="0" indent="0">
              <a:buNone/>
              <a:defRPr lang="en-GB" sz="1400" b="0" dirty="0">
                <a:solidFill>
                  <a:srgbClr val="0073A3"/>
                </a:solidFill>
              </a:defRPr>
            </a:lvl1pPr>
          </a:lstStyle>
          <a:p>
            <a:pPr lvl="0"/>
            <a:r>
              <a:rPr lang="en-GB" dirty="0"/>
              <a:t>Subtitle on one line</a:t>
            </a:r>
          </a:p>
        </p:txBody>
      </p:sp>
      <p:sp>
        <p:nvSpPr>
          <p:cNvPr id="5" name="Espace réservé du pied de page 4">
            <a:extLst>
              <a:ext uri="{FF2B5EF4-FFF2-40B4-BE49-F238E27FC236}">
                <a16:creationId xmlns:a16="http://schemas.microsoft.com/office/drawing/2014/main" id="{B8887EDC-D7F8-46BD-AD6E-379024289F27}"/>
              </a:ext>
            </a:extLst>
          </p:cNvPr>
          <p:cNvSpPr>
            <a:spLocks noGrp="1"/>
          </p:cNvSpPr>
          <p:nvPr>
            <p:ph type="ftr" sz="quarter" idx="19"/>
          </p:nvPr>
        </p:nvSpPr>
        <p:spPr/>
        <p:txBody>
          <a:bodyPr/>
          <a:lstStyle/>
          <a:p>
            <a:r>
              <a:rPr lang="en-GB" dirty="0"/>
              <a:t> | </a:t>
            </a:r>
          </a:p>
        </p:txBody>
      </p:sp>
    </p:spTree>
    <p:extLst>
      <p:ext uri="{BB962C8B-B14F-4D97-AF65-F5344CB8AC3E}">
        <p14:creationId xmlns:p14="http://schemas.microsoft.com/office/powerpoint/2010/main" val="1705854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Couverture sans photo">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0000" y="405000"/>
            <a:ext cx="1612800" cy="1209600"/>
          </a:xfrm>
          <a:prstGeom prst="rect">
            <a:avLst/>
          </a:prstGeom>
        </p:spPr>
      </p:pic>
      <p:sp>
        <p:nvSpPr>
          <p:cNvPr id="14" name="Rectangle 13"/>
          <p:cNvSpPr/>
          <p:nvPr/>
        </p:nvSpPr>
        <p:spPr>
          <a:xfrm>
            <a:off x="0" y="2916000"/>
            <a:ext cx="9144000" cy="18225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ctrTitle"/>
          </p:nvPr>
        </p:nvSpPr>
        <p:spPr>
          <a:xfrm>
            <a:off x="828000" y="3443810"/>
            <a:ext cx="7772400" cy="1004092"/>
          </a:xfrm>
        </p:spPr>
        <p:txBody>
          <a:bodyPr anchor="t" anchorCtr="0">
            <a:normAutofit/>
          </a:bodyPr>
          <a:lstStyle>
            <a:lvl1pPr algn="l">
              <a:lnSpc>
                <a:spcPct val="100000"/>
              </a:lnSpc>
              <a:defRPr sz="1875" b="0" spc="75" baseline="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828000" y="3140100"/>
            <a:ext cx="7772400" cy="182102"/>
          </a:xfrm>
        </p:spPr>
        <p:txBody>
          <a:bodyPr>
            <a:normAutofit/>
          </a:bodyPr>
          <a:lstStyle>
            <a:lvl1pPr marL="0" indent="0" algn="l">
              <a:buNone/>
              <a:defRPr sz="750"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9" name="Rectangle 8"/>
          <p:cNvSpPr/>
          <p:nvPr/>
        </p:nvSpPr>
        <p:spPr>
          <a:xfrm>
            <a:off x="862925" y="215325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0" name="Rectangle 9"/>
          <p:cNvSpPr/>
          <p:nvPr/>
        </p:nvSpPr>
        <p:spPr>
          <a:xfrm>
            <a:off x="0" y="2316600"/>
            <a:ext cx="9144000" cy="1188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1" name="Rectangle 10"/>
          <p:cNvSpPr/>
          <p:nvPr/>
        </p:nvSpPr>
        <p:spPr>
          <a:xfrm>
            <a:off x="0" y="2467800"/>
            <a:ext cx="9144000" cy="118800"/>
          </a:xfrm>
          <a:prstGeom prst="rect">
            <a:avLst/>
          </a:prstGeom>
          <a:solidFill>
            <a:srgbClr val="2C8AAF"/>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2" name="Rectangle 11"/>
          <p:cNvSpPr/>
          <p:nvPr/>
        </p:nvSpPr>
        <p:spPr>
          <a:xfrm>
            <a:off x="0" y="2616300"/>
            <a:ext cx="9144000" cy="118800"/>
          </a:xfrm>
          <a:prstGeom prst="rect">
            <a:avLst/>
          </a:prstGeom>
          <a:solidFill>
            <a:srgbClr val="1A6A8E"/>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3" name="Rectangle 12"/>
          <p:cNvSpPr/>
          <p:nvPr/>
        </p:nvSpPr>
        <p:spPr>
          <a:xfrm>
            <a:off x="0" y="2767500"/>
            <a:ext cx="9144000" cy="118800"/>
          </a:xfrm>
          <a:prstGeom prst="rect">
            <a:avLst/>
          </a:prstGeom>
          <a:solidFill>
            <a:srgbClr val="134E7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2" name="Rectangle 21"/>
          <p:cNvSpPr/>
          <p:nvPr/>
        </p:nvSpPr>
        <p:spPr>
          <a:xfrm>
            <a:off x="862925" y="487435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Tree>
    <p:extLst>
      <p:ext uri="{BB962C8B-B14F-4D97-AF65-F5344CB8AC3E}">
        <p14:creationId xmlns:p14="http://schemas.microsoft.com/office/powerpoint/2010/main" val="27512386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Columns (2/3, 1/3)">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7C3C9C0-53EE-4483-9C33-683D4BBE6509}"/>
              </a:ext>
            </a:extLst>
          </p:cNvPr>
          <p:cNvSpPr>
            <a:spLocks noGrp="1"/>
          </p:cNvSpPr>
          <p:nvPr>
            <p:ph type="sldNum" sz="quarter" idx="10"/>
          </p:nvPr>
        </p:nvSpPr>
        <p:spPr/>
        <p:txBody>
          <a:bodyPr/>
          <a:lstStyle/>
          <a:p>
            <a:fld id="{78D5D5FC-A2A2-446A-BED0-1CEF08BE1E1C}" type="slidenum">
              <a:rPr lang="en-GB" smtClean="0"/>
              <a:pPr/>
              <a:t>‹#›</a:t>
            </a:fld>
            <a:endParaRPr lang="en-GB" dirty="0"/>
          </a:p>
        </p:txBody>
      </p:sp>
      <p:sp>
        <p:nvSpPr>
          <p:cNvPr id="6" name="Titre 5">
            <a:extLst>
              <a:ext uri="{FF2B5EF4-FFF2-40B4-BE49-F238E27FC236}">
                <a16:creationId xmlns:a16="http://schemas.microsoft.com/office/drawing/2014/main" id="{40460610-046A-4B67-A662-DAD46C36CC8A}"/>
              </a:ext>
            </a:extLst>
          </p:cNvPr>
          <p:cNvSpPr>
            <a:spLocks noGrp="1"/>
          </p:cNvSpPr>
          <p:nvPr>
            <p:ph type="title" hasCustomPrompt="1"/>
          </p:nvPr>
        </p:nvSpPr>
        <p:spPr>
          <a:xfrm>
            <a:off x="432000" y="432000"/>
            <a:ext cx="8278613" cy="290620"/>
          </a:xfrm>
        </p:spPr>
        <p:txBody>
          <a:bodyPr/>
          <a:lstStyle>
            <a:lvl1pPr>
              <a:defRPr/>
            </a:lvl1pPr>
          </a:lstStyle>
          <a:p>
            <a:r>
              <a:rPr lang="en-GB" dirty="0"/>
              <a:t>Title on one or two lines</a:t>
            </a:r>
          </a:p>
        </p:txBody>
      </p:sp>
      <p:sp>
        <p:nvSpPr>
          <p:cNvPr id="7" name="Espace réservé du texte 6">
            <a:extLst>
              <a:ext uri="{FF2B5EF4-FFF2-40B4-BE49-F238E27FC236}">
                <a16:creationId xmlns:a16="http://schemas.microsoft.com/office/drawing/2014/main" id="{3777A008-DEEC-43DF-8464-A0565C92E311}"/>
              </a:ext>
            </a:extLst>
          </p:cNvPr>
          <p:cNvSpPr>
            <a:spLocks noGrp="1"/>
          </p:cNvSpPr>
          <p:nvPr>
            <p:ph type="body" sz="quarter" idx="13" hasCustomPrompt="1"/>
          </p:nvPr>
        </p:nvSpPr>
        <p:spPr>
          <a:xfrm>
            <a:off x="432000" y="4093999"/>
            <a:ext cx="8278613" cy="459000"/>
          </a:xfrm>
        </p:spPr>
        <p:txBody>
          <a:bodyPr anchor="b" anchorCtr="0"/>
          <a:lstStyle>
            <a:lvl1pPr marL="0" marR="0" indent="0" algn="l" defTabSz="685800" rtl="0" eaLnBrk="1" fontAlgn="auto" latinLnBrk="0" hangingPunct="1">
              <a:lnSpc>
                <a:spcPts val="675"/>
              </a:lnSpc>
              <a:spcBef>
                <a:spcPts val="0"/>
              </a:spcBef>
              <a:spcAft>
                <a:spcPts val="0"/>
              </a:spcAft>
              <a:buClr>
                <a:srgbClr val="00A0E3"/>
              </a:buClr>
              <a:buSzPct val="130000"/>
              <a:buFontTx/>
              <a:buNone/>
              <a:tabLst/>
              <a:defRPr sz="700" i="1">
                <a:solidFill>
                  <a:srgbClr val="005483"/>
                </a:solidFill>
              </a:defRPr>
            </a:lvl1pPr>
            <a:lvl2pPr marL="258366" indent="0">
              <a:buFontTx/>
              <a:buNone/>
              <a:defRPr sz="750"/>
            </a:lvl2pPr>
            <a:lvl3pPr marL="572691" indent="0">
              <a:buFontTx/>
              <a:buNone/>
              <a:defRPr sz="750"/>
            </a:lvl3pPr>
            <a:lvl4pPr marL="831056" indent="0">
              <a:buFontTx/>
              <a:buNone/>
              <a:defRPr sz="750"/>
            </a:lvl4pPr>
            <a:lvl5pPr>
              <a:buFontTx/>
              <a:buNone/>
              <a:defRPr sz="750"/>
            </a:lvl5pPr>
          </a:lstStyle>
          <a:p>
            <a:pPr marL="0" marR="0" lvl="0" indent="0" algn="l" defTabSz="685800" rtl="0" eaLnBrk="1" fontAlgn="auto" latinLnBrk="0" hangingPunct="1">
              <a:lnSpc>
                <a:spcPts val="675"/>
              </a:lnSpc>
              <a:spcBef>
                <a:spcPts val="0"/>
              </a:spcBef>
              <a:spcAft>
                <a:spcPts val="0"/>
              </a:spcAft>
              <a:buClr>
                <a:srgbClr val="00A0E3"/>
              </a:buClr>
              <a:buSzPct val="130000"/>
              <a:buFontTx/>
              <a:buNone/>
              <a:tabLst/>
              <a:defRPr/>
            </a:pPr>
            <a:r>
              <a:rPr lang="en-GB" dirty="0"/>
              <a:t>Legal – Sources - Text</a:t>
            </a:r>
          </a:p>
        </p:txBody>
      </p:sp>
      <p:sp>
        <p:nvSpPr>
          <p:cNvPr id="4" name="Espace réservé du contenu 3">
            <a:extLst>
              <a:ext uri="{FF2B5EF4-FFF2-40B4-BE49-F238E27FC236}">
                <a16:creationId xmlns:a16="http://schemas.microsoft.com/office/drawing/2014/main" id="{49CE8EE2-9B95-4255-8F79-7E788A5EAD8F}"/>
              </a:ext>
            </a:extLst>
          </p:cNvPr>
          <p:cNvSpPr>
            <a:spLocks noGrp="1"/>
          </p:cNvSpPr>
          <p:nvPr>
            <p:ph sz="quarter" idx="15" hasCustomPrompt="1"/>
          </p:nvPr>
        </p:nvSpPr>
        <p:spPr>
          <a:xfrm>
            <a:off x="432000" y="1006475"/>
            <a:ext cx="5400000" cy="306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8" name="Espace réservé du contenu 7">
            <a:extLst>
              <a:ext uri="{FF2B5EF4-FFF2-40B4-BE49-F238E27FC236}">
                <a16:creationId xmlns:a16="http://schemas.microsoft.com/office/drawing/2014/main" id="{1AE4D7A9-099C-4391-90F3-4E9DEB537D5F}"/>
              </a:ext>
            </a:extLst>
          </p:cNvPr>
          <p:cNvSpPr>
            <a:spLocks noGrp="1"/>
          </p:cNvSpPr>
          <p:nvPr>
            <p:ph sz="quarter" idx="16" hasCustomPrompt="1"/>
          </p:nvPr>
        </p:nvSpPr>
        <p:spPr>
          <a:xfrm>
            <a:off x="6010613" y="1006475"/>
            <a:ext cx="2700000" cy="306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0" name="Espace réservé du texte 7">
            <a:extLst>
              <a:ext uri="{FF2B5EF4-FFF2-40B4-BE49-F238E27FC236}">
                <a16:creationId xmlns:a16="http://schemas.microsoft.com/office/drawing/2014/main" id="{C8D17A3B-DB0C-446E-9A93-E92C02031D5A}"/>
              </a:ext>
            </a:extLst>
          </p:cNvPr>
          <p:cNvSpPr>
            <a:spLocks noGrp="1"/>
          </p:cNvSpPr>
          <p:nvPr>
            <p:ph type="body" sz="quarter" idx="14" hasCustomPrompt="1"/>
          </p:nvPr>
        </p:nvSpPr>
        <p:spPr>
          <a:xfrm>
            <a:off x="432000" y="756000"/>
            <a:ext cx="8278613" cy="216000"/>
          </a:xfrm>
        </p:spPr>
        <p:txBody>
          <a:bodyPr vert="horz" lIns="0" tIns="0" rIns="0" bIns="0" rtlCol="0">
            <a:noAutofit/>
          </a:bodyPr>
          <a:lstStyle>
            <a:lvl1pPr marL="0" indent="0">
              <a:buNone/>
              <a:defRPr lang="en-GB" sz="1400" b="0" dirty="0">
                <a:solidFill>
                  <a:srgbClr val="0073A3"/>
                </a:solidFill>
              </a:defRPr>
            </a:lvl1pPr>
          </a:lstStyle>
          <a:p>
            <a:pPr lvl="0"/>
            <a:r>
              <a:rPr lang="en-GB" dirty="0"/>
              <a:t>Subtitle on one line</a:t>
            </a:r>
          </a:p>
        </p:txBody>
      </p:sp>
      <p:sp>
        <p:nvSpPr>
          <p:cNvPr id="5" name="Espace réservé du pied de page 4">
            <a:extLst>
              <a:ext uri="{FF2B5EF4-FFF2-40B4-BE49-F238E27FC236}">
                <a16:creationId xmlns:a16="http://schemas.microsoft.com/office/drawing/2014/main" id="{C92DCB32-F46D-4A57-A482-D8FA71359D77}"/>
              </a:ext>
            </a:extLst>
          </p:cNvPr>
          <p:cNvSpPr>
            <a:spLocks noGrp="1"/>
          </p:cNvSpPr>
          <p:nvPr>
            <p:ph type="ftr" sz="quarter" idx="17"/>
          </p:nvPr>
        </p:nvSpPr>
        <p:spPr/>
        <p:txBody>
          <a:bodyPr/>
          <a:lstStyle/>
          <a:p>
            <a:r>
              <a:rPr lang="en-GB" dirty="0"/>
              <a:t> | </a:t>
            </a:r>
          </a:p>
        </p:txBody>
      </p:sp>
    </p:spTree>
    <p:extLst>
      <p:ext uri="{BB962C8B-B14F-4D97-AF65-F5344CB8AC3E}">
        <p14:creationId xmlns:p14="http://schemas.microsoft.com/office/powerpoint/2010/main" val="4038751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No Box">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63BB43DD-444D-4D8B-A438-7862652EF579}"/>
              </a:ext>
            </a:extLst>
          </p:cNvPr>
          <p:cNvSpPr>
            <a:spLocks noGrp="1"/>
          </p:cNvSpPr>
          <p:nvPr>
            <p:ph type="sldNum" sz="quarter" idx="10"/>
          </p:nvPr>
        </p:nvSpPr>
        <p:spPr/>
        <p:txBody>
          <a:bodyPr/>
          <a:lstStyle/>
          <a:p>
            <a:fld id="{78D5D5FC-A2A2-446A-BED0-1CEF08BE1E1C}" type="slidenum">
              <a:rPr lang="en-GB" smtClean="0"/>
              <a:pPr/>
              <a:t>‹#›</a:t>
            </a:fld>
            <a:endParaRPr lang="en-GB" dirty="0"/>
          </a:p>
        </p:txBody>
      </p:sp>
      <p:sp>
        <p:nvSpPr>
          <p:cNvPr id="5" name="Titre 4">
            <a:extLst>
              <a:ext uri="{FF2B5EF4-FFF2-40B4-BE49-F238E27FC236}">
                <a16:creationId xmlns:a16="http://schemas.microsoft.com/office/drawing/2014/main" id="{C173FA85-387F-4BD7-8A79-64BB3048EE23}"/>
              </a:ext>
            </a:extLst>
          </p:cNvPr>
          <p:cNvSpPr>
            <a:spLocks noGrp="1"/>
          </p:cNvSpPr>
          <p:nvPr>
            <p:ph type="title" hasCustomPrompt="1"/>
          </p:nvPr>
        </p:nvSpPr>
        <p:spPr/>
        <p:txBody>
          <a:bodyPr/>
          <a:lstStyle>
            <a:lvl1pPr>
              <a:defRPr/>
            </a:lvl1pPr>
          </a:lstStyle>
          <a:p>
            <a:r>
              <a:rPr lang="en-GB" dirty="0"/>
              <a:t>Title on one or two lines</a:t>
            </a:r>
          </a:p>
        </p:txBody>
      </p:sp>
      <p:sp>
        <p:nvSpPr>
          <p:cNvPr id="6" name="Espace réservé du texte 6">
            <a:extLst>
              <a:ext uri="{FF2B5EF4-FFF2-40B4-BE49-F238E27FC236}">
                <a16:creationId xmlns:a16="http://schemas.microsoft.com/office/drawing/2014/main" id="{8A207152-B6AE-4720-B188-236AFF5214CC}"/>
              </a:ext>
            </a:extLst>
          </p:cNvPr>
          <p:cNvSpPr>
            <a:spLocks noGrp="1"/>
          </p:cNvSpPr>
          <p:nvPr>
            <p:ph type="body" sz="quarter" idx="13" hasCustomPrompt="1"/>
          </p:nvPr>
        </p:nvSpPr>
        <p:spPr>
          <a:xfrm>
            <a:off x="432000" y="4093999"/>
            <a:ext cx="8278613" cy="459000"/>
          </a:xfrm>
        </p:spPr>
        <p:txBody>
          <a:bodyPr anchor="b" anchorCtr="0"/>
          <a:lstStyle>
            <a:lvl1pPr marL="0" marR="0" indent="0" algn="l" defTabSz="685800" rtl="0" eaLnBrk="1" fontAlgn="auto" latinLnBrk="0" hangingPunct="1">
              <a:lnSpc>
                <a:spcPts val="675"/>
              </a:lnSpc>
              <a:spcBef>
                <a:spcPts val="0"/>
              </a:spcBef>
              <a:spcAft>
                <a:spcPts val="0"/>
              </a:spcAft>
              <a:buClr>
                <a:srgbClr val="00A0E3"/>
              </a:buClr>
              <a:buSzPct val="130000"/>
              <a:buFontTx/>
              <a:buNone/>
              <a:tabLst/>
              <a:defRPr sz="700" i="1">
                <a:solidFill>
                  <a:srgbClr val="005483"/>
                </a:solidFill>
              </a:defRPr>
            </a:lvl1pPr>
            <a:lvl2pPr marL="258366" indent="0">
              <a:buFontTx/>
              <a:buNone/>
              <a:defRPr sz="750"/>
            </a:lvl2pPr>
            <a:lvl3pPr marL="572691" indent="0">
              <a:buFontTx/>
              <a:buNone/>
              <a:defRPr sz="750"/>
            </a:lvl3pPr>
            <a:lvl4pPr marL="831056" indent="0">
              <a:buFontTx/>
              <a:buNone/>
              <a:defRPr sz="750"/>
            </a:lvl4pPr>
            <a:lvl5pPr>
              <a:buFontTx/>
              <a:buNone/>
              <a:defRPr sz="750"/>
            </a:lvl5pPr>
          </a:lstStyle>
          <a:p>
            <a:pPr marL="0" marR="0" lvl="0" indent="0" algn="l" defTabSz="685800" rtl="0" eaLnBrk="1" fontAlgn="auto" latinLnBrk="0" hangingPunct="1">
              <a:lnSpc>
                <a:spcPts val="675"/>
              </a:lnSpc>
              <a:spcBef>
                <a:spcPts val="0"/>
              </a:spcBef>
              <a:spcAft>
                <a:spcPts val="0"/>
              </a:spcAft>
              <a:buClr>
                <a:srgbClr val="00A0E3"/>
              </a:buClr>
              <a:buSzPct val="130000"/>
              <a:buFontTx/>
              <a:buNone/>
              <a:tabLst/>
              <a:defRPr/>
            </a:pPr>
            <a:r>
              <a:rPr lang="en-GB" dirty="0"/>
              <a:t>Legal – Sources - Text</a:t>
            </a:r>
          </a:p>
        </p:txBody>
      </p:sp>
      <p:sp>
        <p:nvSpPr>
          <p:cNvPr id="7" name="Espace réservé du texte 7">
            <a:extLst>
              <a:ext uri="{FF2B5EF4-FFF2-40B4-BE49-F238E27FC236}">
                <a16:creationId xmlns:a16="http://schemas.microsoft.com/office/drawing/2014/main" id="{8E8AC613-81A1-4E47-9E2C-B98ED4D335C9}"/>
              </a:ext>
            </a:extLst>
          </p:cNvPr>
          <p:cNvSpPr>
            <a:spLocks noGrp="1"/>
          </p:cNvSpPr>
          <p:nvPr>
            <p:ph type="body" sz="quarter" idx="14" hasCustomPrompt="1"/>
          </p:nvPr>
        </p:nvSpPr>
        <p:spPr>
          <a:xfrm>
            <a:off x="432000" y="756000"/>
            <a:ext cx="8278613" cy="216000"/>
          </a:xfrm>
        </p:spPr>
        <p:txBody>
          <a:bodyPr vert="horz" lIns="0" tIns="0" rIns="0" bIns="0" rtlCol="0">
            <a:noAutofit/>
          </a:bodyPr>
          <a:lstStyle>
            <a:lvl1pPr marL="0" indent="0">
              <a:buNone/>
              <a:defRPr lang="en-GB" sz="1400" b="0" dirty="0">
                <a:solidFill>
                  <a:srgbClr val="0073A3"/>
                </a:solidFill>
              </a:defRPr>
            </a:lvl1pPr>
          </a:lstStyle>
          <a:p>
            <a:pPr lvl="0"/>
            <a:r>
              <a:rPr lang="en-GB" dirty="0"/>
              <a:t>Subtitle on one line</a:t>
            </a:r>
          </a:p>
        </p:txBody>
      </p:sp>
      <p:sp>
        <p:nvSpPr>
          <p:cNvPr id="4" name="Espace réservé du pied de page 3">
            <a:extLst>
              <a:ext uri="{FF2B5EF4-FFF2-40B4-BE49-F238E27FC236}">
                <a16:creationId xmlns:a16="http://schemas.microsoft.com/office/drawing/2014/main" id="{B0FDBE4B-8886-44AC-9FE3-347A31AC1D31}"/>
              </a:ext>
            </a:extLst>
          </p:cNvPr>
          <p:cNvSpPr>
            <a:spLocks noGrp="1"/>
          </p:cNvSpPr>
          <p:nvPr>
            <p:ph type="ftr" sz="quarter" idx="15"/>
          </p:nvPr>
        </p:nvSpPr>
        <p:spPr/>
        <p:txBody>
          <a:bodyPr/>
          <a:lstStyle/>
          <a:p>
            <a:r>
              <a:rPr lang="en-GB" dirty="0"/>
              <a:t> | </a:t>
            </a:r>
          </a:p>
        </p:txBody>
      </p:sp>
    </p:spTree>
    <p:extLst>
      <p:ext uri="{BB962C8B-B14F-4D97-AF65-F5344CB8AC3E}">
        <p14:creationId xmlns:p14="http://schemas.microsoft.com/office/powerpoint/2010/main" val="10576733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Empty Slide">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CB602E7-7BAA-47D6-A0AE-7FB62088BDA1}"/>
              </a:ext>
            </a:extLst>
          </p:cNvPr>
          <p:cNvSpPr>
            <a:spLocks noGrp="1"/>
          </p:cNvSpPr>
          <p:nvPr>
            <p:ph type="sldNum" sz="quarter" idx="10"/>
          </p:nvPr>
        </p:nvSpPr>
        <p:spPr/>
        <p:txBody>
          <a:bodyPr/>
          <a:lstStyle/>
          <a:p>
            <a:fld id="{78D5D5FC-A2A2-446A-BED0-1CEF08BE1E1C}" type="slidenum">
              <a:rPr lang="en-GB" smtClean="0"/>
              <a:pPr/>
              <a:t>‹#›</a:t>
            </a:fld>
            <a:endParaRPr lang="en-GB" dirty="0"/>
          </a:p>
        </p:txBody>
      </p:sp>
      <p:sp>
        <p:nvSpPr>
          <p:cNvPr id="2" name="Espace réservé du pied de page 1">
            <a:extLst>
              <a:ext uri="{FF2B5EF4-FFF2-40B4-BE49-F238E27FC236}">
                <a16:creationId xmlns:a16="http://schemas.microsoft.com/office/drawing/2014/main" id="{C3A18462-0A1F-4F12-8F50-DF2EA50A5717}"/>
              </a:ext>
            </a:extLst>
          </p:cNvPr>
          <p:cNvSpPr>
            <a:spLocks noGrp="1"/>
          </p:cNvSpPr>
          <p:nvPr>
            <p:ph type="ftr" sz="quarter" idx="11"/>
          </p:nvPr>
        </p:nvSpPr>
        <p:spPr/>
        <p:txBody>
          <a:bodyPr/>
          <a:lstStyle/>
          <a:p>
            <a:r>
              <a:rPr lang="en-GB" dirty="0"/>
              <a:t> | </a:t>
            </a:r>
          </a:p>
        </p:txBody>
      </p:sp>
      <p:cxnSp>
        <p:nvCxnSpPr>
          <p:cNvPr id="5" name="Connecteur droit 8">
            <a:extLst>
              <a:ext uri="{FF2B5EF4-FFF2-40B4-BE49-F238E27FC236}">
                <a16:creationId xmlns:a16="http://schemas.microsoft.com/office/drawing/2014/main" id="{423CDC61-70B4-6D96-E3C5-A7E22F97450A}"/>
              </a:ext>
            </a:extLst>
          </p:cNvPr>
          <p:cNvCxnSpPr/>
          <p:nvPr userDrawn="1"/>
        </p:nvCxnSpPr>
        <p:spPr>
          <a:xfrm>
            <a:off x="607686" y="4875449"/>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4415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7C3C9C0-53EE-4483-9C33-683D4BBE6509}"/>
              </a:ext>
            </a:extLst>
          </p:cNvPr>
          <p:cNvSpPr>
            <a:spLocks noGrp="1"/>
          </p:cNvSpPr>
          <p:nvPr>
            <p:ph type="sldNum" sz="quarter" idx="10"/>
          </p:nvPr>
        </p:nvSpPr>
        <p:spPr/>
        <p:txBody>
          <a:bodyPr/>
          <a:lstStyle/>
          <a:p>
            <a:fld id="{78D5D5FC-A2A2-446A-BED0-1CEF08BE1E1C}" type="slidenum">
              <a:rPr lang="en-GB" smtClean="0"/>
              <a:pPr/>
              <a:t>‹#›</a:t>
            </a:fld>
            <a:endParaRPr lang="en-GB" dirty="0"/>
          </a:p>
        </p:txBody>
      </p:sp>
      <p:sp>
        <p:nvSpPr>
          <p:cNvPr id="5" name="Espace réservé du contenu 4">
            <a:extLst>
              <a:ext uri="{FF2B5EF4-FFF2-40B4-BE49-F238E27FC236}">
                <a16:creationId xmlns:a16="http://schemas.microsoft.com/office/drawing/2014/main" id="{DEA02406-5645-4FFD-872F-D0B0657A0D24}"/>
              </a:ext>
            </a:extLst>
          </p:cNvPr>
          <p:cNvSpPr>
            <a:spLocks noGrp="1"/>
          </p:cNvSpPr>
          <p:nvPr>
            <p:ph sz="quarter" idx="11" hasCustomPrompt="1"/>
          </p:nvPr>
        </p:nvSpPr>
        <p:spPr>
          <a:xfrm>
            <a:off x="432000" y="438150"/>
            <a:ext cx="8278613" cy="3934876"/>
          </a:xfrm>
        </p:spPr>
        <p:txBody>
          <a:bodyPr lIns="0" anchor="b"/>
          <a:lstStyle>
            <a:lvl1pPr marL="144000" indent="-144000">
              <a:lnSpc>
                <a:spcPct val="100000"/>
              </a:lnSpc>
              <a:spcBef>
                <a:spcPts val="0"/>
              </a:spcBef>
              <a:buSzPct val="100000"/>
              <a:buFont typeface="Symbol" panose="05050102010706020507" pitchFamily="18" charset="2"/>
              <a:buChar char="-"/>
              <a:defRPr sz="900" cap="all" baseline="0">
                <a:solidFill>
                  <a:schemeClr val="accent1"/>
                </a:solidFill>
              </a:defRPr>
            </a:lvl1pPr>
            <a:lvl2pPr marL="144000" indent="0">
              <a:lnSpc>
                <a:spcPct val="100000"/>
              </a:lnSpc>
              <a:spcBef>
                <a:spcPts val="500"/>
              </a:spcBef>
              <a:spcAft>
                <a:spcPts val="0"/>
              </a:spcAft>
              <a:buFontTx/>
              <a:buNone/>
              <a:defRPr sz="700" b="0">
                <a:solidFill>
                  <a:srgbClr val="005483"/>
                </a:solidFill>
              </a:defRPr>
            </a:lvl2pPr>
            <a:lvl3pPr marL="108000" indent="-108000">
              <a:lnSpc>
                <a:spcPct val="100000"/>
              </a:lnSpc>
              <a:spcBef>
                <a:spcPts val="300"/>
              </a:spcBef>
              <a:spcAft>
                <a:spcPts val="300"/>
              </a:spcAft>
              <a:buClr>
                <a:schemeClr val="tx1"/>
              </a:buClr>
              <a:buFont typeface="Arial" panose="020B0604020202020204" pitchFamily="34" charset="0"/>
              <a:buChar char="•"/>
              <a:defRPr sz="700" b="0">
                <a:solidFill>
                  <a:srgbClr val="005483"/>
                </a:solidFill>
              </a:defRPr>
            </a:lvl3pPr>
            <a:lvl4pPr marL="216000" indent="-108000">
              <a:lnSpc>
                <a:spcPct val="100000"/>
              </a:lnSpc>
              <a:spcBef>
                <a:spcPts val="300"/>
              </a:spcBef>
              <a:spcAft>
                <a:spcPts val="300"/>
              </a:spcAft>
              <a:buClr>
                <a:schemeClr val="tx1"/>
              </a:buClr>
              <a:buFont typeface="Arial" panose="020B0604020202020204" pitchFamily="34" charset="0"/>
              <a:buChar char="•"/>
              <a:defRPr sz="700" b="0">
                <a:solidFill>
                  <a:srgbClr val="005483"/>
                </a:solidFill>
              </a:defRPr>
            </a:lvl4pPr>
            <a:lvl5pPr marL="0">
              <a:lnSpc>
                <a:spcPct val="100000"/>
              </a:lnSpc>
              <a:spcBef>
                <a:spcPts val="300"/>
              </a:spcBef>
              <a:spcAft>
                <a:spcPts val="300"/>
              </a:spcAft>
              <a:buFontTx/>
              <a:buNone/>
              <a:defRPr sz="700" b="0">
                <a:solidFill>
                  <a:srgbClr val="005483"/>
                </a:solidFill>
              </a:defRPr>
            </a:lvl5pPr>
          </a:lstStyle>
          <a:p>
            <a:pPr lvl="0"/>
            <a:r>
              <a:rPr lang="en-GB" dirty="0"/>
              <a:t>Disclaimer</a:t>
            </a:r>
          </a:p>
          <a:p>
            <a:pPr lvl="1"/>
            <a:r>
              <a:rPr lang="en-GB" dirty="0"/>
              <a:t>Level 2</a:t>
            </a:r>
          </a:p>
          <a:p>
            <a:pPr lvl="2"/>
            <a:r>
              <a:rPr lang="en-GB" dirty="0"/>
              <a:t>Level 3</a:t>
            </a:r>
          </a:p>
          <a:p>
            <a:pPr lvl="3"/>
            <a:r>
              <a:rPr lang="en-GB" dirty="0"/>
              <a:t>Level 4</a:t>
            </a:r>
          </a:p>
          <a:p>
            <a:pPr lvl="4"/>
            <a:r>
              <a:rPr lang="en-GB" dirty="0" err="1"/>
              <a:t>Cinquième</a:t>
            </a:r>
            <a:r>
              <a:rPr lang="en-GB" dirty="0"/>
              <a:t> </a:t>
            </a:r>
            <a:r>
              <a:rPr lang="en-GB" dirty="0" err="1"/>
              <a:t>niveau</a:t>
            </a:r>
            <a:endParaRPr lang="en-GB" dirty="0"/>
          </a:p>
        </p:txBody>
      </p:sp>
      <p:sp>
        <p:nvSpPr>
          <p:cNvPr id="4" name="Espace réservé du pied de page 3">
            <a:extLst>
              <a:ext uri="{FF2B5EF4-FFF2-40B4-BE49-F238E27FC236}">
                <a16:creationId xmlns:a16="http://schemas.microsoft.com/office/drawing/2014/main" id="{FC5FC8CD-9B1C-4D03-A14F-8FB44D78CD99}"/>
              </a:ext>
            </a:extLst>
          </p:cNvPr>
          <p:cNvSpPr>
            <a:spLocks noGrp="1"/>
          </p:cNvSpPr>
          <p:nvPr>
            <p:ph type="ftr" sz="quarter" idx="15"/>
          </p:nvPr>
        </p:nvSpPr>
        <p:spPr/>
        <p:txBody>
          <a:bodyPr/>
          <a:lstStyle/>
          <a:p>
            <a:r>
              <a:rPr lang="en-GB" dirty="0"/>
              <a:t> | </a:t>
            </a:r>
          </a:p>
        </p:txBody>
      </p:sp>
      <p:sp>
        <p:nvSpPr>
          <p:cNvPr id="2" name="Title 1">
            <a:extLst>
              <a:ext uri="{FF2B5EF4-FFF2-40B4-BE49-F238E27FC236}">
                <a16:creationId xmlns:a16="http://schemas.microsoft.com/office/drawing/2014/main" id="{FE126D4A-EF97-1740-738B-E30A511AB1DB}"/>
              </a:ext>
            </a:extLst>
          </p:cNvPr>
          <p:cNvSpPr>
            <a:spLocks noGrp="1"/>
          </p:cNvSpPr>
          <p:nvPr>
            <p:ph type="title" hasCustomPrompt="1"/>
          </p:nvPr>
        </p:nvSpPr>
        <p:spPr>
          <a:xfrm>
            <a:off x="0" y="0"/>
            <a:ext cx="0" cy="0"/>
          </a:xfrm>
        </p:spPr>
        <p:txBody>
          <a:bodyPr/>
          <a:lstStyle>
            <a:lvl1pPr>
              <a:defRPr sz="100">
                <a:noFill/>
              </a:defRPr>
            </a:lvl1pPr>
          </a:lstStyle>
          <a:p>
            <a:r>
              <a:rPr lang="en-GB" dirty="0"/>
              <a:t>Title</a:t>
            </a:r>
          </a:p>
        </p:txBody>
      </p:sp>
      <p:sp>
        <p:nvSpPr>
          <p:cNvPr id="6" name="UpSlide Options" descr="{&#10;  &quot;NoBreadcrumb&quot;: true,&#10;  &quot;NoBreadcrumbNorReminder&quot;: true,&#10;  &quot;MinimumUpSlideVersion&quot;: &quot;0.0.0.0&quot;&#10;}" hidden="1">
            <a:extLst>
              <a:ext uri="{FF2B5EF4-FFF2-40B4-BE49-F238E27FC236}">
                <a16:creationId xmlns:a16="http://schemas.microsoft.com/office/drawing/2014/main" id="{5AF4554F-D240-B776-78B0-C54E287011D9}"/>
              </a:ext>
            </a:extLst>
          </p:cNvPr>
          <p:cNvSpPr/>
          <p:nvPr userDrawn="1"/>
        </p:nvSpPr>
        <p:spPr>
          <a:xfrm>
            <a:off x="9144000" y="5143500"/>
            <a:ext cx="0" cy="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6551129"/>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63BB43DD-444D-4D8B-A438-7862652EF579}"/>
              </a:ext>
            </a:extLst>
          </p:cNvPr>
          <p:cNvSpPr>
            <a:spLocks noGrp="1"/>
          </p:cNvSpPr>
          <p:nvPr>
            <p:ph type="sldNum" sz="quarter" idx="10"/>
          </p:nvPr>
        </p:nvSpPr>
        <p:spPr/>
        <p:txBody>
          <a:bodyPr/>
          <a:lstStyle/>
          <a:p>
            <a:fld id="{78D5D5FC-A2A2-446A-BED0-1CEF08BE1E1C}" type="slidenum">
              <a:rPr lang="en-GB" smtClean="0"/>
              <a:pPr/>
              <a:t>‹#›</a:t>
            </a:fld>
            <a:endParaRPr lang="en-GB" dirty="0"/>
          </a:p>
        </p:txBody>
      </p:sp>
      <p:sp>
        <p:nvSpPr>
          <p:cNvPr id="5" name="Titre 4">
            <a:extLst>
              <a:ext uri="{FF2B5EF4-FFF2-40B4-BE49-F238E27FC236}">
                <a16:creationId xmlns:a16="http://schemas.microsoft.com/office/drawing/2014/main" id="{C173FA85-387F-4BD7-8A79-64BB3048EE23}"/>
              </a:ext>
            </a:extLst>
          </p:cNvPr>
          <p:cNvSpPr>
            <a:spLocks noGrp="1"/>
          </p:cNvSpPr>
          <p:nvPr>
            <p:ph type="title" hasCustomPrompt="1"/>
          </p:nvPr>
        </p:nvSpPr>
        <p:spPr>
          <a:xfrm>
            <a:off x="900000" y="813600"/>
            <a:ext cx="4997313" cy="349671"/>
          </a:xfrm>
        </p:spPr>
        <p:txBody>
          <a:bodyPr anchor="t" anchorCtr="0"/>
          <a:lstStyle>
            <a:lvl1pPr>
              <a:defRPr sz="3000" b="0">
                <a:solidFill>
                  <a:srgbClr val="00B4E0"/>
                </a:solidFill>
              </a:defRPr>
            </a:lvl1pPr>
          </a:lstStyle>
          <a:p>
            <a:r>
              <a:rPr lang="en-GB" dirty="0"/>
              <a:t>Agenda</a:t>
            </a:r>
          </a:p>
        </p:txBody>
      </p:sp>
      <p:sp>
        <p:nvSpPr>
          <p:cNvPr id="2" name="Espace réservé du pied de page 1">
            <a:extLst>
              <a:ext uri="{FF2B5EF4-FFF2-40B4-BE49-F238E27FC236}">
                <a16:creationId xmlns:a16="http://schemas.microsoft.com/office/drawing/2014/main" id="{DC0A5ED8-FED3-4C44-A477-C97F2821A0F5}"/>
              </a:ext>
            </a:extLst>
          </p:cNvPr>
          <p:cNvSpPr>
            <a:spLocks noGrp="1"/>
          </p:cNvSpPr>
          <p:nvPr>
            <p:ph type="ftr" sz="quarter" idx="11"/>
          </p:nvPr>
        </p:nvSpPr>
        <p:spPr/>
        <p:txBody>
          <a:bodyPr/>
          <a:lstStyle/>
          <a:p>
            <a:r>
              <a:rPr lang="en-GB" dirty="0"/>
              <a:t> | </a:t>
            </a:r>
          </a:p>
        </p:txBody>
      </p:sp>
      <p:sp>
        <p:nvSpPr>
          <p:cNvPr id="6" name="Rectangle 5">
            <a:extLst>
              <a:ext uri="{FF2B5EF4-FFF2-40B4-BE49-F238E27FC236}">
                <a16:creationId xmlns:a16="http://schemas.microsoft.com/office/drawing/2014/main" id="{74901E2C-D02B-4E1E-89B2-ED6ED1F2798B}"/>
              </a:ext>
            </a:extLst>
          </p:cNvPr>
          <p:cNvSpPr>
            <a:spLocks/>
          </p:cNvSpPr>
          <p:nvPr userDrawn="1"/>
        </p:nvSpPr>
        <p:spPr>
          <a:xfrm>
            <a:off x="1" y="1390650"/>
            <a:ext cx="9144000" cy="296175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en-GB" sz="1350" dirty="0"/>
          </a:p>
        </p:txBody>
      </p:sp>
      <p:sp>
        <p:nvSpPr>
          <p:cNvPr id="4" name="Rectangle 3">
            <a:extLst>
              <a:ext uri="{FF2B5EF4-FFF2-40B4-BE49-F238E27FC236}">
                <a16:creationId xmlns:a16="http://schemas.microsoft.com/office/drawing/2014/main" id="{E4F04CB8-2F92-4BA2-AD7D-0CF18490BF4C}"/>
              </a:ext>
            </a:extLst>
          </p:cNvPr>
          <p:cNvSpPr/>
          <p:nvPr userDrawn="1"/>
        </p:nvSpPr>
        <p:spPr>
          <a:xfrm>
            <a:off x="394572" y="234864"/>
            <a:ext cx="782877" cy="211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900" dirty="0">
              <a:solidFill>
                <a:srgbClr val="FFFFFF"/>
              </a:solidFill>
              <a:latin typeface="Arial" panose="020B0604020202020204" pitchFamily="34" charset="0"/>
              <a:cs typeface="Arial" panose="020B0604020202020204" pitchFamily="34" charset="0"/>
            </a:endParaRPr>
          </a:p>
        </p:txBody>
      </p:sp>
      <p:sp>
        <p:nvSpPr>
          <p:cNvPr id="7" name="UpSlide Options" descr="{&#10;  &quot;NoBreadcrumb&quot;: true,&#10;  &quot;NoBreadcrumbNorReminder&quot;: true,&#10;  &quot;MinimumUpSlideVersion&quot;: &quot;0.0.0.0&quot;&#10;}" hidden="1">
            <a:extLst>
              <a:ext uri="{FF2B5EF4-FFF2-40B4-BE49-F238E27FC236}">
                <a16:creationId xmlns:a16="http://schemas.microsoft.com/office/drawing/2014/main" id="{890F47C1-DBBE-F003-9A36-B95EB8F4C35D}"/>
              </a:ext>
            </a:extLst>
          </p:cNvPr>
          <p:cNvSpPr/>
          <p:nvPr userDrawn="1"/>
        </p:nvSpPr>
        <p:spPr>
          <a:xfrm>
            <a:off x="9144000" y="5143500"/>
            <a:ext cx="0" cy="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8867127"/>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3BE8F00-322A-4347-9B50-B1F6C0D92550}"/>
              </a:ext>
            </a:extLst>
          </p:cNvPr>
          <p:cNvSpPr>
            <a:spLocks/>
          </p:cNvSpPr>
          <p:nvPr userDrawn="1"/>
        </p:nvSpPr>
        <p:spPr>
          <a:xfrm>
            <a:off x="1" y="24300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en-GB" sz="1350" dirty="0"/>
          </a:p>
        </p:txBody>
      </p:sp>
      <p:sp>
        <p:nvSpPr>
          <p:cNvPr id="4" name="Espace réservé du numéro de diapositive 3">
            <a:extLst>
              <a:ext uri="{FF2B5EF4-FFF2-40B4-BE49-F238E27FC236}">
                <a16:creationId xmlns:a16="http://schemas.microsoft.com/office/drawing/2014/main" id="{B2719F63-3CEA-48D5-BC78-AD6144CEAAF3}"/>
              </a:ext>
            </a:extLst>
          </p:cNvPr>
          <p:cNvSpPr>
            <a:spLocks noGrp="1"/>
          </p:cNvSpPr>
          <p:nvPr>
            <p:ph type="sldNum" sz="quarter" idx="11"/>
          </p:nvPr>
        </p:nvSpPr>
        <p:spPr>
          <a:xfrm>
            <a:off x="432000" y="4860000"/>
            <a:ext cx="180000" cy="135000"/>
          </a:xfrm>
        </p:spPr>
        <p:txBody>
          <a:bodyPr/>
          <a:lstStyle/>
          <a:p>
            <a:fld id="{78D5D5FC-A2A2-446A-BED0-1CEF08BE1E1C}" type="slidenum">
              <a:rPr lang="en-GB" smtClean="0"/>
              <a:pPr/>
              <a:t>‹#›</a:t>
            </a:fld>
            <a:endParaRPr lang="en-GB" dirty="0"/>
          </a:p>
        </p:txBody>
      </p:sp>
      <p:sp>
        <p:nvSpPr>
          <p:cNvPr id="11" name="Sous-titre 117">
            <a:extLst>
              <a:ext uri="{FF2B5EF4-FFF2-40B4-BE49-F238E27FC236}">
                <a16:creationId xmlns:a16="http://schemas.microsoft.com/office/drawing/2014/main" id="{F95BEC39-C615-4C6B-93AF-CA2E113C3245}"/>
              </a:ext>
            </a:extLst>
          </p:cNvPr>
          <p:cNvSpPr>
            <a:spLocks noGrp="1"/>
          </p:cNvSpPr>
          <p:nvPr>
            <p:ph type="subTitle" idx="1" hasCustomPrompt="1"/>
          </p:nvPr>
        </p:nvSpPr>
        <p:spPr>
          <a:xfrm>
            <a:off x="432001" y="4021664"/>
            <a:ext cx="8278612" cy="218870"/>
          </a:xfrm>
        </p:spPr>
        <p:txBody>
          <a:bodyPr/>
          <a:lstStyle>
            <a:lvl1pPr marL="0" indent="0">
              <a:buNone/>
              <a:defRPr sz="1100">
                <a:solidFill>
                  <a:srgbClr val="003C64"/>
                </a:solidFill>
              </a:defRPr>
            </a:lvl1pPr>
          </a:lstStyle>
          <a:p>
            <a:r>
              <a:rPr lang="en-GB" dirty="0"/>
              <a:t>Another text on one line</a:t>
            </a:r>
          </a:p>
        </p:txBody>
      </p:sp>
      <p:sp>
        <p:nvSpPr>
          <p:cNvPr id="2" name="Espace réservé du pied de page 1">
            <a:extLst>
              <a:ext uri="{FF2B5EF4-FFF2-40B4-BE49-F238E27FC236}">
                <a16:creationId xmlns:a16="http://schemas.microsoft.com/office/drawing/2014/main" id="{CB004227-ACE8-485C-8F2A-1D7947A75A99}"/>
              </a:ext>
            </a:extLst>
          </p:cNvPr>
          <p:cNvSpPr>
            <a:spLocks noGrp="1"/>
          </p:cNvSpPr>
          <p:nvPr>
            <p:ph type="ftr" sz="quarter" idx="12"/>
          </p:nvPr>
        </p:nvSpPr>
        <p:spPr/>
        <p:txBody>
          <a:bodyPr/>
          <a:lstStyle/>
          <a:p>
            <a:r>
              <a:rPr lang="en-GB" dirty="0"/>
              <a:t> | </a:t>
            </a:r>
          </a:p>
        </p:txBody>
      </p:sp>
      <p:sp>
        <p:nvSpPr>
          <p:cNvPr id="3" name="Rectangle 2">
            <a:extLst>
              <a:ext uri="{FF2B5EF4-FFF2-40B4-BE49-F238E27FC236}">
                <a16:creationId xmlns:a16="http://schemas.microsoft.com/office/drawing/2014/main" id="{1AD76B40-DCE9-4685-9EB0-213DD0E65082}"/>
              </a:ext>
            </a:extLst>
          </p:cNvPr>
          <p:cNvSpPr/>
          <p:nvPr userDrawn="1"/>
        </p:nvSpPr>
        <p:spPr>
          <a:xfrm>
            <a:off x="394572" y="234864"/>
            <a:ext cx="782877" cy="211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900" dirty="0">
              <a:solidFill>
                <a:srgbClr val="FFFFFF"/>
              </a:solidFill>
              <a:latin typeface="Arial" panose="020B0604020202020204" pitchFamily="34" charset="0"/>
              <a:cs typeface="Arial" panose="020B0604020202020204" pitchFamily="34" charset="0"/>
            </a:endParaRPr>
          </a:p>
        </p:txBody>
      </p:sp>
      <p:sp>
        <p:nvSpPr>
          <p:cNvPr id="5" name="UpSlide Options" descr="{&#10;  &quot;NoBreadcrumb&quot;: true,&#10;  &quot;NoBreadcrumbNorReminder&quot;: true,&#10;  &quot;MinimumUpSlideVersion&quot;: &quot;0.0.0.0&quot;&#10;}" hidden="1">
            <a:extLst>
              <a:ext uri="{FF2B5EF4-FFF2-40B4-BE49-F238E27FC236}">
                <a16:creationId xmlns:a16="http://schemas.microsoft.com/office/drawing/2014/main" id="{74DD09E4-33AF-739D-1AD2-73381E6B35CD}"/>
              </a:ext>
            </a:extLst>
          </p:cNvPr>
          <p:cNvSpPr/>
          <p:nvPr userDrawn="1"/>
        </p:nvSpPr>
        <p:spPr>
          <a:xfrm>
            <a:off x="9144000" y="5143500"/>
            <a:ext cx="0" cy="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5889891"/>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Couverture avec photo 1">
    <p:spTree>
      <p:nvGrpSpPr>
        <p:cNvPr id="1" name=""/>
        <p:cNvGrpSpPr/>
        <p:nvPr/>
      </p:nvGrpSpPr>
      <p:grpSpPr>
        <a:xfrm>
          <a:off x="0" y="0"/>
          <a:ext cx="0" cy="0"/>
          <a:chOff x="0" y="0"/>
          <a:chExt cx="0" cy="0"/>
        </a:xfrm>
      </p:grpSpPr>
      <p:pic>
        <p:nvPicPr>
          <p:cNvPr id="17" name="Image 1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Rectangle 13"/>
          <p:cNvSpPr/>
          <p:nvPr/>
        </p:nvSpPr>
        <p:spPr>
          <a:xfrm>
            <a:off x="0" y="2916000"/>
            <a:ext cx="9144000" cy="1822500"/>
          </a:xfrm>
          <a:prstGeom prst="rect">
            <a:avLst/>
          </a:prstGeom>
          <a:solidFill>
            <a:schemeClr val="tx1">
              <a:alpha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ctrTitle"/>
          </p:nvPr>
        </p:nvSpPr>
        <p:spPr>
          <a:xfrm>
            <a:off x="828000" y="3443810"/>
            <a:ext cx="7772400" cy="1004092"/>
          </a:xfrm>
        </p:spPr>
        <p:txBody>
          <a:bodyPr anchor="t" anchorCtr="0">
            <a:normAutofit/>
          </a:bodyPr>
          <a:lstStyle>
            <a:lvl1pPr algn="l">
              <a:lnSpc>
                <a:spcPct val="100000"/>
              </a:lnSpc>
              <a:defRPr sz="1875" b="0" spc="75" baseline="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828000" y="3140100"/>
            <a:ext cx="7772400" cy="182102"/>
          </a:xfrm>
        </p:spPr>
        <p:txBody>
          <a:bodyPr>
            <a:normAutofit/>
          </a:bodyPr>
          <a:lstStyle>
            <a:lvl1pPr marL="0" indent="0" algn="l">
              <a:buNone/>
              <a:defRPr sz="750"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12" name="Rectangle 11"/>
          <p:cNvSpPr/>
          <p:nvPr/>
        </p:nvSpPr>
        <p:spPr>
          <a:xfrm>
            <a:off x="862925" y="2750026"/>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6" name="Rectangle 15"/>
          <p:cNvSpPr/>
          <p:nvPr/>
        </p:nvSpPr>
        <p:spPr>
          <a:xfrm>
            <a:off x="862925" y="4874350"/>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pic>
        <p:nvPicPr>
          <p:cNvPr id="18" name="Imag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0000" y="405000"/>
            <a:ext cx="1612800" cy="1209600"/>
          </a:xfrm>
          <a:prstGeom prst="rect">
            <a:avLst/>
          </a:prstGeom>
        </p:spPr>
      </p:pic>
    </p:spTree>
    <p:extLst>
      <p:ext uri="{BB962C8B-B14F-4D97-AF65-F5344CB8AC3E}">
        <p14:creationId xmlns:p14="http://schemas.microsoft.com/office/powerpoint/2010/main" val="1447260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Couverture avec photo 2">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Rectangle 13"/>
          <p:cNvSpPr/>
          <p:nvPr/>
        </p:nvSpPr>
        <p:spPr>
          <a:xfrm>
            <a:off x="0" y="2916000"/>
            <a:ext cx="9144000" cy="1822500"/>
          </a:xfrm>
          <a:prstGeom prst="rect">
            <a:avLst/>
          </a:prstGeom>
          <a:solidFill>
            <a:schemeClr val="tx1">
              <a:alpha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ctrTitle"/>
          </p:nvPr>
        </p:nvSpPr>
        <p:spPr>
          <a:xfrm>
            <a:off x="828000" y="3443810"/>
            <a:ext cx="7772400" cy="1004092"/>
          </a:xfrm>
        </p:spPr>
        <p:txBody>
          <a:bodyPr anchor="t" anchorCtr="0">
            <a:normAutofit/>
          </a:bodyPr>
          <a:lstStyle>
            <a:lvl1pPr algn="l">
              <a:lnSpc>
                <a:spcPct val="100000"/>
              </a:lnSpc>
              <a:defRPr sz="1875" b="0" spc="75" baseline="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828000" y="3140100"/>
            <a:ext cx="7772400" cy="182102"/>
          </a:xfrm>
        </p:spPr>
        <p:txBody>
          <a:bodyPr>
            <a:normAutofit/>
          </a:bodyPr>
          <a:lstStyle>
            <a:lvl1pPr marL="0" indent="0" algn="l">
              <a:buNone/>
              <a:defRPr sz="750"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10" name="Rectangle 9"/>
          <p:cNvSpPr/>
          <p:nvPr/>
        </p:nvSpPr>
        <p:spPr>
          <a:xfrm>
            <a:off x="862925" y="2750026"/>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1" name="Rectangle 10"/>
          <p:cNvSpPr/>
          <p:nvPr/>
        </p:nvSpPr>
        <p:spPr>
          <a:xfrm>
            <a:off x="862925" y="4874350"/>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pic>
        <p:nvPicPr>
          <p:cNvPr id="12" name="Imag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0000" y="405000"/>
            <a:ext cx="1612800" cy="1209600"/>
          </a:xfrm>
          <a:prstGeom prst="rect">
            <a:avLst/>
          </a:prstGeom>
        </p:spPr>
      </p:pic>
    </p:spTree>
    <p:extLst>
      <p:ext uri="{BB962C8B-B14F-4D97-AF65-F5344CB8AC3E}">
        <p14:creationId xmlns:p14="http://schemas.microsoft.com/office/powerpoint/2010/main" val="549344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Couverture avec photo 3">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Rectangle 13"/>
          <p:cNvSpPr/>
          <p:nvPr/>
        </p:nvSpPr>
        <p:spPr>
          <a:xfrm>
            <a:off x="0" y="2916000"/>
            <a:ext cx="9144000" cy="1822500"/>
          </a:xfrm>
          <a:prstGeom prst="rect">
            <a:avLst/>
          </a:prstGeom>
          <a:solidFill>
            <a:schemeClr val="tx1">
              <a:alpha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ctrTitle"/>
          </p:nvPr>
        </p:nvSpPr>
        <p:spPr>
          <a:xfrm>
            <a:off x="828000" y="3443810"/>
            <a:ext cx="7772400" cy="1004092"/>
          </a:xfrm>
        </p:spPr>
        <p:txBody>
          <a:bodyPr anchor="t" anchorCtr="0">
            <a:normAutofit/>
          </a:bodyPr>
          <a:lstStyle>
            <a:lvl1pPr algn="l">
              <a:lnSpc>
                <a:spcPct val="100000"/>
              </a:lnSpc>
              <a:defRPr sz="1875" b="0" spc="75" baseline="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828000" y="3140100"/>
            <a:ext cx="7772400" cy="182102"/>
          </a:xfrm>
        </p:spPr>
        <p:txBody>
          <a:bodyPr>
            <a:normAutofit/>
          </a:bodyPr>
          <a:lstStyle>
            <a:lvl1pPr marL="0" indent="0" algn="l">
              <a:buNone/>
              <a:defRPr sz="750"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10" name="Rectangle 9"/>
          <p:cNvSpPr/>
          <p:nvPr/>
        </p:nvSpPr>
        <p:spPr>
          <a:xfrm>
            <a:off x="862925" y="2750026"/>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1" name="Rectangle 10"/>
          <p:cNvSpPr/>
          <p:nvPr/>
        </p:nvSpPr>
        <p:spPr>
          <a:xfrm>
            <a:off x="862925" y="4874350"/>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pic>
        <p:nvPicPr>
          <p:cNvPr id="12" name="Imag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0000" y="405000"/>
            <a:ext cx="1612800" cy="1209600"/>
          </a:xfrm>
          <a:prstGeom prst="rect">
            <a:avLst/>
          </a:prstGeom>
        </p:spPr>
      </p:pic>
    </p:spTree>
    <p:extLst>
      <p:ext uri="{BB962C8B-B14F-4D97-AF65-F5344CB8AC3E}">
        <p14:creationId xmlns:p14="http://schemas.microsoft.com/office/powerpoint/2010/main" val="1948596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Couverture avec photo 4">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Rectangle 13"/>
          <p:cNvSpPr/>
          <p:nvPr/>
        </p:nvSpPr>
        <p:spPr>
          <a:xfrm>
            <a:off x="0" y="2916000"/>
            <a:ext cx="9144000" cy="1822500"/>
          </a:xfrm>
          <a:prstGeom prst="rect">
            <a:avLst/>
          </a:prstGeom>
          <a:solidFill>
            <a:schemeClr val="tx1">
              <a:alpha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ctrTitle"/>
          </p:nvPr>
        </p:nvSpPr>
        <p:spPr>
          <a:xfrm>
            <a:off x="828000" y="3443810"/>
            <a:ext cx="7772400" cy="1004092"/>
          </a:xfrm>
        </p:spPr>
        <p:txBody>
          <a:bodyPr anchor="t" anchorCtr="0">
            <a:normAutofit/>
          </a:bodyPr>
          <a:lstStyle>
            <a:lvl1pPr algn="l">
              <a:lnSpc>
                <a:spcPct val="100000"/>
              </a:lnSpc>
              <a:defRPr sz="1875" b="0" spc="75" baseline="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828000" y="3140100"/>
            <a:ext cx="7772400" cy="182102"/>
          </a:xfrm>
        </p:spPr>
        <p:txBody>
          <a:bodyPr>
            <a:normAutofit/>
          </a:bodyPr>
          <a:lstStyle>
            <a:lvl1pPr marL="0" indent="0" algn="l">
              <a:buNone/>
              <a:defRPr sz="750"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10" name="Rectangle 9"/>
          <p:cNvSpPr/>
          <p:nvPr/>
        </p:nvSpPr>
        <p:spPr>
          <a:xfrm>
            <a:off x="862925" y="2750026"/>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1" name="Rectangle 10"/>
          <p:cNvSpPr/>
          <p:nvPr/>
        </p:nvSpPr>
        <p:spPr>
          <a:xfrm>
            <a:off x="862925" y="4874350"/>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pic>
        <p:nvPicPr>
          <p:cNvPr id="12" name="Imag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0000" y="405000"/>
            <a:ext cx="1612800" cy="1209600"/>
          </a:xfrm>
          <a:prstGeom prst="rect">
            <a:avLst/>
          </a:prstGeom>
        </p:spPr>
      </p:pic>
    </p:spTree>
    <p:extLst>
      <p:ext uri="{BB962C8B-B14F-4D97-AF65-F5344CB8AC3E}">
        <p14:creationId xmlns:p14="http://schemas.microsoft.com/office/powerpoint/2010/main" val="2971025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re et contenu">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99900"/>
            <a:ext cx="8063999" cy="290620"/>
          </a:xfrm>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oter Placeholder 4"/>
          <p:cNvSpPr>
            <a:spLocks noGrp="1"/>
          </p:cNvSpPr>
          <p:nvPr>
            <p:ph type="ftr" sz="quarter" idx="11"/>
          </p:nvPr>
        </p:nvSpPr>
        <p:spPr/>
        <p:txBody>
          <a:bodyPr/>
          <a:lstStyle/>
          <a:p>
            <a:r>
              <a:rPr lang="fr-FR"/>
              <a:t>Amundi Actifs Réels et Alternatifs - Réservé aux clients professionnels</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pPr/>
              <a:t>‹#›</a:t>
            </a:fld>
            <a:endParaRPr lang="fr-FR" dirty="0"/>
          </a:p>
        </p:txBody>
      </p:sp>
      <p:sp>
        <p:nvSpPr>
          <p:cNvPr id="8" name="Espace réservé du texte 7"/>
          <p:cNvSpPr>
            <a:spLocks noGrp="1"/>
          </p:cNvSpPr>
          <p:nvPr>
            <p:ph type="body" sz="quarter" idx="13"/>
          </p:nvPr>
        </p:nvSpPr>
        <p:spPr>
          <a:xfrm>
            <a:off x="539751" y="890518"/>
            <a:ext cx="8064248" cy="228362"/>
          </a:xfrm>
        </p:spPr>
        <p:txBody>
          <a:bodyPr>
            <a:normAutofit/>
          </a:bodyPr>
          <a:lstStyle>
            <a:lvl1pPr marL="0" indent="0">
              <a:buNone/>
              <a:defRPr sz="1200">
                <a:solidFill>
                  <a:schemeClr val="tx1"/>
                </a:solidFill>
              </a:defRPr>
            </a:lvl1pPr>
          </a:lstStyle>
          <a:p>
            <a:pPr lvl="0"/>
            <a:r>
              <a:rPr lang="fr-FR"/>
              <a:t>Modifier les styles du texte du masque</a:t>
            </a:r>
          </a:p>
        </p:txBody>
      </p:sp>
    </p:spTree>
    <p:extLst>
      <p:ext uri="{BB962C8B-B14F-4D97-AF65-F5344CB8AC3E}">
        <p14:creationId xmlns:p14="http://schemas.microsoft.com/office/powerpoint/2010/main" val="96517722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re seul">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99900"/>
            <a:ext cx="8063999" cy="290620"/>
          </a:xfrm>
        </p:spPr>
        <p:txBody>
          <a:bodyPr/>
          <a:lstStyle/>
          <a:p>
            <a:r>
              <a:rPr lang="fr-FR"/>
              <a:t>Modifiez le style du titre</a:t>
            </a:r>
            <a:endParaRPr lang="en-US" dirty="0"/>
          </a:p>
        </p:txBody>
      </p:sp>
      <p:sp>
        <p:nvSpPr>
          <p:cNvPr id="5" name="Footer Placeholder 4"/>
          <p:cNvSpPr>
            <a:spLocks noGrp="1"/>
          </p:cNvSpPr>
          <p:nvPr>
            <p:ph type="ftr" sz="quarter" idx="11"/>
          </p:nvPr>
        </p:nvSpPr>
        <p:spPr/>
        <p:txBody>
          <a:bodyPr/>
          <a:lstStyle/>
          <a:p>
            <a:r>
              <a:rPr lang="fr-FR"/>
              <a:t>Amundi Actifs Réels et Alternatifs - Réservé aux clients professionnels</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pPr/>
              <a:t>‹#›</a:t>
            </a:fld>
            <a:endParaRPr lang="fr-FR" dirty="0"/>
          </a:p>
        </p:txBody>
      </p:sp>
      <p:sp>
        <p:nvSpPr>
          <p:cNvPr id="8" name="Espace réservé du texte 7"/>
          <p:cNvSpPr>
            <a:spLocks noGrp="1"/>
          </p:cNvSpPr>
          <p:nvPr>
            <p:ph type="body" sz="quarter" idx="13"/>
          </p:nvPr>
        </p:nvSpPr>
        <p:spPr>
          <a:xfrm>
            <a:off x="539751" y="890518"/>
            <a:ext cx="8064248" cy="228362"/>
          </a:xfrm>
        </p:spPr>
        <p:txBody>
          <a:bodyPr>
            <a:normAutofit/>
          </a:bodyPr>
          <a:lstStyle>
            <a:lvl1pPr marL="0" indent="0">
              <a:buNone/>
              <a:defRPr sz="1200">
                <a:solidFill>
                  <a:schemeClr val="tx1"/>
                </a:solidFill>
              </a:defRPr>
            </a:lvl1pPr>
          </a:lstStyle>
          <a:p>
            <a:pPr lvl="0"/>
            <a:r>
              <a:rPr lang="fr-FR"/>
              <a:t>Modifier les styles du texte du masque</a:t>
            </a:r>
          </a:p>
        </p:txBody>
      </p:sp>
    </p:spTree>
    <p:extLst>
      <p:ext uri="{BB962C8B-B14F-4D97-AF65-F5344CB8AC3E}">
        <p14:creationId xmlns:p14="http://schemas.microsoft.com/office/powerpoint/2010/main" val="1465975862"/>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En-tête de chapitre">
    <p:bg>
      <p:bgRef idx="1001">
        <a:schemeClr val="bg1"/>
      </p:bgRef>
    </p:bg>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764500" y="1273933"/>
            <a:ext cx="7772090" cy="1084983"/>
          </a:xfrm>
        </p:spPr>
        <p:txBody>
          <a:bodyPr>
            <a:noAutofit/>
          </a:bodyPr>
          <a:lstStyle>
            <a:lvl1pPr marL="0" indent="0">
              <a:buNone/>
              <a:defRPr sz="6675">
                <a:solidFill>
                  <a:srgbClr val="00B4E0"/>
                </a:solidFill>
              </a:defRPr>
            </a:lvl1pPr>
          </a:lstStyle>
          <a:p>
            <a:pPr lvl="0"/>
            <a:r>
              <a:rPr lang="fr-FR"/>
              <a:t>Modifier les styles du texte du masque</a:t>
            </a:r>
          </a:p>
        </p:txBody>
      </p:sp>
      <p:sp>
        <p:nvSpPr>
          <p:cNvPr id="13" name="Rectangle 12"/>
          <p:cNvSpPr/>
          <p:nvPr/>
        </p:nvSpPr>
        <p:spPr>
          <a:xfrm>
            <a:off x="0" y="24300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title"/>
          </p:nvPr>
        </p:nvSpPr>
        <p:spPr>
          <a:xfrm>
            <a:off x="828001" y="2602940"/>
            <a:ext cx="7772090" cy="376743"/>
          </a:xfrm>
        </p:spPr>
        <p:txBody>
          <a:bodyPr anchor="t" anchorCtr="0">
            <a:normAutofit/>
          </a:bodyPr>
          <a:lstStyle>
            <a:lvl1pPr>
              <a:defRPr sz="2475" b="0"/>
            </a:lvl1pPr>
          </a:lstStyle>
          <a:p>
            <a:r>
              <a:rPr lang="fr-FR"/>
              <a:t>Modifiez le style du titre</a:t>
            </a:r>
            <a:endParaRPr lang="en-US" dirty="0"/>
          </a:p>
        </p:txBody>
      </p:sp>
      <p:sp>
        <p:nvSpPr>
          <p:cNvPr id="3" name="Text Placeholder 2"/>
          <p:cNvSpPr>
            <a:spLocks noGrp="1"/>
          </p:cNvSpPr>
          <p:nvPr>
            <p:ph type="body" idx="1"/>
          </p:nvPr>
        </p:nvSpPr>
        <p:spPr>
          <a:xfrm>
            <a:off x="828001" y="2979683"/>
            <a:ext cx="7772090" cy="999141"/>
          </a:xfrm>
        </p:spPr>
        <p:txBody>
          <a:bodyPr>
            <a:normAutofit/>
          </a:bodyPr>
          <a:lstStyle>
            <a:lvl1pPr marL="0" indent="0">
              <a:buNone/>
              <a:defRPr sz="1875" spc="60"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sp>
        <p:nvSpPr>
          <p:cNvPr id="5" name="Footer Placeholder 4"/>
          <p:cNvSpPr>
            <a:spLocks noGrp="1"/>
          </p:cNvSpPr>
          <p:nvPr>
            <p:ph type="ftr" sz="quarter" idx="11"/>
          </p:nvPr>
        </p:nvSpPr>
        <p:spPr/>
        <p:txBody>
          <a:bodyPr/>
          <a:lstStyle/>
          <a:p>
            <a:r>
              <a:rPr lang="fr-FR"/>
              <a:t>Amundi Actifs Réels et Alternatifs - Réservé aux clients professionnels</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t>‹#›</a:t>
            </a:fld>
            <a:endParaRPr lang="fr-FR"/>
          </a:p>
        </p:txBody>
      </p:sp>
      <p:sp>
        <p:nvSpPr>
          <p:cNvPr id="8" name="Rectangle 7"/>
          <p:cNvSpPr/>
          <p:nvPr/>
        </p:nvSpPr>
        <p:spPr>
          <a:xfrm>
            <a:off x="828000" y="1215000"/>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Rectangle 8"/>
          <p:cNvSpPr/>
          <p:nvPr/>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5" name="Espace réservé du texte 14"/>
          <p:cNvSpPr>
            <a:spLocks noGrp="1"/>
          </p:cNvSpPr>
          <p:nvPr>
            <p:ph type="body" sz="quarter" idx="14"/>
          </p:nvPr>
        </p:nvSpPr>
        <p:spPr>
          <a:xfrm>
            <a:off x="828001" y="4021664"/>
            <a:ext cx="7772090" cy="218870"/>
          </a:xfrm>
        </p:spPr>
        <p:txBody>
          <a:bodyPr>
            <a:normAutofit/>
          </a:bodyPr>
          <a:lstStyle>
            <a:lvl1pPr marL="0" indent="0">
              <a:buNone/>
              <a:defRPr sz="900" spc="38" baseline="0">
                <a:solidFill>
                  <a:schemeClr val="tx1"/>
                </a:solidFill>
              </a:defRPr>
            </a:lvl1pPr>
          </a:lstStyle>
          <a:p>
            <a:pPr lvl="0"/>
            <a:r>
              <a:rPr lang="fr-FR"/>
              <a:t>Modifier les styles du texte du masque</a:t>
            </a:r>
          </a:p>
        </p:txBody>
      </p:sp>
      <p:cxnSp>
        <p:nvCxnSpPr>
          <p:cNvPr id="17" name="Connecteur droit 16"/>
          <p:cNvCxnSpPr/>
          <p:nvPr/>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0" y="24300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6" name="Rectangle 15"/>
          <p:cNvSpPr/>
          <p:nvPr userDrawn="1"/>
        </p:nvSpPr>
        <p:spPr>
          <a:xfrm>
            <a:off x="828000" y="1215000"/>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8" name="Rectangle 17"/>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cxnSp>
        <p:nvCxnSpPr>
          <p:cNvPr id="19" name="Connecteur droit 18"/>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3310400393"/>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eux contenus">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0001" y="599899"/>
            <a:ext cx="8063999" cy="291600"/>
          </a:xfrm>
        </p:spPr>
        <p:txBody>
          <a:bodyPr/>
          <a:lstStyle/>
          <a:p>
            <a:r>
              <a:rPr lang="fr-FR"/>
              <a:t>Modifiez le style du titre</a:t>
            </a:r>
            <a:endParaRPr lang="en-US" dirty="0"/>
          </a:p>
        </p:txBody>
      </p:sp>
      <p:sp>
        <p:nvSpPr>
          <p:cNvPr id="3" name="Content Placeholder 2"/>
          <p:cNvSpPr>
            <a:spLocks noGrp="1"/>
          </p:cNvSpPr>
          <p:nvPr>
            <p:ph sz="half" idx="1"/>
          </p:nvPr>
        </p:nvSpPr>
        <p:spPr>
          <a:xfrm>
            <a:off x="540000" y="1369220"/>
            <a:ext cx="3974851" cy="311134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369220"/>
            <a:ext cx="3974848" cy="311134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Footer Placeholder 5"/>
          <p:cNvSpPr>
            <a:spLocks noGrp="1"/>
          </p:cNvSpPr>
          <p:nvPr>
            <p:ph type="ftr" sz="quarter" idx="11"/>
          </p:nvPr>
        </p:nvSpPr>
        <p:spPr/>
        <p:txBody>
          <a:bodyPr/>
          <a:lstStyle/>
          <a:p>
            <a:r>
              <a:rPr lang="fr-FR"/>
              <a:t>Amundi Actifs Réels et Alternatifs - Réservé aux clients professionnels</a:t>
            </a:r>
            <a:endParaRPr lang="fr-FR" dirty="0"/>
          </a:p>
        </p:txBody>
      </p:sp>
      <p:sp>
        <p:nvSpPr>
          <p:cNvPr id="7" name="Slide Number Placeholder 6"/>
          <p:cNvSpPr>
            <a:spLocks noGrp="1"/>
          </p:cNvSpPr>
          <p:nvPr>
            <p:ph type="sldNum" sz="quarter" idx="12"/>
          </p:nvPr>
        </p:nvSpPr>
        <p:spPr/>
        <p:txBody>
          <a:bodyPr/>
          <a:lstStyle/>
          <a:p>
            <a:fld id="{2B1C6FFC-D040-034F-8B69-20295064E64D}" type="slidenum">
              <a:rPr lang="fr-FR" smtClean="0"/>
              <a:pPr/>
              <a:t>‹#›</a:t>
            </a:fld>
            <a:endParaRPr lang="fr-FR" dirty="0"/>
          </a:p>
        </p:txBody>
      </p:sp>
      <p:sp>
        <p:nvSpPr>
          <p:cNvPr id="9" name="Espace réservé du texte 8"/>
          <p:cNvSpPr>
            <a:spLocks noGrp="1"/>
          </p:cNvSpPr>
          <p:nvPr>
            <p:ph type="body" sz="quarter" idx="13"/>
          </p:nvPr>
        </p:nvSpPr>
        <p:spPr>
          <a:xfrm>
            <a:off x="539751" y="891499"/>
            <a:ext cx="8064500" cy="229500"/>
          </a:xfrm>
        </p:spPr>
        <p:txBody>
          <a:bodyPr>
            <a:normAutofit/>
          </a:bodyPr>
          <a:lstStyle>
            <a:lvl1pPr marL="0" indent="0">
              <a:buNone/>
              <a:defRPr sz="1200">
                <a:solidFill>
                  <a:schemeClr val="tx1"/>
                </a:solidFill>
              </a:defRPr>
            </a:lvl1pPr>
          </a:lstStyle>
          <a:p>
            <a:pPr lvl="0"/>
            <a:r>
              <a:rPr lang="fr-FR"/>
              <a:t>Modifier les styles du texte du masque</a:t>
            </a:r>
          </a:p>
        </p:txBody>
      </p:sp>
    </p:spTree>
    <p:extLst>
      <p:ext uri="{BB962C8B-B14F-4D97-AF65-F5344CB8AC3E}">
        <p14:creationId xmlns:p14="http://schemas.microsoft.com/office/powerpoint/2010/main" val="279769598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Cover-2">
    <p:spTree>
      <p:nvGrpSpPr>
        <p:cNvPr id="1" name=""/>
        <p:cNvGrpSpPr/>
        <p:nvPr/>
      </p:nvGrpSpPr>
      <p:grpSpPr>
        <a:xfrm>
          <a:off x="0" y="0"/>
          <a:ext cx="0" cy="0"/>
          <a:chOff x="0" y="0"/>
          <a:chExt cx="0" cy="0"/>
        </a:xfrm>
      </p:grpSpPr>
      <p:pic>
        <p:nvPicPr>
          <p:cNvPr id="7" name="Image 4">
            <a:extLst>
              <a:ext uri="{FF2B5EF4-FFF2-40B4-BE49-F238E27FC236}">
                <a16:creationId xmlns:a16="http://schemas.microsoft.com/office/drawing/2014/main" id="{C3B6DDED-F18F-3C4A-99CF-CA1926E638D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8463"/>
            <a:ext cx="9144000" cy="5156200"/>
          </a:xfrm>
          <a:prstGeom prst="rect">
            <a:avLst/>
          </a:prstGeom>
        </p:spPr>
      </p:pic>
      <p:sp>
        <p:nvSpPr>
          <p:cNvPr id="11" name="Rectangle 10">
            <a:extLst>
              <a:ext uri="{FF2B5EF4-FFF2-40B4-BE49-F238E27FC236}">
                <a16:creationId xmlns:a16="http://schemas.microsoft.com/office/drawing/2014/main" id="{831F097B-CC5C-2444-A5AA-E84BB675F8BC}"/>
              </a:ext>
            </a:extLst>
          </p:cNvPr>
          <p:cNvSpPr/>
          <p:nvPr userDrawn="1"/>
        </p:nvSpPr>
        <p:spPr>
          <a:xfrm>
            <a:off x="0" y="2785500"/>
            <a:ext cx="9144000" cy="1501200"/>
          </a:xfrm>
          <a:prstGeom prst="rect">
            <a:avLst/>
          </a:prstGeom>
          <a:solidFill>
            <a:srgbClr val="0F265C">
              <a:alpha val="89804"/>
            </a:srgbClr>
          </a:solidFill>
          <a:ln>
            <a:noFill/>
          </a:ln>
        </p:spPr>
        <p:style>
          <a:lnRef idx="2">
            <a:schemeClr val="dk1">
              <a:shade val="50000"/>
            </a:schemeClr>
          </a:lnRef>
          <a:fillRef idx="1">
            <a:schemeClr val="dk1"/>
          </a:fillRef>
          <a:effectRef idx="0">
            <a:schemeClr val="dk1"/>
          </a:effectRef>
          <a:fontRef idx="minor">
            <a:schemeClr val="lt1"/>
          </a:fontRef>
        </p:style>
        <p:txBody>
          <a:bodyPr lIns="37969" rtlCol="0" anchor="ctr"/>
          <a:lstStyle/>
          <a:p>
            <a:pPr algn="ctr"/>
            <a:endParaRPr lang="fr-FR" sz="760"/>
          </a:p>
        </p:txBody>
      </p:sp>
      <p:sp>
        <p:nvSpPr>
          <p:cNvPr id="2" name="Title 1"/>
          <p:cNvSpPr>
            <a:spLocks noGrp="1"/>
          </p:cNvSpPr>
          <p:nvPr>
            <p:ph type="ctrTitle"/>
          </p:nvPr>
        </p:nvSpPr>
        <p:spPr>
          <a:xfrm>
            <a:off x="540000" y="3231549"/>
            <a:ext cx="6142696" cy="975791"/>
          </a:xfrm>
        </p:spPr>
        <p:txBody>
          <a:bodyPr anchor="t" anchorCtr="0">
            <a:noAutofit/>
          </a:bodyPr>
          <a:lstStyle>
            <a:lvl1pPr algn="l">
              <a:lnSpc>
                <a:spcPct val="100000"/>
              </a:lnSpc>
              <a:defRPr sz="2300" b="0" spc="10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40000" y="3026349"/>
            <a:ext cx="7772400" cy="182102"/>
          </a:xfrm>
        </p:spPr>
        <p:txBody>
          <a:bodyPr>
            <a:noAutofit/>
          </a:bodyPr>
          <a:lstStyle>
            <a:lvl1pPr marL="0" indent="0" algn="l">
              <a:buNone/>
              <a:defRPr sz="900" spc="51" baseline="0">
                <a:solidFill>
                  <a:schemeClr val="bg1"/>
                </a:solidFill>
              </a:defRPr>
            </a:lvl1pPr>
            <a:lvl2pPr marL="457178" indent="0" algn="ctr">
              <a:buNone/>
              <a:defRPr sz="2000"/>
            </a:lvl2pPr>
            <a:lvl3pPr marL="914355" indent="0" algn="ctr">
              <a:buNone/>
              <a:defRPr sz="1800"/>
            </a:lvl3pPr>
            <a:lvl4pPr marL="1371533" indent="0" algn="ctr">
              <a:buNone/>
              <a:defRPr sz="1600"/>
            </a:lvl4pPr>
            <a:lvl5pPr marL="1828710" indent="0" algn="ctr">
              <a:buNone/>
              <a:defRPr sz="1600"/>
            </a:lvl5pPr>
            <a:lvl6pPr marL="2285888" indent="0" algn="ctr">
              <a:buNone/>
              <a:defRPr sz="1600"/>
            </a:lvl6pPr>
            <a:lvl7pPr marL="2743064" indent="0" algn="ctr">
              <a:buNone/>
              <a:defRPr sz="1600"/>
            </a:lvl7pPr>
            <a:lvl8pPr marL="3200243" indent="0" algn="ctr">
              <a:buNone/>
              <a:defRPr sz="1600"/>
            </a:lvl8pPr>
            <a:lvl9pPr marL="3657420" indent="0" algn="ctr">
              <a:buNone/>
              <a:defRPr sz="1600"/>
            </a:lvl9pPr>
          </a:lstStyle>
          <a:p>
            <a:r>
              <a:rPr lang="en-US"/>
              <a:t>Click to edit Master subtitle style</a:t>
            </a:r>
            <a:endParaRPr lang="en-US" dirty="0"/>
          </a:p>
        </p:txBody>
      </p:sp>
      <p:pic>
        <p:nvPicPr>
          <p:cNvPr id="12" name="Image 18">
            <a:extLst>
              <a:ext uri="{FF2B5EF4-FFF2-40B4-BE49-F238E27FC236}">
                <a16:creationId xmlns:a16="http://schemas.microsoft.com/office/drawing/2014/main" id="{9CDDC850-5BA0-7F47-8A58-018A8A9BC8C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430400" y="3429900"/>
            <a:ext cx="1285200" cy="1285200"/>
          </a:xfrm>
          <a:prstGeom prst="rect">
            <a:avLst/>
          </a:prstGeom>
        </p:spPr>
      </p:pic>
      <p:pic>
        <p:nvPicPr>
          <p:cNvPr id="8" name="Image 5"/>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63371" y="257920"/>
            <a:ext cx="1746615" cy="770400"/>
          </a:xfrm>
          <a:prstGeom prst="rect">
            <a:avLst/>
          </a:prstGeom>
        </p:spPr>
      </p:pic>
    </p:spTree>
    <p:extLst>
      <p:ext uri="{BB962C8B-B14F-4D97-AF65-F5344CB8AC3E}">
        <p14:creationId xmlns:p14="http://schemas.microsoft.com/office/powerpoint/2010/main" val="3885554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Disclaimer">
    <p:bg>
      <p:bgRef idx="1001">
        <a:schemeClr val="bg1"/>
      </p:bgRef>
    </p:bg>
    <p:spTree>
      <p:nvGrpSpPr>
        <p:cNvPr id="1" name=""/>
        <p:cNvGrpSpPr/>
        <p:nvPr/>
      </p:nvGrpSpPr>
      <p:grpSpPr>
        <a:xfrm>
          <a:off x="0" y="0"/>
          <a:ext cx="0" cy="0"/>
          <a:chOff x="0" y="0"/>
          <a:chExt cx="0" cy="0"/>
        </a:xfrm>
      </p:grpSpPr>
      <p:sp>
        <p:nvSpPr>
          <p:cNvPr id="8" name="Rectangle 7"/>
          <p:cNvSpPr/>
          <p:nvPr/>
        </p:nvSpPr>
        <p:spPr>
          <a:xfrm>
            <a:off x="540000" y="466830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3" name="Espace réservé du pied de page 2"/>
          <p:cNvSpPr>
            <a:spLocks noGrp="1"/>
          </p:cNvSpPr>
          <p:nvPr>
            <p:ph type="ftr" sz="quarter" idx="10"/>
          </p:nvPr>
        </p:nvSpPr>
        <p:spPr/>
        <p:txBody>
          <a:bodyPr/>
          <a:lstStyle/>
          <a:p>
            <a:r>
              <a:rPr lang="fr-FR"/>
              <a:t>Amundi Actifs Réels et Alternatifs - Réservé aux clients professionnels</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pic>
        <p:nvPicPr>
          <p:cNvPr id="5" name="Image 4" descr="Description : Description : Amundi_compact"/>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2200" y="208425"/>
            <a:ext cx="1653339" cy="561975"/>
          </a:xfrm>
          <a:prstGeom prst="rect">
            <a:avLst/>
          </a:prstGeom>
          <a:noFill/>
          <a:ln>
            <a:noFill/>
          </a:ln>
        </p:spPr>
      </p:pic>
      <p:sp>
        <p:nvSpPr>
          <p:cNvPr id="7" name="Espace réservé du texte 6"/>
          <p:cNvSpPr>
            <a:spLocks noGrp="1"/>
          </p:cNvSpPr>
          <p:nvPr>
            <p:ph type="body" sz="quarter" idx="12"/>
          </p:nvPr>
        </p:nvSpPr>
        <p:spPr>
          <a:xfrm>
            <a:off x="539999" y="1257375"/>
            <a:ext cx="8063999" cy="3115650"/>
          </a:xfrm>
        </p:spPr>
        <p:txBody>
          <a:bodyPr anchor="b"/>
          <a:lstStyle>
            <a:lvl1pPr marL="133350" indent="-128588">
              <a:tabLst/>
              <a:defRPr sz="750">
                <a:solidFill>
                  <a:schemeClr val="accent1"/>
                </a:solidFill>
              </a:defRPr>
            </a:lvl1pPr>
            <a:lvl2pPr marL="133350" indent="0" algn="just">
              <a:buNone/>
              <a:tabLst/>
              <a:defRPr sz="600"/>
            </a:lvl2pPr>
          </a:lstStyle>
          <a:p>
            <a:pPr lvl="0"/>
            <a:r>
              <a:rPr lang="fr-FR"/>
              <a:t>Modifier les styles du texte du masque</a:t>
            </a:r>
          </a:p>
          <a:p>
            <a:pPr lvl="1"/>
            <a:r>
              <a:rPr lang="fr-FR"/>
              <a:t>Deuxième niveau</a:t>
            </a:r>
          </a:p>
        </p:txBody>
      </p:sp>
      <p:cxnSp>
        <p:nvCxnSpPr>
          <p:cNvPr id="10" name="Connecteur droit 9"/>
          <p:cNvCxnSpPr/>
          <p:nvPr/>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540000" y="466830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pic>
        <p:nvPicPr>
          <p:cNvPr id="11" name="Image 10" descr="Description : Description : Amundi_compact"/>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2200" y="208425"/>
            <a:ext cx="1653339" cy="561975"/>
          </a:xfrm>
          <a:prstGeom prst="rect">
            <a:avLst/>
          </a:prstGeom>
          <a:noFill/>
          <a:ln>
            <a:noFill/>
          </a:ln>
        </p:spPr>
      </p:pic>
      <p:cxnSp>
        <p:nvCxnSpPr>
          <p:cNvPr id="12" name="Connecteur droit 11"/>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2029776378"/>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Chapter">
    <p:bg>
      <p:bgRef idx="1001">
        <a:schemeClr val="bg1"/>
      </p:bgRef>
    </p:bg>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900001" y="1273934"/>
            <a:ext cx="7772089" cy="1084983"/>
          </a:xfrm>
        </p:spPr>
        <p:txBody>
          <a:bodyPr>
            <a:noAutofit/>
          </a:bodyPr>
          <a:lstStyle>
            <a:lvl1pPr marL="0" indent="0">
              <a:buNone/>
              <a:defRPr sz="6675">
                <a:solidFill>
                  <a:srgbClr val="00B4E0"/>
                </a:solidFill>
              </a:defRPr>
            </a:lvl1pPr>
          </a:lstStyle>
          <a:p>
            <a:pPr lvl="0"/>
            <a:r>
              <a:rPr lang="fr-FR"/>
              <a:t>Cliquez pour modifier les styles du texte du masque</a:t>
            </a:r>
          </a:p>
        </p:txBody>
      </p:sp>
      <p:sp>
        <p:nvSpPr>
          <p:cNvPr id="2" name="Title 1"/>
          <p:cNvSpPr>
            <a:spLocks noGrp="1"/>
          </p:cNvSpPr>
          <p:nvPr>
            <p:ph type="title"/>
          </p:nvPr>
        </p:nvSpPr>
        <p:spPr>
          <a:xfrm>
            <a:off x="900001" y="2602940"/>
            <a:ext cx="7772089" cy="376743"/>
          </a:xfrm>
        </p:spPr>
        <p:txBody>
          <a:bodyPr anchor="t" anchorCtr="0">
            <a:noAutofit/>
          </a:bodyPr>
          <a:lstStyle>
            <a:lvl1pPr>
              <a:defRPr sz="2475" b="0"/>
            </a:lvl1pPr>
          </a:lstStyle>
          <a:p>
            <a:r>
              <a:rPr lang="fr-FR" dirty="0"/>
              <a:t>Modifiez le style du titre</a:t>
            </a:r>
            <a:endParaRPr lang="en-US" dirty="0"/>
          </a:p>
        </p:txBody>
      </p:sp>
      <p:sp>
        <p:nvSpPr>
          <p:cNvPr id="3" name="Text Placeholder 2"/>
          <p:cNvSpPr>
            <a:spLocks noGrp="1"/>
          </p:cNvSpPr>
          <p:nvPr>
            <p:ph type="body" idx="1"/>
          </p:nvPr>
        </p:nvSpPr>
        <p:spPr>
          <a:xfrm>
            <a:off x="913066" y="2979683"/>
            <a:ext cx="7772089" cy="999141"/>
          </a:xfrm>
        </p:spPr>
        <p:txBody>
          <a:bodyPr>
            <a:normAutofit/>
          </a:bodyPr>
          <a:lstStyle>
            <a:lvl1pPr marL="0" indent="0">
              <a:buNone/>
              <a:defRPr sz="1875" spc="60" baseline="0">
                <a:solidFill>
                  <a:schemeClr val="tx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50" indent="0">
              <a:buNone/>
              <a:defRPr sz="1200">
                <a:solidFill>
                  <a:schemeClr val="tx1">
                    <a:tint val="75000"/>
                  </a:schemeClr>
                </a:solidFill>
              </a:defRPr>
            </a:lvl4pPr>
            <a:lvl5pPr marL="1371533" indent="0">
              <a:buNone/>
              <a:defRPr sz="1200">
                <a:solidFill>
                  <a:schemeClr val="tx1">
                    <a:tint val="75000"/>
                  </a:schemeClr>
                </a:solidFill>
              </a:defRPr>
            </a:lvl5pPr>
            <a:lvl6pPr marL="1714416" indent="0">
              <a:buNone/>
              <a:defRPr sz="1200">
                <a:solidFill>
                  <a:schemeClr val="tx1">
                    <a:tint val="75000"/>
                  </a:schemeClr>
                </a:solidFill>
              </a:defRPr>
            </a:lvl6pPr>
            <a:lvl7pPr marL="2057298" indent="0">
              <a:buNone/>
              <a:defRPr sz="1200">
                <a:solidFill>
                  <a:schemeClr val="tx1">
                    <a:tint val="75000"/>
                  </a:schemeClr>
                </a:solidFill>
              </a:defRPr>
            </a:lvl7pPr>
            <a:lvl8pPr marL="2400182" indent="0">
              <a:buNone/>
              <a:defRPr sz="1200">
                <a:solidFill>
                  <a:schemeClr val="tx1">
                    <a:tint val="75000"/>
                  </a:schemeClr>
                </a:solidFill>
              </a:defRPr>
            </a:lvl8pPr>
            <a:lvl9pPr marL="2743065" indent="0">
              <a:buNone/>
              <a:defRPr sz="1200">
                <a:solidFill>
                  <a:schemeClr val="tx1">
                    <a:tint val="75000"/>
                  </a:schemeClr>
                </a:solidFill>
              </a:defRPr>
            </a:lvl9pPr>
          </a:lstStyle>
          <a:p>
            <a:pPr lvl="0"/>
            <a:r>
              <a:rPr lang="fr-FR"/>
              <a:t>Cliquez pour modifier les styles du texte du masque</a:t>
            </a:r>
          </a:p>
        </p:txBody>
      </p:sp>
      <p:sp>
        <p:nvSpPr>
          <p:cNvPr id="5" name="Footer Placeholder 4"/>
          <p:cNvSpPr>
            <a:spLocks noGrp="1"/>
          </p:cNvSpPr>
          <p:nvPr>
            <p:ph type="ftr" sz="quarter" idx="11"/>
          </p:nvPr>
        </p:nvSpPr>
        <p:spPr/>
        <p:txBody>
          <a:bodyPr/>
          <a:lstStyle/>
          <a:p>
            <a:r>
              <a:rPr lang="fr-FR"/>
              <a:t>Amundi Actifs Réels et Alternatifs - Réservé aux clients professionnels</a:t>
            </a:r>
            <a:endParaRPr lang="fr-FR" dirty="0"/>
          </a:p>
        </p:txBody>
      </p:sp>
      <p:sp>
        <p:nvSpPr>
          <p:cNvPr id="6" name="Slide Number Placeholder 5"/>
          <p:cNvSpPr>
            <a:spLocks noGrp="1"/>
          </p:cNvSpPr>
          <p:nvPr>
            <p:ph type="sldNum" sz="quarter" idx="12"/>
          </p:nvPr>
        </p:nvSpPr>
        <p:spPr/>
        <p:txBody>
          <a:bodyPr/>
          <a:lstStyle/>
          <a:p>
            <a:fld id="{0AD952E5-C772-624B-8D8A-666D3A0C2979}" type="slidenum">
              <a:rPr lang="fr-FR" smtClean="0"/>
              <a:t>‹#›</a:t>
            </a:fld>
            <a:endParaRPr lang="fr-FR"/>
          </a:p>
        </p:txBody>
      </p:sp>
      <p:sp>
        <p:nvSpPr>
          <p:cNvPr id="15" name="Espace réservé du texte 14"/>
          <p:cNvSpPr>
            <a:spLocks noGrp="1"/>
          </p:cNvSpPr>
          <p:nvPr>
            <p:ph type="body" sz="quarter" idx="14"/>
          </p:nvPr>
        </p:nvSpPr>
        <p:spPr>
          <a:xfrm>
            <a:off x="900001" y="4021666"/>
            <a:ext cx="7772089" cy="218870"/>
          </a:xfrm>
        </p:spPr>
        <p:txBody>
          <a:bodyPr>
            <a:normAutofit/>
          </a:bodyPr>
          <a:lstStyle>
            <a:lvl1pPr marL="0" indent="0">
              <a:buNone/>
              <a:defRPr sz="900" spc="38" baseline="0">
                <a:solidFill>
                  <a:schemeClr val="tx1"/>
                </a:solidFill>
              </a:defRPr>
            </a:lvl1pPr>
          </a:lstStyle>
          <a:p>
            <a:pPr lvl="0"/>
            <a:r>
              <a:rPr lang="fr-FR"/>
              <a:t>Cliquez pour modifier les styles du texte du masque</a:t>
            </a:r>
          </a:p>
        </p:txBody>
      </p:sp>
      <p:pic>
        <p:nvPicPr>
          <p:cNvPr id="14" name="Image 13">
            <a:extLst>
              <a:ext uri="{FF2B5EF4-FFF2-40B4-BE49-F238E27FC236}">
                <a16:creationId xmlns:a16="http://schemas.microsoft.com/office/drawing/2014/main" id="{9F10D01F-80D3-AC4C-895B-CE970C63C39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902676" y="4719711"/>
            <a:ext cx="1701323" cy="208799"/>
          </a:xfrm>
          <a:prstGeom prst="rect">
            <a:avLst/>
          </a:prstGeom>
        </p:spPr>
      </p:pic>
    </p:spTree>
    <p:extLst>
      <p:ext uri="{BB962C8B-B14F-4D97-AF65-F5344CB8AC3E}">
        <p14:creationId xmlns:p14="http://schemas.microsoft.com/office/powerpoint/2010/main" val="12684930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1_Titre seul">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fr-FR"/>
              <a:t>Amundi Actifs Réels et Alternatifs - Réservé aux clients professionnels</a:t>
            </a:r>
            <a:endParaRPr lang="fr-FR" dirty="0"/>
          </a:p>
        </p:txBody>
      </p:sp>
      <p:sp>
        <p:nvSpPr>
          <p:cNvPr id="5" name="Slide Number Placeholder 4"/>
          <p:cNvSpPr>
            <a:spLocks noGrp="1"/>
          </p:cNvSpPr>
          <p:nvPr>
            <p:ph type="sldNum" sz="quarter" idx="12"/>
          </p:nvPr>
        </p:nvSpPr>
        <p:spPr/>
        <p:txBody>
          <a:bodyPr/>
          <a:lstStyle/>
          <a:p>
            <a:fld id="{2B1C6FFC-D040-034F-8B69-20295064E64D}" type="slidenum">
              <a:rPr lang="fr-FR" smtClean="0"/>
              <a:pPr/>
              <a:t>‹#›</a:t>
            </a:fld>
            <a:endParaRPr lang="fr-FR" dirty="0"/>
          </a:p>
        </p:txBody>
      </p:sp>
    </p:spTree>
    <p:extLst>
      <p:ext uri="{BB962C8B-B14F-4D97-AF65-F5344CB8AC3E}">
        <p14:creationId xmlns:p14="http://schemas.microsoft.com/office/powerpoint/2010/main" val="2684705738"/>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re seul">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99900"/>
            <a:ext cx="8063999" cy="290620"/>
          </a:xfrm>
        </p:spPr>
        <p:txBody>
          <a:bodyPr/>
          <a:lstStyle/>
          <a:p>
            <a:r>
              <a:rPr lang="fr-FR"/>
              <a:t>Cliquez et modifiez le titre</a:t>
            </a:r>
            <a:endParaRPr lang="en-US" dirty="0"/>
          </a:p>
        </p:txBody>
      </p:sp>
      <p:sp>
        <p:nvSpPr>
          <p:cNvPr id="5" name="Footer Placeholder 4"/>
          <p:cNvSpPr>
            <a:spLocks noGrp="1"/>
          </p:cNvSpPr>
          <p:nvPr>
            <p:ph type="ftr" sz="quarter" idx="11"/>
          </p:nvPr>
        </p:nvSpPr>
        <p:spPr/>
        <p:txBody>
          <a:bodyPr/>
          <a:lstStyle/>
          <a:p>
            <a:r>
              <a:rPr lang="fr-FR"/>
              <a:t>Amundi Actifs Réels et Alternatifs - Réservé aux clients professionnels</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t>‹#›</a:t>
            </a:fld>
            <a:endParaRPr lang="fr-FR" dirty="0"/>
          </a:p>
        </p:txBody>
      </p:sp>
      <p:sp>
        <p:nvSpPr>
          <p:cNvPr id="8" name="Espace réservé du texte 7"/>
          <p:cNvSpPr>
            <a:spLocks noGrp="1"/>
          </p:cNvSpPr>
          <p:nvPr>
            <p:ph type="body" sz="quarter" idx="13"/>
          </p:nvPr>
        </p:nvSpPr>
        <p:spPr>
          <a:xfrm>
            <a:off x="539751" y="890518"/>
            <a:ext cx="8064248" cy="228362"/>
          </a:xfrm>
        </p:spPr>
        <p:txBody>
          <a:bodyPr>
            <a:normAutofit/>
          </a:bodyPr>
          <a:lstStyle>
            <a:lvl1pPr marL="0" indent="0">
              <a:buNone/>
              <a:defRPr sz="1200">
                <a:solidFill>
                  <a:schemeClr val="tx1"/>
                </a:solidFill>
              </a:defRPr>
            </a:lvl1pPr>
          </a:lstStyle>
          <a:p>
            <a:pPr lvl="0"/>
            <a:r>
              <a:rPr lang="fr-FR" dirty="0"/>
              <a:t>Cliquez pour modifier les styles du texte du masque</a:t>
            </a:r>
          </a:p>
        </p:txBody>
      </p:sp>
    </p:spTree>
    <p:extLst>
      <p:ext uri="{BB962C8B-B14F-4D97-AF65-F5344CB8AC3E}">
        <p14:creationId xmlns:p14="http://schemas.microsoft.com/office/powerpoint/2010/main" val="2147124375"/>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Disclaimer">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540000" y="466830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3" name="Espace réservé du pied de page 2"/>
          <p:cNvSpPr>
            <a:spLocks noGrp="1"/>
          </p:cNvSpPr>
          <p:nvPr>
            <p:ph type="ftr" sz="quarter" idx="10"/>
          </p:nvPr>
        </p:nvSpPr>
        <p:spPr/>
        <p:txBody>
          <a:bodyPr/>
          <a:lstStyle/>
          <a:p>
            <a:r>
              <a:rPr lang="fr-FR"/>
              <a:t>Amundi Actifs Réels et Alternatifs - Réservé aux clients professionnels</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pic>
        <p:nvPicPr>
          <p:cNvPr id="5" name="Image 4" descr="Description : Description : Amundi_compact"/>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2200" y="208425"/>
            <a:ext cx="1653339" cy="561975"/>
          </a:xfrm>
          <a:prstGeom prst="rect">
            <a:avLst/>
          </a:prstGeom>
          <a:noFill/>
          <a:ln>
            <a:noFill/>
          </a:ln>
        </p:spPr>
      </p:pic>
      <p:sp>
        <p:nvSpPr>
          <p:cNvPr id="7" name="Espace réservé du texte 6"/>
          <p:cNvSpPr>
            <a:spLocks noGrp="1"/>
          </p:cNvSpPr>
          <p:nvPr>
            <p:ph type="body" sz="quarter" idx="12"/>
          </p:nvPr>
        </p:nvSpPr>
        <p:spPr>
          <a:xfrm>
            <a:off x="539999" y="1257375"/>
            <a:ext cx="8063999" cy="3115650"/>
          </a:xfrm>
        </p:spPr>
        <p:txBody>
          <a:bodyPr anchor="b"/>
          <a:lstStyle>
            <a:lvl1pPr marL="133350" indent="-128588">
              <a:tabLst/>
              <a:defRPr sz="750">
                <a:solidFill>
                  <a:schemeClr val="accent1"/>
                </a:solidFill>
              </a:defRPr>
            </a:lvl1pPr>
            <a:lvl2pPr marL="133350" indent="0" algn="just">
              <a:buNone/>
              <a:tabLst/>
              <a:defRPr sz="600"/>
            </a:lvl2pPr>
          </a:lstStyle>
          <a:p>
            <a:pPr lvl="0"/>
            <a:r>
              <a:rPr lang="fr-FR" dirty="0"/>
              <a:t>Cliquez pour modifier les styles du texte du masque</a:t>
            </a:r>
          </a:p>
          <a:p>
            <a:pPr lvl="1"/>
            <a:r>
              <a:rPr lang="fr-FR" dirty="0"/>
              <a:t>Deuxième niveau</a:t>
            </a:r>
          </a:p>
        </p:txBody>
      </p:sp>
      <p:cxnSp>
        <p:nvCxnSpPr>
          <p:cNvPr id="10" name="Connecteur droit 9"/>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880348943"/>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nts">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1390650"/>
            <a:ext cx="9144000" cy="296175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re 1"/>
          <p:cNvSpPr>
            <a:spLocks noGrp="1"/>
          </p:cNvSpPr>
          <p:nvPr>
            <p:ph type="title"/>
          </p:nvPr>
        </p:nvSpPr>
        <p:spPr>
          <a:xfrm>
            <a:off x="828000" y="813442"/>
            <a:ext cx="7775998" cy="349671"/>
          </a:xfrm>
        </p:spPr>
        <p:txBody>
          <a:bodyPr>
            <a:noAutofit/>
          </a:bodyPr>
          <a:lstStyle>
            <a:lvl1pPr>
              <a:defRPr sz="2550" b="0">
                <a:solidFill>
                  <a:srgbClr val="00B4E0"/>
                </a:solidFill>
              </a:defRPr>
            </a:lvl1pPr>
          </a:lstStyle>
          <a:p>
            <a:r>
              <a:rPr lang="fr-FR"/>
              <a:t>Cliquez et modifiez le titre</a:t>
            </a:r>
            <a:endParaRPr lang="fr-FR" dirty="0"/>
          </a:p>
        </p:txBody>
      </p:sp>
      <p:sp>
        <p:nvSpPr>
          <p:cNvPr id="3" name="Espace réservé du pied de page 2"/>
          <p:cNvSpPr>
            <a:spLocks noGrp="1"/>
          </p:cNvSpPr>
          <p:nvPr>
            <p:ph type="ftr" sz="quarter" idx="10"/>
          </p:nvPr>
        </p:nvSpPr>
        <p:spPr/>
        <p:txBody>
          <a:bodyPr/>
          <a:lstStyle/>
          <a:p>
            <a:r>
              <a:rPr lang="fr-FR"/>
              <a:t>Amundi Actifs Réels et Alternatifs - Réservé aux clients professionnels</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sp>
        <p:nvSpPr>
          <p:cNvPr id="6" name="Rectangle 5"/>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Espace réservé du texte 8"/>
          <p:cNvSpPr>
            <a:spLocks noGrp="1"/>
          </p:cNvSpPr>
          <p:nvPr>
            <p:ph type="body" sz="quarter" idx="12"/>
          </p:nvPr>
        </p:nvSpPr>
        <p:spPr>
          <a:xfrm>
            <a:off x="828000" y="1576800"/>
            <a:ext cx="7775998" cy="2589301"/>
          </a:xfrm>
        </p:spPr>
        <p:txBody>
          <a:bodyPr/>
          <a:lstStyle>
            <a:lvl1pPr marL="202406" indent="-197644">
              <a:spcBef>
                <a:spcPts val="900"/>
              </a:spcBef>
              <a:buClr>
                <a:schemeClr val="accent5"/>
              </a:buClr>
              <a:buSzPct val="100000"/>
              <a:buFont typeface="+mj-lt"/>
              <a:buAutoNum type="arabicPeriod"/>
              <a:tabLst/>
              <a:defRPr b="1">
                <a:solidFill>
                  <a:schemeClr val="tx1"/>
                </a:solidFill>
              </a:defRPr>
            </a:lvl1pPr>
            <a:lvl2pPr marL="402431" indent="-100013">
              <a:spcBef>
                <a:spcPts val="600"/>
              </a:spcBef>
              <a:tabLst/>
              <a:defRPr sz="900"/>
            </a:lvl2pPr>
            <a:lvl3pPr marL="202500" indent="-198835">
              <a:spcBef>
                <a:spcPts val="900"/>
              </a:spcBef>
              <a:buClr>
                <a:schemeClr val="tx2">
                  <a:lumMod val="60000"/>
                  <a:lumOff val="40000"/>
                </a:schemeClr>
              </a:buClr>
              <a:buFont typeface="+mj-lt"/>
              <a:buAutoNum type="arabicPeriod"/>
              <a:tabLst/>
              <a:defRPr sz="1200" b="1">
                <a:solidFill>
                  <a:schemeClr val="tx2">
                    <a:lumMod val="60000"/>
                    <a:lumOff val="40000"/>
                  </a:schemeClr>
                </a:solidFill>
              </a:defRPr>
            </a:lvl3pPr>
          </a:lstStyle>
          <a:p>
            <a:pPr lvl="0"/>
            <a:r>
              <a:rPr lang="fr-FR" dirty="0"/>
              <a:t>Cliquez pour modifier les styles du texte du masque</a:t>
            </a:r>
          </a:p>
          <a:p>
            <a:pPr lvl="1"/>
            <a:r>
              <a:rPr lang="fr-FR" dirty="0"/>
              <a:t>Deuxième niveau</a:t>
            </a:r>
          </a:p>
        </p:txBody>
      </p:sp>
      <p:sp>
        <p:nvSpPr>
          <p:cNvPr id="10" name="Rectangle 9"/>
          <p:cNvSpPr/>
          <p:nvPr userDrawn="1"/>
        </p:nvSpPr>
        <p:spPr>
          <a:xfrm>
            <a:off x="828000" y="599899"/>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solidFill>
                <a:srgbClr val="00B4E0"/>
              </a:solidFill>
            </a:endParaRPr>
          </a:p>
        </p:txBody>
      </p:sp>
      <p:cxnSp>
        <p:nvCxnSpPr>
          <p:cNvPr id="13" name="Connecteur droit 12"/>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118574061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En-tête de chapitre">
    <p:bg>
      <p:bgRef idx="1001">
        <a:schemeClr val="bg1"/>
      </p:bgRef>
    </p:bg>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764500" y="1273933"/>
            <a:ext cx="7772090" cy="1084983"/>
          </a:xfrm>
        </p:spPr>
        <p:txBody>
          <a:bodyPr>
            <a:noAutofit/>
          </a:bodyPr>
          <a:lstStyle>
            <a:lvl1pPr marL="0" indent="0">
              <a:buNone/>
              <a:defRPr sz="6675">
                <a:solidFill>
                  <a:srgbClr val="00B4E0"/>
                </a:solidFill>
              </a:defRPr>
            </a:lvl1pPr>
          </a:lstStyle>
          <a:p>
            <a:pPr lvl="0"/>
            <a:r>
              <a:rPr lang="fr-FR" dirty="0"/>
              <a:t>Cliquez pour modifier les styles du texte du masque</a:t>
            </a:r>
          </a:p>
        </p:txBody>
      </p:sp>
      <p:sp>
        <p:nvSpPr>
          <p:cNvPr id="13" name="Rectangle 12"/>
          <p:cNvSpPr/>
          <p:nvPr userDrawn="1"/>
        </p:nvSpPr>
        <p:spPr>
          <a:xfrm>
            <a:off x="0" y="24300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title"/>
          </p:nvPr>
        </p:nvSpPr>
        <p:spPr>
          <a:xfrm>
            <a:off x="828001" y="2602940"/>
            <a:ext cx="7772090" cy="376743"/>
          </a:xfrm>
        </p:spPr>
        <p:txBody>
          <a:bodyPr anchor="t" anchorCtr="0">
            <a:normAutofit/>
          </a:bodyPr>
          <a:lstStyle>
            <a:lvl1pPr>
              <a:defRPr sz="2475" b="0"/>
            </a:lvl1pPr>
          </a:lstStyle>
          <a:p>
            <a:r>
              <a:rPr lang="fr-FR" dirty="0"/>
              <a:t>Cliquez et modifiez le titre</a:t>
            </a:r>
            <a:endParaRPr lang="en-US" dirty="0"/>
          </a:p>
        </p:txBody>
      </p:sp>
      <p:sp>
        <p:nvSpPr>
          <p:cNvPr id="3" name="Text Placeholder 2"/>
          <p:cNvSpPr>
            <a:spLocks noGrp="1"/>
          </p:cNvSpPr>
          <p:nvPr>
            <p:ph type="body" idx="1"/>
          </p:nvPr>
        </p:nvSpPr>
        <p:spPr>
          <a:xfrm>
            <a:off x="828001" y="2979683"/>
            <a:ext cx="7772090" cy="999141"/>
          </a:xfrm>
        </p:spPr>
        <p:txBody>
          <a:bodyPr>
            <a:normAutofit/>
          </a:bodyPr>
          <a:lstStyle>
            <a:lvl1pPr marL="0" indent="0">
              <a:buNone/>
              <a:defRPr sz="1875" spc="60"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Cliquez pour </a:t>
            </a:r>
            <a:r>
              <a:rPr lang="fr-FR"/>
              <a:t>modifier les </a:t>
            </a:r>
            <a:r>
              <a:rPr lang="fr-FR" dirty="0"/>
              <a:t>styles du texte du masque</a:t>
            </a:r>
          </a:p>
        </p:txBody>
      </p:sp>
      <p:sp>
        <p:nvSpPr>
          <p:cNvPr id="5" name="Footer Placeholder 4"/>
          <p:cNvSpPr>
            <a:spLocks noGrp="1"/>
          </p:cNvSpPr>
          <p:nvPr>
            <p:ph type="ftr" sz="quarter" idx="11"/>
          </p:nvPr>
        </p:nvSpPr>
        <p:spPr/>
        <p:txBody>
          <a:bodyPr/>
          <a:lstStyle/>
          <a:p>
            <a:r>
              <a:rPr lang="fr-FR"/>
              <a:t>Amundi Actifs Réels et Alternatifs - Réservé aux clients professionnels</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t>‹#›</a:t>
            </a:fld>
            <a:endParaRPr lang="fr-FR"/>
          </a:p>
        </p:txBody>
      </p:sp>
      <p:sp>
        <p:nvSpPr>
          <p:cNvPr id="8" name="Rectangle 7"/>
          <p:cNvSpPr/>
          <p:nvPr userDrawn="1"/>
        </p:nvSpPr>
        <p:spPr>
          <a:xfrm>
            <a:off x="828000" y="1215000"/>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Rectangle 8"/>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5" name="Espace réservé du texte 14"/>
          <p:cNvSpPr>
            <a:spLocks noGrp="1"/>
          </p:cNvSpPr>
          <p:nvPr>
            <p:ph type="body" sz="quarter" idx="14"/>
          </p:nvPr>
        </p:nvSpPr>
        <p:spPr>
          <a:xfrm>
            <a:off x="828001" y="4021664"/>
            <a:ext cx="7772090" cy="218870"/>
          </a:xfrm>
        </p:spPr>
        <p:txBody>
          <a:bodyPr>
            <a:normAutofit/>
          </a:bodyPr>
          <a:lstStyle>
            <a:lvl1pPr marL="0" indent="0">
              <a:buNone/>
              <a:defRPr sz="900" spc="38" baseline="0">
                <a:solidFill>
                  <a:schemeClr val="tx1"/>
                </a:solidFill>
              </a:defRPr>
            </a:lvl1pPr>
          </a:lstStyle>
          <a:p>
            <a:pPr lvl="0"/>
            <a:r>
              <a:rPr lang="fr-FR" dirty="0"/>
              <a:t>Cliquez pour modifier les styles du texte du masque</a:t>
            </a:r>
          </a:p>
        </p:txBody>
      </p:sp>
      <p:cxnSp>
        <p:nvCxnSpPr>
          <p:cNvPr id="17" name="Connecteur droit 16"/>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3969137865"/>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and-content">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fr-FR"/>
              <a:t>Amundi Actifs Réels et Alternatifs - Réservé aux clients professionnels</a:t>
            </a:r>
            <a:endParaRPr lang="fr-FR" dirty="0"/>
          </a:p>
        </p:txBody>
      </p:sp>
      <p:sp>
        <p:nvSpPr>
          <p:cNvPr id="6" name="Slide Number Placeholder 5"/>
          <p:cNvSpPr>
            <a:spLocks noGrp="1"/>
          </p:cNvSpPr>
          <p:nvPr>
            <p:ph type="sldNum" sz="quarter" idx="12"/>
          </p:nvPr>
        </p:nvSpPr>
        <p:spPr/>
        <p:txBody>
          <a:bodyPr/>
          <a:lstStyle/>
          <a:p>
            <a:fld id="{0AD952E5-C772-624B-8D8A-666D3A0C2979}" type="slidenum">
              <a:rPr lang="fr-FR" smtClean="0"/>
              <a:t>‹#›</a:t>
            </a:fld>
            <a:endParaRPr lang="fr-FR"/>
          </a:p>
        </p:txBody>
      </p:sp>
      <p:cxnSp>
        <p:nvCxnSpPr>
          <p:cNvPr id="4" name="Connecteur droit 41"/>
          <p:cNvCxnSpPr/>
          <p:nvPr userDrawn="1"/>
        </p:nvCxnSpPr>
        <p:spPr>
          <a:xfrm>
            <a:off x="-1" y="399411"/>
            <a:ext cx="9144001" cy="0"/>
          </a:xfrm>
          <a:prstGeom prst="line">
            <a:avLst/>
          </a:prstGeom>
        </p:spPr>
        <p:style>
          <a:lnRef idx="2">
            <a:schemeClr val="accent6"/>
          </a:lnRef>
          <a:fillRef idx="0">
            <a:schemeClr val="accent6"/>
          </a:fillRef>
          <a:effectRef idx="1">
            <a:schemeClr val="accent6"/>
          </a:effectRef>
          <a:fontRef idx="minor">
            <a:schemeClr val="tx1"/>
          </a:fontRef>
        </p:style>
      </p:cxnSp>
      <p:sp>
        <p:nvSpPr>
          <p:cNvPr id="7" name="Titre 1">
            <a:extLst>
              <a:ext uri="{FF2B5EF4-FFF2-40B4-BE49-F238E27FC236}">
                <a16:creationId xmlns:a16="http://schemas.microsoft.com/office/drawing/2014/main" id="{9B7B760D-85BA-D647-8208-D92843B7A8CD}"/>
              </a:ext>
            </a:extLst>
          </p:cNvPr>
          <p:cNvSpPr>
            <a:spLocks noGrp="1"/>
          </p:cNvSpPr>
          <p:nvPr>
            <p:ph type="title" idx="4294967295"/>
          </p:nvPr>
        </p:nvSpPr>
        <p:spPr>
          <a:xfrm>
            <a:off x="3290421" y="20241"/>
            <a:ext cx="5482828" cy="388144"/>
          </a:xfrm>
          <a:noFill/>
        </p:spPr>
        <p:txBody>
          <a:bodyPr vert="horz" lIns="0" tIns="0" rIns="0" bIns="0" rtlCol="0" anchor="ctr" anchorCtr="0">
            <a:noAutofit/>
          </a:bodyPr>
          <a:lstStyle>
            <a:lvl1pPr>
              <a:defRPr/>
            </a:lvl1pPr>
          </a:lstStyle>
          <a:p>
            <a:endParaRPr lang="fr-FR" sz="1050" b="0" dirty="0"/>
          </a:p>
        </p:txBody>
      </p:sp>
      <p:sp>
        <p:nvSpPr>
          <p:cNvPr id="8" name="Rectangle 7">
            <a:extLst>
              <a:ext uri="{FF2B5EF4-FFF2-40B4-BE49-F238E27FC236}">
                <a16:creationId xmlns:a16="http://schemas.microsoft.com/office/drawing/2014/main" id="{6E92B8B3-96EA-48A4-BB9B-505A775076D5}"/>
              </a:ext>
            </a:extLst>
          </p:cNvPr>
          <p:cNvSpPr/>
          <p:nvPr userDrawn="1"/>
        </p:nvSpPr>
        <p:spPr>
          <a:xfrm>
            <a:off x="7554259" y="4744089"/>
            <a:ext cx="1392517" cy="288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10">
            <a:extLst>
              <a:ext uri="{FF2B5EF4-FFF2-40B4-BE49-F238E27FC236}">
                <a16:creationId xmlns:a16="http://schemas.microsoft.com/office/drawing/2014/main" id="{A8EC6DD6-1933-49B1-A85E-22152351D58E}"/>
              </a:ext>
            </a:extLst>
          </p:cNvPr>
          <p:cNvPicPr>
            <a:picLocks noChangeAspect="1"/>
          </p:cNvPicPr>
          <p:nvPr userDrawn="1"/>
        </p:nvPicPr>
        <p:blipFill>
          <a:blip r:embed="rId2"/>
          <a:stretch>
            <a:fillRect/>
          </a:stretch>
        </p:blipFill>
        <p:spPr>
          <a:xfrm>
            <a:off x="8174430" y="4678591"/>
            <a:ext cx="715924" cy="410882"/>
          </a:xfrm>
          <a:prstGeom prst="rect">
            <a:avLst/>
          </a:prstGeom>
        </p:spPr>
      </p:pic>
    </p:spTree>
    <p:extLst>
      <p:ext uri="{BB962C8B-B14F-4D97-AF65-F5344CB8AC3E}">
        <p14:creationId xmlns:p14="http://schemas.microsoft.com/office/powerpoint/2010/main" val="2679453456"/>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and-content">
    <p:bg>
      <p:bgPr>
        <a:solidFill>
          <a:schemeClr val="tx1"/>
        </a:solidFill>
        <a:effectLst/>
      </p:bgPr>
    </p:bg>
    <p:spTree>
      <p:nvGrpSpPr>
        <p:cNvPr id="1" name=""/>
        <p:cNvGrpSpPr/>
        <p:nvPr/>
      </p:nvGrpSpPr>
      <p:grpSpPr>
        <a:xfrm>
          <a:off x="0" y="0"/>
          <a:ext cx="0" cy="0"/>
          <a:chOff x="0" y="0"/>
          <a:chExt cx="0" cy="0"/>
        </a:xfrm>
      </p:grpSpPr>
      <p:cxnSp>
        <p:nvCxnSpPr>
          <p:cNvPr id="4" name="Connecteur droit 41"/>
          <p:cNvCxnSpPr/>
          <p:nvPr userDrawn="1"/>
        </p:nvCxnSpPr>
        <p:spPr>
          <a:xfrm flipV="1">
            <a:off x="-1" y="399411"/>
            <a:ext cx="9144001" cy="20236"/>
          </a:xfrm>
          <a:prstGeom prst="line">
            <a:avLst/>
          </a:prstGeom>
        </p:spPr>
        <p:style>
          <a:lnRef idx="2">
            <a:schemeClr val="accent6"/>
          </a:lnRef>
          <a:fillRef idx="0">
            <a:schemeClr val="accent6"/>
          </a:fillRef>
          <a:effectRef idx="1">
            <a:schemeClr val="accent6"/>
          </a:effectRef>
          <a:fontRef idx="minor">
            <a:schemeClr val="tx1"/>
          </a:fontRef>
        </p:style>
      </p:cxnSp>
      <p:sp>
        <p:nvSpPr>
          <p:cNvPr id="7" name="Titre 1">
            <a:extLst>
              <a:ext uri="{FF2B5EF4-FFF2-40B4-BE49-F238E27FC236}">
                <a16:creationId xmlns:a16="http://schemas.microsoft.com/office/drawing/2014/main" id="{9B7B760D-85BA-D647-8208-D92843B7A8CD}"/>
              </a:ext>
            </a:extLst>
          </p:cNvPr>
          <p:cNvSpPr>
            <a:spLocks noGrp="1"/>
          </p:cNvSpPr>
          <p:nvPr>
            <p:ph type="title" idx="4294967295"/>
          </p:nvPr>
        </p:nvSpPr>
        <p:spPr>
          <a:xfrm>
            <a:off x="392100" y="20241"/>
            <a:ext cx="5482828" cy="388144"/>
          </a:xfrm>
          <a:noFill/>
        </p:spPr>
        <p:txBody>
          <a:bodyPr vert="horz" lIns="0" tIns="0" rIns="0" bIns="0" rtlCol="0" anchor="ctr" anchorCtr="0">
            <a:noAutofit/>
          </a:bodyPr>
          <a:lstStyle>
            <a:lvl1pPr>
              <a:defRPr>
                <a:solidFill>
                  <a:schemeClr val="bg1"/>
                </a:solidFill>
              </a:defRPr>
            </a:lvl1pPr>
          </a:lstStyle>
          <a:p>
            <a:endParaRPr lang="fr-FR" sz="1050" b="0" dirty="0"/>
          </a:p>
        </p:txBody>
      </p:sp>
      <p:pic>
        <p:nvPicPr>
          <p:cNvPr id="8" name="Picture 3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32390" y="4769755"/>
            <a:ext cx="1205129" cy="315491"/>
          </a:xfrm>
          <a:prstGeom prst="rect">
            <a:avLst/>
          </a:prstGeom>
        </p:spPr>
      </p:pic>
      <p:sp>
        <p:nvSpPr>
          <p:cNvPr id="9" name="Footer Placeholder 4"/>
          <p:cNvSpPr>
            <a:spLocks noGrp="1"/>
          </p:cNvSpPr>
          <p:nvPr>
            <p:ph type="ftr" sz="quarter" idx="11"/>
          </p:nvPr>
        </p:nvSpPr>
        <p:spPr>
          <a:xfrm>
            <a:off x="796720" y="4860000"/>
            <a:ext cx="5212196" cy="135000"/>
          </a:xfrm>
        </p:spPr>
        <p:txBody>
          <a:bodyPr/>
          <a:lstStyle>
            <a:lvl1pPr>
              <a:defRPr>
                <a:solidFill>
                  <a:schemeClr val="bg1"/>
                </a:solidFill>
              </a:defRPr>
            </a:lvl1pPr>
          </a:lstStyle>
          <a:p>
            <a:r>
              <a:rPr lang="fr-FR"/>
              <a:t>Amundi Actifs Réels et Alternatifs - Réservé aux clients professionnels</a:t>
            </a:r>
            <a:endParaRPr lang="fr-FR" dirty="0"/>
          </a:p>
        </p:txBody>
      </p:sp>
      <p:sp>
        <p:nvSpPr>
          <p:cNvPr id="10" name="Slide Number Placeholder 5"/>
          <p:cNvSpPr>
            <a:spLocks noGrp="1"/>
          </p:cNvSpPr>
          <p:nvPr>
            <p:ph type="sldNum" sz="quarter" idx="12"/>
          </p:nvPr>
        </p:nvSpPr>
        <p:spPr>
          <a:xfrm>
            <a:off x="540000" y="4860000"/>
            <a:ext cx="180000" cy="135000"/>
          </a:xfrm>
        </p:spPr>
        <p:txBody>
          <a:bodyPr/>
          <a:lstStyle>
            <a:lvl1pPr>
              <a:defRPr>
                <a:solidFill>
                  <a:schemeClr val="bg1"/>
                </a:solidFill>
              </a:defRPr>
            </a:lvl1pPr>
          </a:lstStyle>
          <a:p>
            <a:fld id="{0AD952E5-C772-624B-8D8A-666D3A0C2979}" type="slidenum">
              <a:rPr lang="fr-FR" smtClean="0"/>
              <a:pPr/>
              <a:t>‹#›</a:t>
            </a:fld>
            <a:endParaRPr lang="fr-FR"/>
          </a:p>
        </p:txBody>
      </p:sp>
      <p:cxnSp>
        <p:nvCxnSpPr>
          <p:cNvPr id="11" name="Connecteur droit 8"/>
          <p:cNvCxnSpPr/>
          <p:nvPr userDrawn="1"/>
        </p:nvCxnSpPr>
        <p:spPr>
          <a:xfrm>
            <a:off x="719288" y="4862114"/>
            <a:ext cx="0" cy="882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9"/>
          <p:cNvCxnSpPr/>
          <p:nvPr userDrawn="1"/>
        </p:nvCxnSpPr>
        <p:spPr>
          <a:xfrm>
            <a:off x="719288" y="4862114"/>
            <a:ext cx="0" cy="882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950307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2_Disclaimer">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540000" y="466830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3" name="Espace réservé du pied de page 2"/>
          <p:cNvSpPr>
            <a:spLocks noGrp="1"/>
          </p:cNvSpPr>
          <p:nvPr>
            <p:ph type="ftr" sz="quarter" idx="10"/>
          </p:nvPr>
        </p:nvSpPr>
        <p:spPr/>
        <p:txBody>
          <a:bodyPr/>
          <a:lstStyle/>
          <a:p>
            <a:r>
              <a:rPr lang="fr-FR"/>
              <a:t>Amundi Actifs Réels et Alternatifs - Réservé aux clients professionnels</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pic>
        <p:nvPicPr>
          <p:cNvPr id="5" name="Image 4" descr="Description : Description : Amundi_compact"/>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2200" y="208425"/>
            <a:ext cx="1653339" cy="561975"/>
          </a:xfrm>
          <a:prstGeom prst="rect">
            <a:avLst/>
          </a:prstGeom>
          <a:noFill/>
          <a:ln>
            <a:noFill/>
          </a:ln>
        </p:spPr>
      </p:pic>
      <p:sp>
        <p:nvSpPr>
          <p:cNvPr id="7" name="Espace réservé du texte 6"/>
          <p:cNvSpPr>
            <a:spLocks noGrp="1"/>
          </p:cNvSpPr>
          <p:nvPr>
            <p:ph type="body" sz="quarter" idx="12"/>
          </p:nvPr>
        </p:nvSpPr>
        <p:spPr>
          <a:xfrm>
            <a:off x="539999" y="1257375"/>
            <a:ext cx="8063999" cy="3115650"/>
          </a:xfrm>
        </p:spPr>
        <p:txBody>
          <a:bodyPr anchor="b"/>
          <a:lstStyle>
            <a:lvl1pPr marL="133350" indent="-128588">
              <a:tabLst/>
              <a:defRPr sz="750">
                <a:solidFill>
                  <a:schemeClr val="accent1"/>
                </a:solidFill>
              </a:defRPr>
            </a:lvl1pPr>
            <a:lvl2pPr marL="133350" indent="0" algn="just">
              <a:buNone/>
              <a:tabLst/>
              <a:defRPr sz="600"/>
            </a:lvl2pPr>
          </a:lstStyle>
          <a:p>
            <a:pPr lvl="0"/>
            <a:r>
              <a:rPr lang="fr-FR" dirty="0"/>
              <a:t>Cliquez pour modifier les styles du texte du masque</a:t>
            </a:r>
          </a:p>
          <a:p>
            <a:pPr lvl="1"/>
            <a:r>
              <a:rPr lang="fr-FR" dirty="0"/>
              <a:t>Deuxième niveau</a:t>
            </a:r>
          </a:p>
        </p:txBody>
      </p:sp>
      <p:cxnSp>
        <p:nvCxnSpPr>
          <p:cNvPr id="10" name="Connecteur droit 9"/>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44658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and-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652" y="115581"/>
            <a:ext cx="8287200" cy="290620"/>
          </a:xfrm>
        </p:spPr>
        <p:txBody>
          <a:bodyPr>
            <a:normAutofit/>
          </a:bodyPr>
          <a:lstStyle>
            <a:lvl1pPr>
              <a:defRPr sz="1400"/>
            </a:lvl1pPr>
          </a:lstStyle>
          <a:p>
            <a:r>
              <a:rPr lang="en-US" dirty="0"/>
              <a:t>CLICK TO EDIT MASTER TITLE STYLE</a:t>
            </a:r>
          </a:p>
        </p:txBody>
      </p:sp>
      <p:sp>
        <p:nvSpPr>
          <p:cNvPr id="3" name="Content Placeholder 2"/>
          <p:cNvSpPr>
            <a:spLocks noGrp="1"/>
          </p:cNvSpPr>
          <p:nvPr>
            <p:ph idx="1"/>
          </p:nvPr>
        </p:nvSpPr>
        <p:spPr>
          <a:xfrm>
            <a:off x="428648" y="1119600"/>
            <a:ext cx="8287200" cy="2997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fr-FR"/>
              <a:t>Amundi Actifs Réels et Alternatifs - Réservé aux clients professionnels</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dirty="0"/>
          </a:p>
        </p:txBody>
      </p:sp>
      <p:sp>
        <p:nvSpPr>
          <p:cNvPr id="7" name="Espace réservé du texte 6"/>
          <p:cNvSpPr>
            <a:spLocks noGrp="1"/>
          </p:cNvSpPr>
          <p:nvPr>
            <p:ph type="body" sz="quarter" idx="14"/>
          </p:nvPr>
        </p:nvSpPr>
        <p:spPr>
          <a:xfrm>
            <a:off x="428399" y="4095900"/>
            <a:ext cx="8287200" cy="459000"/>
          </a:xfrm>
        </p:spPr>
        <p:txBody>
          <a:bodyPr anchor="b">
            <a:noAutofit/>
          </a:bodyPr>
          <a:lstStyle>
            <a:lvl1pPr marL="6351" indent="0" algn="just">
              <a:buNone/>
              <a:defRPr sz="700">
                <a:solidFill>
                  <a:schemeClr val="tx2"/>
                </a:solidFill>
              </a:defRPr>
            </a:lvl1pPr>
          </a:lstStyle>
          <a:p>
            <a:pPr lvl="0"/>
            <a:r>
              <a:rPr lang="en-US"/>
              <a:t>Edit Master text styles</a:t>
            </a:r>
          </a:p>
        </p:txBody>
      </p:sp>
      <p:cxnSp>
        <p:nvCxnSpPr>
          <p:cNvPr id="9" name="Straight Connector 8"/>
          <p:cNvCxnSpPr/>
          <p:nvPr userDrawn="1"/>
        </p:nvCxnSpPr>
        <p:spPr>
          <a:xfrm>
            <a:off x="0" y="438285"/>
            <a:ext cx="9144000" cy="0"/>
          </a:xfrm>
          <a:prstGeom prst="line">
            <a:avLst/>
          </a:prstGeom>
          <a:ln w="190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2100869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Contents">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1390650"/>
            <a:ext cx="9144000" cy="296175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re 1"/>
          <p:cNvSpPr>
            <a:spLocks noGrp="1"/>
          </p:cNvSpPr>
          <p:nvPr>
            <p:ph type="title"/>
          </p:nvPr>
        </p:nvSpPr>
        <p:spPr>
          <a:xfrm>
            <a:off x="828000" y="813442"/>
            <a:ext cx="7775998" cy="349671"/>
          </a:xfrm>
        </p:spPr>
        <p:txBody>
          <a:bodyPr>
            <a:noAutofit/>
          </a:bodyPr>
          <a:lstStyle>
            <a:lvl1pPr>
              <a:defRPr sz="2550" b="0">
                <a:solidFill>
                  <a:srgbClr val="00B4E0"/>
                </a:solidFill>
              </a:defRPr>
            </a:lvl1pPr>
          </a:lstStyle>
          <a:p>
            <a:r>
              <a:rPr lang="fr-FR"/>
              <a:t>Cliquez et modifiez le titre</a:t>
            </a:r>
            <a:endParaRPr lang="fr-FR" dirty="0"/>
          </a:p>
        </p:txBody>
      </p:sp>
      <p:sp>
        <p:nvSpPr>
          <p:cNvPr id="3" name="Espace réservé du pied de page 2"/>
          <p:cNvSpPr>
            <a:spLocks noGrp="1"/>
          </p:cNvSpPr>
          <p:nvPr>
            <p:ph type="ftr" sz="quarter" idx="10"/>
          </p:nvPr>
        </p:nvSpPr>
        <p:spPr/>
        <p:txBody>
          <a:bodyPr/>
          <a:lstStyle/>
          <a:p>
            <a:r>
              <a:rPr lang="fr-FR"/>
              <a:t>Amundi Actifs Réels et Alternatifs - Réservé aux clients professionnels</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sp>
        <p:nvSpPr>
          <p:cNvPr id="6" name="Rectangle 5"/>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Espace réservé du texte 8"/>
          <p:cNvSpPr>
            <a:spLocks noGrp="1"/>
          </p:cNvSpPr>
          <p:nvPr>
            <p:ph type="body" sz="quarter" idx="12"/>
          </p:nvPr>
        </p:nvSpPr>
        <p:spPr>
          <a:xfrm>
            <a:off x="828000" y="1576800"/>
            <a:ext cx="7775998" cy="2589301"/>
          </a:xfrm>
        </p:spPr>
        <p:txBody>
          <a:bodyPr/>
          <a:lstStyle>
            <a:lvl1pPr marL="202406" indent="-197644">
              <a:spcBef>
                <a:spcPts val="900"/>
              </a:spcBef>
              <a:buClr>
                <a:schemeClr val="accent5"/>
              </a:buClr>
              <a:buSzPct val="100000"/>
              <a:buFont typeface="+mj-lt"/>
              <a:buAutoNum type="arabicPeriod"/>
              <a:tabLst/>
              <a:defRPr b="1">
                <a:solidFill>
                  <a:schemeClr val="tx1"/>
                </a:solidFill>
              </a:defRPr>
            </a:lvl1pPr>
            <a:lvl2pPr marL="402431" indent="-100013">
              <a:spcBef>
                <a:spcPts val="600"/>
              </a:spcBef>
              <a:tabLst/>
              <a:defRPr sz="900"/>
            </a:lvl2pPr>
            <a:lvl3pPr marL="202500" indent="-198835">
              <a:spcBef>
                <a:spcPts val="900"/>
              </a:spcBef>
              <a:buClr>
                <a:schemeClr val="tx2">
                  <a:lumMod val="60000"/>
                  <a:lumOff val="40000"/>
                </a:schemeClr>
              </a:buClr>
              <a:buFont typeface="+mj-lt"/>
              <a:buAutoNum type="arabicPeriod"/>
              <a:tabLst/>
              <a:defRPr sz="1200" b="1">
                <a:solidFill>
                  <a:schemeClr val="tx2">
                    <a:lumMod val="60000"/>
                    <a:lumOff val="40000"/>
                  </a:schemeClr>
                </a:solidFill>
              </a:defRPr>
            </a:lvl3pPr>
          </a:lstStyle>
          <a:p>
            <a:pPr lvl="0"/>
            <a:r>
              <a:rPr lang="fr-FR" dirty="0"/>
              <a:t>Cliquez pour modifier les styles du texte du masque</a:t>
            </a:r>
          </a:p>
          <a:p>
            <a:pPr lvl="1"/>
            <a:r>
              <a:rPr lang="fr-FR" dirty="0"/>
              <a:t>Deuxième niveau</a:t>
            </a:r>
          </a:p>
        </p:txBody>
      </p:sp>
      <p:sp>
        <p:nvSpPr>
          <p:cNvPr id="10" name="Rectangle 9"/>
          <p:cNvSpPr/>
          <p:nvPr userDrawn="1"/>
        </p:nvSpPr>
        <p:spPr>
          <a:xfrm>
            <a:off x="828000" y="599899"/>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solidFill>
                <a:srgbClr val="00B4E0"/>
              </a:solidFill>
            </a:endParaRPr>
          </a:p>
        </p:txBody>
      </p:sp>
      <p:cxnSp>
        <p:nvCxnSpPr>
          <p:cNvPr id="13" name="Connecteur droit 12"/>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036723"/>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En-tête de chapitre">
    <p:bg>
      <p:bgRef idx="1001">
        <a:schemeClr val="bg1"/>
      </p:bgRef>
    </p:bg>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764500" y="1273933"/>
            <a:ext cx="7772090" cy="1084983"/>
          </a:xfrm>
        </p:spPr>
        <p:txBody>
          <a:bodyPr>
            <a:noAutofit/>
          </a:bodyPr>
          <a:lstStyle>
            <a:lvl1pPr marL="0" indent="0">
              <a:buNone/>
              <a:defRPr sz="6675">
                <a:solidFill>
                  <a:srgbClr val="00B4E0"/>
                </a:solidFill>
              </a:defRPr>
            </a:lvl1pPr>
          </a:lstStyle>
          <a:p>
            <a:pPr lvl="0"/>
            <a:r>
              <a:rPr lang="fr-FR" dirty="0"/>
              <a:t>Cliquez pour modifier les styles du texte du masque</a:t>
            </a:r>
          </a:p>
        </p:txBody>
      </p:sp>
      <p:sp>
        <p:nvSpPr>
          <p:cNvPr id="13" name="Rectangle 12"/>
          <p:cNvSpPr/>
          <p:nvPr userDrawn="1"/>
        </p:nvSpPr>
        <p:spPr>
          <a:xfrm>
            <a:off x="0" y="24300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title"/>
          </p:nvPr>
        </p:nvSpPr>
        <p:spPr>
          <a:xfrm>
            <a:off x="828001" y="2602940"/>
            <a:ext cx="7772090" cy="376743"/>
          </a:xfrm>
        </p:spPr>
        <p:txBody>
          <a:bodyPr anchor="t" anchorCtr="0">
            <a:normAutofit/>
          </a:bodyPr>
          <a:lstStyle>
            <a:lvl1pPr>
              <a:defRPr sz="2475" b="0"/>
            </a:lvl1pPr>
          </a:lstStyle>
          <a:p>
            <a:r>
              <a:rPr lang="fr-FR" dirty="0"/>
              <a:t>Cliquez et modifiez le titre</a:t>
            </a:r>
            <a:endParaRPr lang="en-US" dirty="0"/>
          </a:p>
        </p:txBody>
      </p:sp>
      <p:sp>
        <p:nvSpPr>
          <p:cNvPr id="3" name="Text Placeholder 2"/>
          <p:cNvSpPr>
            <a:spLocks noGrp="1"/>
          </p:cNvSpPr>
          <p:nvPr>
            <p:ph type="body" idx="1"/>
          </p:nvPr>
        </p:nvSpPr>
        <p:spPr>
          <a:xfrm>
            <a:off x="828001" y="2979683"/>
            <a:ext cx="7772090" cy="999141"/>
          </a:xfrm>
        </p:spPr>
        <p:txBody>
          <a:bodyPr>
            <a:normAutofit/>
          </a:bodyPr>
          <a:lstStyle>
            <a:lvl1pPr marL="0" indent="0">
              <a:buNone/>
              <a:defRPr sz="1875" spc="60"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Cliquez pour </a:t>
            </a:r>
            <a:r>
              <a:rPr lang="fr-FR"/>
              <a:t>modifier les </a:t>
            </a:r>
            <a:r>
              <a:rPr lang="fr-FR" dirty="0"/>
              <a:t>styles du texte du masque</a:t>
            </a:r>
          </a:p>
        </p:txBody>
      </p:sp>
      <p:sp>
        <p:nvSpPr>
          <p:cNvPr id="5" name="Footer Placeholder 4"/>
          <p:cNvSpPr>
            <a:spLocks noGrp="1"/>
          </p:cNvSpPr>
          <p:nvPr>
            <p:ph type="ftr" sz="quarter" idx="11"/>
          </p:nvPr>
        </p:nvSpPr>
        <p:spPr/>
        <p:txBody>
          <a:bodyPr/>
          <a:lstStyle/>
          <a:p>
            <a:r>
              <a:rPr lang="fr-FR"/>
              <a:t>Amundi Actifs Réels et Alternatifs - Réservé aux clients professionnels</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t>‹#›</a:t>
            </a:fld>
            <a:endParaRPr lang="fr-FR"/>
          </a:p>
        </p:txBody>
      </p:sp>
      <p:sp>
        <p:nvSpPr>
          <p:cNvPr id="8" name="Rectangle 7"/>
          <p:cNvSpPr/>
          <p:nvPr userDrawn="1"/>
        </p:nvSpPr>
        <p:spPr>
          <a:xfrm>
            <a:off x="828000" y="1215000"/>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Rectangle 8"/>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5" name="Espace réservé du texte 14"/>
          <p:cNvSpPr>
            <a:spLocks noGrp="1"/>
          </p:cNvSpPr>
          <p:nvPr>
            <p:ph type="body" sz="quarter" idx="14"/>
          </p:nvPr>
        </p:nvSpPr>
        <p:spPr>
          <a:xfrm>
            <a:off x="828001" y="4021664"/>
            <a:ext cx="7772090" cy="218870"/>
          </a:xfrm>
        </p:spPr>
        <p:txBody>
          <a:bodyPr>
            <a:normAutofit/>
          </a:bodyPr>
          <a:lstStyle>
            <a:lvl1pPr marL="0" indent="0">
              <a:buNone/>
              <a:defRPr sz="900" spc="38" baseline="0">
                <a:solidFill>
                  <a:schemeClr val="tx1"/>
                </a:solidFill>
              </a:defRPr>
            </a:lvl1pPr>
          </a:lstStyle>
          <a:p>
            <a:pPr lvl="0"/>
            <a:r>
              <a:rPr lang="fr-FR" dirty="0"/>
              <a:t>Cliquez pour modifier les styles du texte du masque</a:t>
            </a:r>
          </a:p>
        </p:txBody>
      </p:sp>
      <p:cxnSp>
        <p:nvCxnSpPr>
          <p:cNvPr id="17" name="Connecteur droit 16"/>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0793760"/>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and-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2189" y="108981"/>
            <a:ext cx="8287200" cy="290620"/>
          </a:xfrm>
        </p:spPr>
        <p:txBody>
          <a:bodyPr/>
          <a:lstStyle/>
          <a:p>
            <a:r>
              <a:rPr lang="en-US" dirty="0"/>
              <a:t>CLICK TO EDIT MASTER TITLE STYLE</a:t>
            </a:r>
          </a:p>
        </p:txBody>
      </p:sp>
      <p:sp>
        <p:nvSpPr>
          <p:cNvPr id="3" name="Content Placeholder 2"/>
          <p:cNvSpPr>
            <a:spLocks noGrp="1"/>
          </p:cNvSpPr>
          <p:nvPr>
            <p:ph idx="1"/>
          </p:nvPr>
        </p:nvSpPr>
        <p:spPr>
          <a:xfrm>
            <a:off x="428648" y="609600"/>
            <a:ext cx="8287200" cy="3507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fr-FR"/>
              <a:t>Amundi Actifs Réels et Alternatifs - Réservé aux clients professionnels</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dirty="0"/>
          </a:p>
        </p:txBody>
      </p:sp>
      <p:sp>
        <p:nvSpPr>
          <p:cNvPr id="7" name="Espace réservé du texte 6"/>
          <p:cNvSpPr>
            <a:spLocks noGrp="1"/>
          </p:cNvSpPr>
          <p:nvPr>
            <p:ph type="body" sz="quarter" idx="14"/>
          </p:nvPr>
        </p:nvSpPr>
        <p:spPr>
          <a:xfrm>
            <a:off x="428399" y="4095900"/>
            <a:ext cx="8287200" cy="459000"/>
          </a:xfrm>
        </p:spPr>
        <p:txBody>
          <a:bodyPr anchor="b">
            <a:noAutofit/>
          </a:bodyPr>
          <a:lstStyle>
            <a:lvl1pPr marL="6351" indent="0" algn="just">
              <a:buNone/>
              <a:defRPr sz="700">
                <a:solidFill>
                  <a:schemeClr val="tx2"/>
                </a:solidFill>
              </a:defRPr>
            </a:lvl1pPr>
          </a:lstStyle>
          <a:p>
            <a:pPr lvl="0"/>
            <a:r>
              <a:rPr lang="en-US"/>
              <a:t>Edit Master text styles</a:t>
            </a:r>
          </a:p>
        </p:txBody>
      </p:sp>
    </p:spTree>
    <p:extLst>
      <p:ext uri="{BB962C8B-B14F-4D97-AF65-F5344CB8AC3E}">
        <p14:creationId xmlns:p14="http://schemas.microsoft.com/office/powerpoint/2010/main" val="26086182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428399" y="428400"/>
            <a:ext cx="8287200" cy="290620"/>
          </a:xfrm>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r>
              <a:rPr lang="en-US" dirty="0"/>
              <a:t>Amundi Alternative and Real Assets - Document for Professional Investors Only</a:t>
            </a:r>
            <a:endParaRPr lang="en-GB" dirty="0"/>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a:p>
        </p:txBody>
      </p:sp>
      <p:sp>
        <p:nvSpPr>
          <p:cNvPr id="8" name="Espace réservé du texte 7"/>
          <p:cNvSpPr>
            <a:spLocks noGrp="1"/>
          </p:cNvSpPr>
          <p:nvPr>
            <p:ph type="body" sz="quarter" idx="13"/>
          </p:nvPr>
        </p:nvSpPr>
        <p:spPr>
          <a:xfrm>
            <a:off x="428400" y="759018"/>
            <a:ext cx="8287200" cy="228362"/>
          </a:xfrm>
        </p:spPr>
        <p:txBody>
          <a:bodyPr>
            <a:normAutofit/>
          </a:bodyPr>
          <a:lstStyle>
            <a:lvl1pPr marL="0" indent="0">
              <a:buNone/>
              <a:defRPr sz="1400">
                <a:solidFill>
                  <a:srgbClr val="0073A3"/>
                </a:solidFill>
              </a:defRPr>
            </a:lvl1pPr>
          </a:lstStyle>
          <a:p>
            <a:pPr lvl="0"/>
            <a:r>
              <a:rPr lang="en-US"/>
              <a:t>Edit Master text styles</a:t>
            </a:r>
          </a:p>
        </p:txBody>
      </p:sp>
      <p:cxnSp>
        <p:nvCxnSpPr>
          <p:cNvPr id="9" name="Straight Connector 8"/>
          <p:cNvCxnSpPr/>
          <p:nvPr userDrawn="1"/>
        </p:nvCxnSpPr>
        <p:spPr>
          <a:xfrm>
            <a:off x="428399" y="4683317"/>
            <a:ext cx="356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41">
            <a:extLst>
              <a:ext uri="{FF2B5EF4-FFF2-40B4-BE49-F238E27FC236}">
                <a16:creationId xmlns:a16="http://schemas.microsoft.com/office/drawing/2014/main" id="{A6322A9A-C098-4E83-9BF6-7B2871A7D9BA}"/>
              </a:ext>
            </a:extLst>
          </p:cNvPr>
          <p:cNvCxnSpPr/>
          <p:nvPr userDrawn="1"/>
        </p:nvCxnSpPr>
        <p:spPr>
          <a:xfrm>
            <a:off x="-1" y="399411"/>
            <a:ext cx="9144001" cy="0"/>
          </a:xfrm>
          <a:prstGeom prst="line">
            <a:avLst/>
          </a:prstGeom>
        </p:spPr>
        <p:style>
          <a:lnRef idx="2">
            <a:schemeClr val="accent6"/>
          </a:lnRef>
          <a:fillRef idx="0">
            <a:schemeClr val="accent6"/>
          </a:fillRef>
          <a:effectRef idx="1">
            <a:schemeClr val="accent6"/>
          </a:effectRef>
          <a:fontRef idx="minor">
            <a:schemeClr val="tx1"/>
          </a:fontRef>
        </p:style>
      </p:cxnSp>
      <p:sp>
        <p:nvSpPr>
          <p:cNvPr id="12" name="Rectangle 11">
            <a:extLst>
              <a:ext uri="{FF2B5EF4-FFF2-40B4-BE49-F238E27FC236}">
                <a16:creationId xmlns:a16="http://schemas.microsoft.com/office/drawing/2014/main" id="{0A566998-E713-47CB-876F-EA45343D963D}"/>
              </a:ext>
            </a:extLst>
          </p:cNvPr>
          <p:cNvSpPr/>
          <p:nvPr userDrawn="1"/>
        </p:nvSpPr>
        <p:spPr>
          <a:xfrm>
            <a:off x="7554259" y="4744089"/>
            <a:ext cx="1392517" cy="288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Picture 13">
            <a:extLst>
              <a:ext uri="{FF2B5EF4-FFF2-40B4-BE49-F238E27FC236}">
                <a16:creationId xmlns:a16="http://schemas.microsoft.com/office/drawing/2014/main" id="{7A026AAB-E539-4DFD-8733-50F9D3BA5EE5}"/>
              </a:ext>
            </a:extLst>
          </p:cNvPr>
          <p:cNvPicPr>
            <a:picLocks noChangeAspect="1"/>
          </p:cNvPicPr>
          <p:nvPr userDrawn="1"/>
        </p:nvPicPr>
        <p:blipFill>
          <a:blip r:embed="rId2"/>
          <a:stretch>
            <a:fillRect/>
          </a:stretch>
        </p:blipFill>
        <p:spPr>
          <a:xfrm>
            <a:off x="8174430" y="4678591"/>
            <a:ext cx="715924" cy="410882"/>
          </a:xfrm>
          <a:prstGeom prst="rect">
            <a:avLst/>
          </a:prstGeom>
        </p:spPr>
      </p:pic>
    </p:spTree>
    <p:extLst>
      <p:ext uri="{BB962C8B-B14F-4D97-AF65-F5344CB8AC3E}">
        <p14:creationId xmlns:p14="http://schemas.microsoft.com/office/powerpoint/2010/main" val="22063251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Cover-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D06CB5C-80B9-394F-B2BC-BE1D77B742A8}"/>
              </a:ext>
            </a:extLst>
          </p:cNvPr>
          <p:cNvGrpSpPr/>
          <p:nvPr userDrawn="1"/>
        </p:nvGrpSpPr>
        <p:grpSpPr>
          <a:xfrm>
            <a:off x="0" y="1992489"/>
            <a:ext cx="9144001" cy="2294211"/>
            <a:chOff x="0" y="1992489"/>
            <a:chExt cx="9144001" cy="2294211"/>
          </a:xfrm>
        </p:grpSpPr>
        <p:sp>
          <p:nvSpPr>
            <p:cNvPr id="15" name="Rectangle 14">
              <a:extLst>
                <a:ext uri="{FF2B5EF4-FFF2-40B4-BE49-F238E27FC236}">
                  <a16:creationId xmlns:a16="http://schemas.microsoft.com/office/drawing/2014/main" id="{2E55F8AC-16A4-E54F-8366-B0DD7CB6EED2}"/>
                </a:ext>
              </a:extLst>
            </p:cNvPr>
            <p:cNvSpPr/>
            <p:nvPr/>
          </p:nvSpPr>
          <p:spPr>
            <a:xfrm>
              <a:off x="0" y="2355103"/>
              <a:ext cx="9144000" cy="1931597"/>
            </a:xfrm>
            <a:prstGeom prst="rect">
              <a:avLst/>
            </a:prstGeom>
            <a:solidFill>
              <a:srgbClr val="102D69"/>
            </a:solidFill>
            <a:ln>
              <a:noFill/>
            </a:ln>
          </p:spPr>
          <p:style>
            <a:lnRef idx="2">
              <a:schemeClr val="dk1">
                <a:shade val="50000"/>
              </a:schemeClr>
            </a:lnRef>
            <a:fillRef idx="1">
              <a:schemeClr val="dk1"/>
            </a:fillRef>
            <a:effectRef idx="0">
              <a:schemeClr val="dk1"/>
            </a:effectRef>
            <a:fontRef idx="minor">
              <a:schemeClr val="lt1"/>
            </a:fontRef>
          </p:style>
          <p:txBody>
            <a:bodyPr lIns="37969" rtlCol="0" anchor="ctr"/>
            <a:lstStyle/>
            <a:p>
              <a:pPr algn="ctr"/>
              <a:endParaRPr lang="fr-FR" sz="760"/>
            </a:p>
          </p:txBody>
        </p:sp>
        <p:sp>
          <p:nvSpPr>
            <p:cNvPr id="16" name="Rectangle 15">
              <a:extLst>
                <a:ext uri="{FF2B5EF4-FFF2-40B4-BE49-F238E27FC236}">
                  <a16:creationId xmlns:a16="http://schemas.microsoft.com/office/drawing/2014/main" id="{2DDE6658-867D-E04B-B2BA-5E51BCFA9AF0}"/>
                </a:ext>
              </a:extLst>
            </p:cNvPr>
            <p:cNvSpPr/>
            <p:nvPr/>
          </p:nvSpPr>
          <p:spPr>
            <a:xfrm>
              <a:off x="1" y="1992489"/>
              <a:ext cx="9144000" cy="60296"/>
            </a:xfrm>
            <a:prstGeom prst="rect">
              <a:avLst/>
            </a:prstGeom>
            <a:solidFill>
              <a:srgbClr val="00B6ED"/>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8" name="Rectangle 17">
              <a:extLst>
                <a:ext uri="{FF2B5EF4-FFF2-40B4-BE49-F238E27FC236}">
                  <a16:creationId xmlns:a16="http://schemas.microsoft.com/office/drawing/2014/main" id="{DF735D0B-709A-0348-9489-6869CC01DE16}"/>
                </a:ext>
              </a:extLst>
            </p:cNvPr>
            <p:cNvSpPr/>
            <p:nvPr/>
          </p:nvSpPr>
          <p:spPr>
            <a:xfrm>
              <a:off x="1" y="2083142"/>
              <a:ext cx="9144000" cy="60296"/>
            </a:xfrm>
            <a:prstGeom prst="rect">
              <a:avLst/>
            </a:prstGeom>
            <a:solidFill>
              <a:srgbClr val="1596C8"/>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0" name="Rectangle 19">
              <a:extLst>
                <a:ext uri="{FF2B5EF4-FFF2-40B4-BE49-F238E27FC236}">
                  <a16:creationId xmlns:a16="http://schemas.microsoft.com/office/drawing/2014/main" id="{9544053D-6AB5-9F49-8F64-331429CE1F16}"/>
                </a:ext>
              </a:extLst>
            </p:cNvPr>
            <p:cNvSpPr/>
            <p:nvPr/>
          </p:nvSpPr>
          <p:spPr>
            <a:xfrm>
              <a:off x="1" y="2173795"/>
              <a:ext cx="9144000" cy="60296"/>
            </a:xfrm>
            <a:prstGeom prst="rect">
              <a:avLst/>
            </a:prstGeom>
            <a:solidFill>
              <a:srgbClr val="0073A3"/>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1" name="Rectangle 20">
              <a:extLst>
                <a:ext uri="{FF2B5EF4-FFF2-40B4-BE49-F238E27FC236}">
                  <a16:creationId xmlns:a16="http://schemas.microsoft.com/office/drawing/2014/main" id="{39D44D01-A6C1-A14F-97C4-C3DA8C3DA07A}"/>
                </a:ext>
              </a:extLst>
            </p:cNvPr>
            <p:cNvSpPr/>
            <p:nvPr/>
          </p:nvSpPr>
          <p:spPr>
            <a:xfrm>
              <a:off x="1" y="2264448"/>
              <a:ext cx="9144000" cy="60296"/>
            </a:xfrm>
            <a:prstGeom prst="rect">
              <a:avLst/>
            </a:prstGeom>
            <a:solidFill>
              <a:srgbClr val="005483"/>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grpSp>
      <p:sp>
        <p:nvSpPr>
          <p:cNvPr id="2" name="Title 1"/>
          <p:cNvSpPr>
            <a:spLocks noGrp="1"/>
          </p:cNvSpPr>
          <p:nvPr userDrawn="1">
            <p:ph type="ctrTitle"/>
          </p:nvPr>
        </p:nvSpPr>
        <p:spPr>
          <a:xfrm>
            <a:off x="540000" y="3056400"/>
            <a:ext cx="6136435" cy="856442"/>
          </a:xfrm>
        </p:spPr>
        <p:txBody>
          <a:bodyPr anchor="t" anchorCtr="0">
            <a:noAutofit/>
          </a:bodyPr>
          <a:lstStyle>
            <a:lvl1pPr algn="l">
              <a:lnSpc>
                <a:spcPct val="100000"/>
              </a:lnSpc>
              <a:defRPr sz="2300" b="0" spc="100" baseline="0">
                <a:solidFill>
                  <a:schemeClr val="bg1"/>
                </a:solidFill>
              </a:defRPr>
            </a:lvl1pPr>
          </a:lstStyle>
          <a:p>
            <a:r>
              <a:rPr lang="en-US"/>
              <a:t>Click to edit Master title style</a:t>
            </a:r>
            <a:endParaRPr lang="en-US" dirty="0"/>
          </a:p>
        </p:txBody>
      </p:sp>
      <p:sp>
        <p:nvSpPr>
          <p:cNvPr id="3" name="Subtitle 2"/>
          <p:cNvSpPr>
            <a:spLocks noGrp="1"/>
          </p:cNvSpPr>
          <p:nvPr userDrawn="1">
            <p:ph type="subTitle" idx="1"/>
          </p:nvPr>
        </p:nvSpPr>
        <p:spPr>
          <a:xfrm>
            <a:off x="540000" y="2750400"/>
            <a:ext cx="8047800" cy="182102"/>
          </a:xfrm>
        </p:spPr>
        <p:txBody>
          <a:bodyPr>
            <a:noAutofit/>
          </a:bodyPr>
          <a:lstStyle>
            <a:lvl1pPr marL="0" indent="0" algn="l">
              <a:buNone/>
              <a:defRPr sz="900" spc="51" baseline="0">
                <a:solidFill>
                  <a:schemeClr val="bg1"/>
                </a:solidFill>
              </a:defRPr>
            </a:lvl1pPr>
            <a:lvl2pPr marL="457178" indent="0" algn="ctr">
              <a:buNone/>
              <a:defRPr sz="2000"/>
            </a:lvl2pPr>
            <a:lvl3pPr marL="914355" indent="0" algn="ctr">
              <a:buNone/>
              <a:defRPr sz="1800"/>
            </a:lvl3pPr>
            <a:lvl4pPr marL="1371533" indent="0" algn="ctr">
              <a:buNone/>
              <a:defRPr sz="1600"/>
            </a:lvl4pPr>
            <a:lvl5pPr marL="1828710" indent="0" algn="ctr">
              <a:buNone/>
              <a:defRPr sz="1600"/>
            </a:lvl5pPr>
            <a:lvl6pPr marL="2285888" indent="0" algn="ctr">
              <a:buNone/>
              <a:defRPr sz="1600"/>
            </a:lvl6pPr>
            <a:lvl7pPr marL="2743064" indent="0" algn="ctr">
              <a:buNone/>
              <a:defRPr sz="1600"/>
            </a:lvl7pPr>
            <a:lvl8pPr marL="3200243" indent="0" algn="ctr">
              <a:buNone/>
              <a:defRPr sz="1600"/>
            </a:lvl8pPr>
            <a:lvl9pPr marL="3657420" indent="0" algn="ctr">
              <a:buNone/>
              <a:defRPr sz="1600"/>
            </a:lvl9pPr>
          </a:lstStyle>
          <a:p>
            <a:r>
              <a:rPr lang="en-US"/>
              <a:t>Click to edit Master subtitle style</a:t>
            </a:r>
            <a:endParaRPr lang="en-US" dirty="0"/>
          </a:p>
        </p:txBody>
      </p:sp>
      <p:pic>
        <p:nvPicPr>
          <p:cNvPr id="17" name="Image 18">
            <a:extLst>
              <a:ext uri="{FF2B5EF4-FFF2-40B4-BE49-F238E27FC236}">
                <a16:creationId xmlns:a16="http://schemas.microsoft.com/office/drawing/2014/main" id="{AEABE99A-9766-9840-B2CE-D5FEF1764C9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430400" y="3429900"/>
            <a:ext cx="1285200" cy="1285200"/>
          </a:xfrm>
          <a:prstGeom prst="rect">
            <a:avLst/>
          </a:prstGeom>
        </p:spPr>
      </p:pic>
      <p:pic>
        <p:nvPicPr>
          <p:cNvPr id="11" name="Image 3"/>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62800" y="259200"/>
            <a:ext cx="1746615" cy="770400"/>
          </a:xfrm>
          <a:prstGeom prst="rect">
            <a:avLst/>
          </a:prstGeom>
        </p:spPr>
      </p:pic>
    </p:spTree>
    <p:extLst>
      <p:ext uri="{BB962C8B-B14F-4D97-AF65-F5344CB8AC3E}">
        <p14:creationId xmlns:p14="http://schemas.microsoft.com/office/powerpoint/2010/main" val="4120234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Cover-2">
    <p:spTree>
      <p:nvGrpSpPr>
        <p:cNvPr id="1" name=""/>
        <p:cNvGrpSpPr/>
        <p:nvPr/>
      </p:nvGrpSpPr>
      <p:grpSpPr>
        <a:xfrm>
          <a:off x="0" y="0"/>
          <a:ext cx="0" cy="0"/>
          <a:chOff x="0" y="0"/>
          <a:chExt cx="0" cy="0"/>
        </a:xfrm>
      </p:grpSpPr>
      <p:pic>
        <p:nvPicPr>
          <p:cNvPr id="13" name="Image 4">
            <a:extLst>
              <a:ext uri="{FF2B5EF4-FFF2-40B4-BE49-F238E27FC236}">
                <a16:creationId xmlns:a16="http://schemas.microsoft.com/office/drawing/2014/main" id="{7AFF5D2A-DB2D-45FE-AC03-5015851E042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40064"/>
          <a:stretch/>
        </p:blipFill>
        <p:spPr>
          <a:xfrm>
            <a:off x="0" y="-1"/>
            <a:ext cx="9144000" cy="3048001"/>
          </a:xfrm>
          <a:prstGeom prst="rect">
            <a:avLst/>
          </a:prstGeom>
        </p:spPr>
      </p:pic>
      <p:sp>
        <p:nvSpPr>
          <p:cNvPr id="11" name="Rectangle 10">
            <a:extLst>
              <a:ext uri="{FF2B5EF4-FFF2-40B4-BE49-F238E27FC236}">
                <a16:creationId xmlns:a16="http://schemas.microsoft.com/office/drawing/2014/main" id="{831F097B-CC5C-2444-A5AA-E84BB675F8BC}"/>
              </a:ext>
            </a:extLst>
          </p:cNvPr>
          <p:cNvSpPr/>
          <p:nvPr userDrawn="1"/>
        </p:nvSpPr>
        <p:spPr>
          <a:xfrm>
            <a:off x="0" y="3038061"/>
            <a:ext cx="9144000" cy="1501200"/>
          </a:xfrm>
          <a:prstGeom prst="rect">
            <a:avLst/>
          </a:prstGeom>
          <a:solidFill>
            <a:srgbClr val="0F265C">
              <a:alpha val="89804"/>
            </a:srgbClr>
          </a:solidFill>
          <a:ln>
            <a:noFill/>
          </a:ln>
        </p:spPr>
        <p:style>
          <a:lnRef idx="2">
            <a:schemeClr val="dk1">
              <a:shade val="50000"/>
            </a:schemeClr>
          </a:lnRef>
          <a:fillRef idx="1">
            <a:schemeClr val="dk1"/>
          </a:fillRef>
          <a:effectRef idx="0">
            <a:schemeClr val="dk1"/>
          </a:effectRef>
          <a:fontRef idx="minor">
            <a:schemeClr val="lt1"/>
          </a:fontRef>
        </p:style>
        <p:txBody>
          <a:bodyPr lIns="37969" rtlCol="0" anchor="ctr"/>
          <a:lstStyle/>
          <a:p>
            <a:pPr algn="ctr"/>
            <a:endParaRPr lang="fr-FR" sz="760"/>
          </a:p>
        </p:txBody>
      </p:sp>
      <p:sp>
        <p:nvSpPr>
          <p:cNvPr id="2" name="Title 1"/>
          <p:cNvSpPr>
            <a:spLocks noGrp="1"/>
          </p:cNvSpPr>
          <p:nvPr>
            <p:ph type="ctrTitle"/>
          </p:nvPr>
        </p:nvSpPr>
        <p:spPr>
          <a:xfrm>
            <a:off x="540000" y="3484110"/>
            <a:ext cx="6142696" cy="975791"/>
          </a:xfrm>
        </p:spPr>
        <p:txBody>
          <a:bodyPr anchor="t" anchorCtr="0">
            <a:noAutofit/>
          </a:bodyPr>
          <a:lstStyle>
            <a:lvl1pPr algn="l">
              <a:lnSpc>
                <a:spcPct val="100000"/>
              </a:lnSpc>
              <a:defRPr sz="2300" b="0" spc="10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40000" y="3278910"/>
            <a:ext cx="7772400" cy="182102"/>
          </a:xfrm>
        </p:spPr>
        <p:txBody>
          <a:bodyPr>
            <a:noAutofit/>
          </a:bodyPr>
          <a:lstStyle>
            <a:lvl1pPr marL="0" indent="0" algn="l">
              <a:buNone/>
              <a:defRPr sz="900" spc="51" baseline="0">
                <a:solidFill>
                  <a:schemeClr val="bg1"/>
                </a:solidFill>
              </a:defRPr>
            </a:lvl1pPr>
            <a:lvl2pPr marL="457178" indent="0" algn="ctr">
              <a:buNone/>
              <a:defRPr sz="2000"/>
            </a:lvl2pPr>
            <a:lvl3pPr marL="914355" indent="0" algn="ctr">
              <a:buNone/>
              <a:defRPr sz="1800"/>
            </a:lvl3pPr>
            <a:lvl4pPr marL="1371533" indent="0" algn="ctr">
              <a:buNone/>
              <a:defRPr sz="1600"/>
            </a:lvl4pPr>
            <a:lvl5pPr marL="1828710" indent="0" algn="ctr">
              <a:buNone/>
              <a:defRPr sz="1600"/>
            </a:lvl5pPr>
            <a:lvl6pPr marL="2285888" indent="0" algn="ctr">
              <a:buNone/>
              <a:defRPr sz="1600"/>
            </a:lvl6pPr>
            <a:lvl7pPr marL="2743064" indent="0" algn="ctr">
              <a:buNone/>
              <a:defRPr sz="1600"/>
            </a:lvl7pPr>
            <a:lvl8pPr marL="3200243" indent="0" algn="ctr">
              <a:buNone/>
              <a:defRPr sz="1600"/>
            </a:lvl8pPr>
            <a:lvl9pPr marL="3657420" indent="0" algn="ctr">
              <a:buNone/>
              <a:defRPr sz="1600"/>
            </a:lvl9pPr>
          </a:lstStyle>
          <a:p>
            <a:r>
              <a:rPr lang="en-US"/>
              <a:t>Click to edit Master subtitle style</a:t>
            </a:r>
            <a:endParaRPr lang="en-US" dirty="0"/>
          </a:p>
        </p:txBody>
      </p:sp>
      <p:pic>
        <p:nvPicPr>
          <p:cNvPr id="12" name="Picture 11">
            <a:extLst>
              <a:ext uri="{FF2B5EF4-FFF2-40B4-BE49-F238E27FC236}">
                <a16:creationId xmlns:a16="http://schemas.microsoft.com/office/drawing/2014/main" id="{C41EFE8A-9654-44AB-A8B1-CD8EB0CA9D7B}"/>
              </a:ext>
            </a:extLst>
          </p:cNvPr>
          <p:cNvPicPr>
            <a:picLocks noChangeAspect="1"/>
          </p:cNvPicPr>
          <p:nvPr userDrawn="1"/>
        </p:nvPicPr>
        <p:blipFill>
          <a:blip r:embed="rId3"/>
          <a:stretch>
            <a:fillRect/>
          </a:stretch>
        </p:blipFill>
        <p:spPr>
          <a:xfrm>
            <a:off x="359999" y="431247"/>
            <a:ext cx="2509217" cy="432000"/>
          </a:xfrm>
          <a:prstGeom prst="rect">
            <a:avLst/>
          </a:prstGeom>
        </p:spPr>
      </p:pic>
      <p:pic>
        <p:nvPicPr>
          <p:cNvPr id="15" name="Picture 14">
            <a:extLst>
              <a:ext uri="{FF2B5EF4-FFF2-40B4-BE49-F238E27FC236}">
                <a16:creationId xmlns:a16="http://schemas.microsoft.com/office/drawing/2014/main" id="{C20928CF-6DB0-489A-8FDC-3B19B0E7C35C}"/>
              </a:ext>
            </a:extLst>
          </p:cNvPr>
          <p:cNvPicPr>
            <a:picLocks noChangeAspect="1"/>
          </p:cNvPicPr>
          <p:nvPr userDrawn="1"/>
        </p:nvPicPr>
        <p:blipFill rotWithShape="1">
          <a:blip r:embed="rId4"/>
          <a:srcRect l="8341" t="8254" r="8139" b="8229"/>
          <a:stretch/>
        </p:blipFill>
        <p:spPr>
          <a:xfrm>
            <a:off x="7482903" y="3526878"/>
            <a:ext cx="1275998" cy="1275998"/>
          </a:xfrm>
          <a:prstGeom prst="rect">
            <a:avLst/>
          </a:prstGeom>
        </p:spPr>
      </p:pic>
    </p:spTree>
    <p:extLst>
      <p:ext uri="{BB962C8B-B14F-4D97-AF65-F5344CB8AC3E}">
        <p14:creationId xmlns:p14="http://schemas.microsoft.com/office/powerpoint/2010/main" val="22351899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and-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652" y="115581"/>
            <a:ext cx="8287200" cy="290620"/>
          </a:xfrm>
        </p:spPr>
        <p:txBody>
          <a:bodyPr>
            <a:normAutofit/>
          </a:bodyPr>
          <a:lstStyle>
            <a:lvl1pPr>
              <a:defRPr sz="1400"/>
            </a:lvl1pPr>
          </a:lstStyle>
          <a:p>
            <a:r>
              <a:rPr lang="en-US" dirty="0"/>
              <a:t>CLICK TO EDIT MASTER TITLE STYLE</a:t>
            </a:r>
          </a:p>
        </p:txBody>
      </p:sp>
      <p:sp>
        <p:nvSpPr>
          <p:cNvPr id="3" name="Content Placeholder 2"/>
          <p:cNvSpPr>
            <a:spLocks noGrp="1"/>
          </p:cNvSpPr>
          <p:nvPr>
            <p:ph idx="1"/>
          </p:nvPr>
        </p:nvSpPr>
        <p:spPr>
          <a:xfrm>
            <a:off x="428648" y="1119600"/>
            <a:ext cx="8287200" cy="2997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fr-FR"/>
              <a:t>Amundi Actifs Réels et Alternatifs - Réservé aux clients professionnels</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dirty="0"/>
          </a:p>
        </p:txBody>
      </p:sp>
      <p:sp>
        <p:nvSpPr>
          <p:cNvPr id="7" name="Espace réservé du texte 6"/>
          <p:cNvSpPr>
            <a:spLocks noGrp="1"/>
          </p:cNvSpPr>
          <p:nvPr>
            <p:ph type="body" sz="quarter" idx="14"/>
          </p:nvPr>
        </p:nvSpPr>
        <p:spPr>
          <a:xfrm>
            <a:off x="428399" y="4095900"/>
            <a:ext cx="8287200" cy="459000"/>
          </a:xfrm>
        </p:spPr>
        <p:txBody>
          <a:bodyPr anchor="b">
            <a:noAutofit/>
          </a:bodyPr>
          <a:lstStyle>
            <a:lvl1pPr marL="6351" indent="0" algn="just">
              <a:buNone/>
              <a:defRPr sz="700">
                <a:solidFill>
                  <a:schemeClr val="tx2"/>
                </a:solidFill>
              </a:defRPr>
            </a:lvl1pPr>
          </a:lstStyle>
          <a:p>
            <a:pPr lvl="0"/>
            <a:r>
              <a:rPr lang="en-US"/>
              <a:t>Edit Master text styles</a:t>
            </a:r>
          </a:p>
        </p:txBody>
      </p:sp>
      <p:cxnSp>
        <p:nvCxnSpPr>
          <p:cNvPr id="9" name="Straight Connector 8"/>
          <p:cNvCxnSpPr/>
          <p:nvPr userDrawn="1"/>
        </p:nvCxnSpPr>
        <p:spPr>
          <a:xfrm>
            <a:off x="0" y="438285"/>
            <a:ext cx="9144000" cy="0"/>
          </a:xfrm>
          <a:prstGeom prst="line">
            <a:avLst/>
          </a:prstGeom>
          <a:ln w="190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9064142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and-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652" y="179749"/>
            <a:ext cx="8287200" cy="290620"/>
          </a:xfrm>
        </p:spPr>
        <p:txBody>
          <a:bodyPr>
            <a:normAutofit/>
          </a:bodyPr>
          <a:lstStyle>
            <a:lvl1pPr>
              <a:defRPr sz="1400"/>
            </a:lvl1pPr>
          </a:lstStyle>
          <a:p>
            <a:r>
              <a:rPr lang="en-US" dirty="0"/>
              <a:t>CLICK TO EDIT MASTER TITLE STYLE</a:t>
            </a:r>
          </a:p>
        </p:txBody>
      </p:sp>
      <p:sp>
        <p:nvSpPr>
          <p:cNvPr id="3" name="Content Placeholder 2"/>
          <p:cNvSpPr>
            <a:spLocks noGrp="1"/>
          </p:cNvSpPr>
          <p:nvPr>
            <p:ph idx="1"/>
          </p:nvPr>
        </p:nvSpPr>
        <p:spPr>
          <a:xfrm>
            <a:off x="428648" y="1119600"/>
            <a:ext cx="8287200" cy="2997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fr-FR"/>
              <a:t>Amundi Actifs Réels et Alternatifs - Réservé aux clients professionnels</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dirty="0"/>
          </a:p>
        </p:txBody>
      </p:sp>
      <p:sp>
        <p:nvSpPr>
          <p:cNvPr id="7" name="Espace réservé du texte 6"/>
          <p:cNvSpPr>
            <a:spLocks noGrp="1"/>
          </p:cNvSpPr>
          <p:nvPr>
            <p:ph type="body" sz="quarter" idx="14"/>
          </p:nvPr>
        </p:nvSpPr>
        <p:spPr>
          <a:xfrm>
            <a:off x="428399" y="4095900"/>
            <a:ext cx="8287200" cy="459000"/>
          </a:xfrm>
        </p:spPr>
        <p:txBody>
          <a:bodyPr anchor="b">
            <a:noAutofit/>
          </a:bodyPr>
          <a:lstStyle>
            <a:lvl1pPr marL="6351" indent="0" algn="just">
              <a:buNone/>
              <a:defRPr sz="700">
                <a:solidFill>
                  <a:schemeClr val="tx2"/>
                </a:solidFill>
              </a:defRPr>
            </a:lvl1pPr>
          </a:lstStyle>
          <a:p>
            <a:pPr lvl="0"/>
            <a:r>
              <a:rPr lang="en-US"/>
              <a:t>Edit Master text styles</a:t>
            </a:r>
          </a:p>
        </p:txBody>
      </p:sp>
      <p:cxnSp>
        <p:nvCxnSpPr>
          <p:cNvPr id="9" name="Straight Connector 8"/>
          <p:cNvCxnSpPr/>
          <p:nvPr userDrawn="1"/>
        </p:nvCxnSpPr>
        <p:spPr>
          <a:xfrm>
            <a:off x="0" y="590684"/>
            <a:ext cx="9144000" cy="0"/>
          </a:xfrm>
          <a:prstGeom prst="line">
            <a:avLst/>
          </a:prstGeom>
          <a:ln w="190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841784936"/>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428399" y="428400"/>
            <a:ext cx="8287200" cy="290620"/>
          </a:xfrm>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r>
              <a:rPr lang="fr-FR"/>
              <a:t>Amundi Actifs Réels et Alternatifs - Réservé aux clients professionnels</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a:p>
        </p:txBody>
      </p:sp>
      <p:sp>
        <p:nvSpPr>
          <p:cNvPr id="8" name="Espace réservé du texte 7"/>
          <p:cNvSpPr>
            <a:spLocks noGrp="1"/>
          </p:cNvSpPr>
          <p:nvPr>
            <p:ph type="body" sz="quarter" idx="13"/>
          </p:nvPr>
        </p:nvSpPr>
        <p:spPr>
          <a:xfrm>
            <a:off x="428400" y="759018"/>
            <a:ext cx="8287200" cy="228362"/>
          </a:xfrm>
        </p:spPr>
        <p:txBody>
          <a:bodyPr>
            <a:normAutofit/>
          </a:bodyPr>
          <a:lstStyle>
            <a:lvl1pPr marL="0" indent="0">
              <a:buNone/>
              <a:defRPr sz="1400">
                <a:solidFill>
                  <a:schemeClr val="tx1"/>
                </a:solidFill>
              </a:defRPr>
            </a:lvl1pPr>
          </a:lstStyle>
          <a:p>
            <a:pPr lvl="0"/>
            <a:r>
              <a:rPr lang="en-US"/>
              <a:t>Edit Master text styles</a:t>
            </a:r>
          </a:p>
        </p:txBody>
      </p:sp>
    </p:spTree>
    <p:extLst>
      <p:ext uri="{BB962C8B-B14F-4D97-AF65-F5344CB8AC3E}">
        <p14:creationId xmlns:p14="http://schemas.microsoft.com/office/powerpoint/2010/main" val="41054548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Chapter">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900000" y="1148400"/>
            <a:ext cx="7772089" cy="1084983"/>
          </a:xfrm>
        </p:spPr>
        <p:txBody>
          <a:bodyPr>
            <a:noAutofit/>
          </a:bodyPr>
          <a:lstStyle>
            <a:lvl1pPr marL="0" indent="0">
              <a:buNone/>
              <a:defRPr sz="7200">
                <a:solidFill>
                  <a:srgbClr val="00B4E0"/>
                </a:solidFill>
              </a:defRPr>
            </a:lvl1pPr>
          </a:lstStyle>
          <a:p>
            <a:pPr lvl="0"/>
            <a:r>
              <a:rPr lang="en-US"/>
              <a:t>Edit Master text styles</a:t>
            </a:r>
          </a:p>
        </p:txBody>
      </p:sp>
      <p:sp>
        <p:nvSpPr>
          <p:cNvPr id="14" name="Rectangle 13">
            <a:extLst>
              <a:ext uri="{FF2B5EF4-FFF2-40B4-BE49-F238E27FC236}">
                <a16:creationId xmlns:a16="http://schemas.microsoft.com/office/drawing/2014/main" id="{7627EB70-D448-DE46-90B8-D45BE7C8F1B0}"/>
              </a:ext>
            </a:extLst>
          </p:cNvPr>
          <p:cNvSpPr/>
          <p:nvPr userDrawn="1"/>
        </p:nvSpPr>
        <p:spPr>
          <a:xfrm>
            <a:off x="1" y="24084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title"/>
          </p:nvPr>
        </p:nvSpPr>
        <p:spPr>
          <a:xfrm>
            <a:off x="928800" y="2624400"/>
            <a:ext cx="7772089" cy="376743"/>
          </a:xfrm>
        </p:spPr>
        <p:txBody>
          <a:bodyPr anchor="t" anchorCtr="0">
            <a:noAutofit/>
          </a:bodyPr>
          <a:lstStyle>
            <a:lvl1pPr>
              <a:defRPr sz="2900" b="0"/>
            </a:lvl1pPr>
          </a:lstStyle>
          <a:p>
            <a:r>
              <a:rPr lang="en-US"/>
              <a:t>Click to edit Master title style</a:t>
            </a:r>
            <a:endParaRPr lang="en-US" dirty="0"/>
          </a:p>
        </p:txBody>
      </p:sp>
      <p:sp>
        <p:nvSpPr>
          <p:cNvPr id="3" name="Text Placeholder 2"/>
          <p:cNvSpPr>
            <a:spLocks noGrp="1"/>
          </p:cNvSpPr>
          <p:nvPr>
            <p:ph type="body" idx="1"/>
          </p:nvPr>
        </p:nvSpPr>
        <p:spPr>
          <a:xfrm>
            <a:off x="928800" y="3034800"/>
            <a:ext cx="7772089" cy="999141"/>
          </a:xfrm>
        </p:spPr>
        <p:txBody>
          <a:bodyPr>
            <a:normAutofit/>
          </a:bodyPr>
          <a:lstStyle>
            <a:lvl1pPr marL="0" indent="0">
              <a:buNone/>
              <a:defRPr sz="2100" spc="80" baseline="0">
                <a:solidFill>
                  <a:schemeClr val="tx1"/>
                </a:solidFill>
              </a:defRPr>
            </a:lvl1pPr>
            <a:lvl2pPr marL="457178" indent="0">
              <a:buNone/>
              <a:defRPr sz="2000">
                <a:solidFill>
                  <a:schemeClr val="tx1">
                    <a:tint val="75000"/>
                  </a:schemeClr>
                </a:solidFill>
              </a:defRPr>
            </a:lvl2pPr>
            <a:lvl3pPr marL="914355" indent="0">
              <a:buNone/>
              <a:defRPr sz="1800">
                <a:solidFill>
                  <a:schemeClr val="tx1">
                    <a:tint val="75000"/>
                  </a:schemeClr>
                </a:solidFill>
              </a:defRPr>
            </a:lvl3pPr>
            <a:lvl4pPr marL="1371533" indent="0">
              <a:buNone/>
              <a:defRPr sz="1600">
                <a:solidFill>
                  <a:schemeClr val="tx1">
                    <a:tint val="75000"/>
                  </a:schemeClr>
                </a:solidFill>
              </a:defRPr>
            </a:lvl4pPr>
            <a:lvl5pPr marL="1828710" indent="0">
              <a:buNone/>
              <a:defRPr sz="1600">
                <a:solidFill>
                  <a:schemeClr val="tx1">
                    <a:tint val="75000"/>
                  </a:schemeClr>
                </a:solidFill>
              </a:defRPr>
            </a:lvl5pPr>
            <a:lvl6pPr marL="2285888" indent="0">
              <a:buNone/>
              <a:defRPr sz="1600">
                <a:solidFill>
                  <a:schemeClr val="tx1">
                    <a:tint val="75000"/>
                  </a:schemeClr>
                </a:solidFill>
              </a:defRPr>
            </a:lvl6pPr>
            <a:lvl7pPr marL="2743064" indent="0">
              <a:buNone/>
              <a:defRPr sz="1600">
                <a:solidFill>
                  <a:schemeClr val="tx1">
                    <a:tint val="75000"/>
                  </a:schemeClr>
                </a:solidFill>
              </a:defRPr>
            </a:lvl7pPr>
            <a:lvl8pPr marL="3200243" indent="0">
              <a:buNone/>
              <a:defRPr sz="1600">
                <a:solidFill>
                  <a:schemeClr val="tx1">
                    <a:tint val="75000"/>
                  </a:schemeClr>
                </a:solidFill>
              </a:defRPr>
            </a:lvl8pPr>
            <a:lvl9pPr marL="365742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fr-FR"/>
              <a:t>Amundi Actifs Réels et Alternatifs - Réservé aux clients professionnels</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a:p>
        </p:txBody>
      </p:sp>
      <p:sp>
        <p:nvSpPr>
          <p:cNvPr id="9" name="Rectangle 8"/>
          <p:cNvSpPr/>
          <p:nvPr/>
        </p:nvSpPr>
        <p:spPr>
          <a:xfrm>
            <a:off x="4284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0000" rtlCol="0" anchor="ctr"/>
          <a:lstStyle/>
          <a:p>
            <a:pPr algn="ctr"/>
            <a:endParaRPr lang="fr-FR" sz="1800"/>
          </a:p>
        </p:txBody>
      </p:sp>
      <p:sp>
        <p:nvSpPr>
          <p:cNvPr id="15" name="Espace réservé du texte 14"/>
          <p:cNvSpPr>
            <a:spLocks noGrp="1"/>
          </p:cNvSpPr>
          <p:nvPr>
            <p:ph type="body" sz="quarter" idx="14"/>
          </p:nvPr>
        </p:nvSpPr>
        <p:spPr>
          <a:xfrm>
            <a:off x="928800" y="3981600"/>
            <a:ext cx="7772089" cy="218870"/>
          </a:xfrm>
        </p:spPr>
        <p:txBody>
          <a:bodyPr>
            <a:normAutofit/>
          </a:bodyPr>
          <a:lstStyle>
            <a:lvl1pPr marL="0" indent="0">
              <a:buNone/>
              <a:defRPr sz="1100" spc="51" baseline="0">
                <a:solidFill>
                  <a:schemeClr val="tx1"/>
                </a:solidFill>
              </a:defRPr>
            </a:lvl1pPr>
          </a:lstStyle>
          <a:p>
            <a:pPr lvl="0"/>
            <a:r>
              <a:rPr lang="en-US"/>
              <a:t>Edit Master text styles</a:t>
            </a:r>
          </a:p>
        </p:txBody>
      </p:sp>
      <p:cxnSp>
        <p:nvCxnSpPr>
          <p:cNvPr id="12" name="Connecteur droit 8">
            <a:extLst>
              <a:ext uri="{FF2B5EF4-FFF2-40B4-BE49-F238E27FC236}">
                <a16:creationId xmlns:a16="http://schemas.microsoft.com/office/drawing/2014/main" id="{373BB06B-E64D-7E43-B3D3-0BCA63FAD594}"/>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682" y="4698001"/>
            <a:ext cx="1414463" cy="356226"/>
          </a:xfrm>
          <a:prstGeom prst="rect">
            <a:avLst/>
          </a:prstGeom>
        </p:spPr>
      </p:pic>
    </p:spTree>
    <p:extLst>
      <p:ext uri="{BB962C8B-B14F-4D97-AF65-F5344CB8AC3E}">
        <p14:creationId xmlns:p14="http://schemas.microsoft.com/office/powerpoint/2010/main" val="4291076955"/>
      </p:ext>
    </p:extLst>
  </p:cSld>
  <p:clrMapOvr>
    <a:masterClrMapping/>
  </p:clrMapOvr>
  <p:extLst>
    <p:ext uri="{DCECCB84-F9BA-43D5-87BE-67443E8EF086}">
      <p15:sldGuideLst xmlns:p15="http://schemas.microsoft.com/office/powerpoint/2012/main">
        <p15:guide id="1" orient="horz" pos="1620">
          <p15:clr>
            <a:srgbClr val="FBAE40"/>
          </p15:clr>
        </p15:guide>
        <p15:guide id="2" pos="56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and-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652" y="179749"/>
            <a:ext cx="8287200" cy="290620"/>
          </a:xfrm>
        </p:spPr>
        <p:txBody>
          <a:bodyPr>
            <a:normAutofit/>
          </a:bodyPr>
          <a:lstStyle>
            <a:lvl1pPr>
              <a:defRPr sz="1400"/>
            </a:lvl1pPr>
          </a:lstStyle>
          <a:p>
            <a:r>
              <a:rPr lang="en-US" dirty="0"/>
              <a:t>CLICK TO EDIT MASTER TITLE STYLE</a:t>
            </a:r>
          </a:p>
        </p:txBody>
      </p:sp>
      <p:sp>
        <p:nvSpPr>
          <p:cNvPr id="3" name="Content Placeholder 2"/>
          <p:cNvSpPr>
            <a:spLocks noGrp="1"/>
          </p:cNvSpPr>
          <p:nvPr>
            <p:ph idx="1"/>
          </p:nvPr>
        </p:nvSpPr>
        <p:spPr>
          <a:xfrm>
            <a:off x="428648" y="1119600"/>
            <a:ext cx="8287200" cy="2997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fr-FR"/>
              <a:t>Amundi Actifs Réels et Alternatifs - Réservé aux clients professionnels</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dirty="0"/>
          </a:p>
        </p:txBody>
      </p:sp>
      <p:sp>
        <p:nvSpPr>
          <p:cNvPr id="7" name="Espace réservé du texte 6"/>
          <p:cNvSpPr>
            <a:spLocks noGrp="1"/>
          </p:cNvSpPr>
          <p:nvPr>
            <p:ph type="body" sz="quarter" idx="14"/>
          </p:nvPr>
        </p:nvSpPr>
        <p:spPr>
          <a:xfrm>
            <a:off x="428399" y="4095900"/>
            <a:ext cx="8287200" cy="459000"/>
          </a:xfrm>
        </p:spPr>
        <p:txBody>
          <a:bodyPr anchor="b">
            <a:noAutofit/>
          </a:bodyPr>
          <a:lstStyle>
            <a:lvl1pPr marL="6351" indent="0" algn="just">
              <a:buNone/>
              <a:defRPr sz="700">
                <a:solidFill>
                  <a:schemeClr val="tx2"/>
                </a:solidFill>
              </a:defRPr>
            </a:lvl1pPr>
          </a:lstStyle>
          <a:p>
            <a:pPr lvl="0"/>
            <a:r>
              <a:rPr lang="en-US"/>
              <a:t>Edit Master text styles</a:t>
            </a:r>
          </a:p>
        </p:txBody>
      </p:sp>
      <p:cxnSp>
        <p:nvCxnSpPr>
          <p:cNvPr id="9" name="Straight Connector 8"/>
          <p:cNvCxnSpPr/>
          <p:nvPr userDrawn="1"/>
        </p:nvCxnSpPr>
        <p:spPr>
          <a:xfrm>
            <a:off x="0" y="590684"/>
            <a:ext cx="9144000" cy="0"/>
          </a:xfrm>
          <a:prstGeom prst="line">
            <a:avLst/>
          </a:prstGeom>
          <a:ln w="190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118606504"/>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Conten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1C33DA7-2BBD-3B4B-9C40-8699CB5B8861}"/>
              </a:ext>
            </a:extLst>
          </p:cNvPr>
          <p:cNvSpPr/>
          <p:nvPr userDrawn="1"/>
        </p:nvSpPr>
        <p:spPr>
          <a:xfrm>
            <a:off x="1" y="1390650"/>
            <a:ext cx="9144000" cy="296175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re 1"/>
          <p:cNvSpPr>
            <a:spLocks noGrp="1"/>
          </p:cNvSpPr>
          <p:nvPr>
            <p:ph type="title"/>
          </p:nvPr>
        </p:nvSpPr>
        <p:spPr>
          <a:xfrm>
            <a:off x="900000" y="813600"/>
            <a:ext cx="7775998" cy="349671"/>
          </a:xfrm>
        </p:spPr>
        <p:txBody>
          <a:bodyPr>
            <a:noAutofit/>
          </a:bodyPr>
          <a:lstStyle>
            <a:lvl1pPr>
              <a:defRPr sz="3000" b="0">
                <a:solidFill>
                  <a:srgbClr val="00B4E0"/>
                </a:solidFill>
              </a:defRPr>
            </a:lvl1pPr>
          </a:lstStyle>
          <a:p>
            <a:r>
              <a:rPr lang="en-US"/>
              <a:t>Click to edit Master title style</a:t>
            </a:r>
            <a:endParaRPr lang="fr-FR" dirty="0"/>
          </a:p>
        </p:txBody>
      </p:sp>
      <p:sp>
        <p:nvSpPr>
          <p:cNvPr id="3" name="Espace réservé du pied de page 2"/>
          <p:cNvSpPr>
            <a:spLocks noGrp="1"/>
          </p:cNvSpPr>
          <p:nvPr>
            <p:ph type="ftr" sz="quarter" idx="10"/>
          </p:nvPr>
        </p:nvSpPr>
        <p:spPr/>
        <p:txBody>
          <a:bodyPr/>
          <a:lstStyle/>
          <a:p>
            <a:r>
              <a:rPr lang="fr-FR"/>
              <a:t>Amundi Actifs Réels et Alternatifs - Réservé aux clients professionnels</a:t>
            </a:r>
            <a:endParaRPr lang="en-GB"/>
          </a:p>
        </p:txBody>
      </p:sp>
      <p:sp>
        <p:nvSpPr>
          <p:cNvPr id="4" name="Espace réservé du numéro de diapositive 3"/>
          <p:cNvSpPr>
            <a:spLocks noGrp="1"/>
          </p:cNvSpPr>
          <p:nvPr>
            <p:ph type="sldNum" sz="quarter" idx="11"/>
          </p:nvPr>
        </p:nvSpPr>
        <p:spPr/>
        <p:txBody>
          <a:bodyPr/>
          <a:lstStyle/>
          <a:p>
            <a:fld id="{B6DA55B2-71C7-D142-9718-47F3DB26F441}" type="slidenum">
              <a:rPr lang="en-GB" smtClean="0"/>
              <a:t>‹#›</a:t>
            </a:fld>
            <a:endParaRPr lang="en-GB"/>
          </a:p>
        </p:txBody>
      </p:sp>
      <p:sp>
        <p:nvSpPr>
          <p:cNvPr id="6" name="Rectangle 5"/>
          <p:cNvSpPr/>
          <p:nvPr/>
        </p:nvSpPr>
        <p:spPr>
          <a:xfrm>
            <a:off x="4284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0000" rtlCol="0" anchor="ctr"/>
          <a:lstStyle/>
          <a:p>
            <a:pPr algn="ctr"/>
            <a:endParaRPr lang="fr-FR" sz="1800"/>
          </a:p>
        </p:txBody>
      </p:sp>
      <p:sp>
        <p:nvSpPr>
          <p:cNvPr id="9" name="Espace réservé du texte 8"/>
          <p:cNvSpPr>
            <a:spLocks noGrp="1"/>
          </p:cNvSpPr>
          <p:nvPr>
            <p:ph type="body" sz="quarter" idx="12"/>
          </p:nvPr>
        </p:nvSpPr>
        <p:spPr>
          <a:xfrm>
            <a:off x="900000" y="1576800"/>
            <a:ext cx="7703884" cy="2589301"/>
          </a:xfrm>
        </p:spPr>
        <p:txBody>
          <a:bodyPr/>
          <a:lstStyle>
            <a:lvl1pPr marL="269862" indent="-263513">
              <a:spcBef>
                <a:spcPts val="1200"/>
              </a:spcBef>
              <a:buClr>
                <a:schemeClr val="accent1"/>
              </a:buClr>
              <a:buSzPct val="100000"/>
              <a:buFont typeface="+mj-lt"/>
              <a:buAutoNum type="arabicPeriod"/>
              <a:tabLst/>
              <a:defRPr sz="1300" b="1">
                <a:solidFill>
                  <a:schemeClr val="tx1"/>
                </a:solidFill>
              </a:defRPr>
            </a:lvl1pPr>
            <a:lvl2pPr marL="536548" indent="-133344">
              <a:spcBef>
                <a:spcPts val="800"/>
              </a:spcBef>
              <a:tabLst/>
              <a:defRPr sz="1100"/>
            </a:lvl2pPr>
            <a:lvl3pPr marL="269986" indent="-265101">
              <a:spcBef>
                <a:spcPts val="1200"/>
              </a:spcBef>
              <a:buClr>
                <a:schemeClr val="tx2">
                  <a:lumMod val="60000"/>
                  <a:lumOff val="40000"/>
                </a:schemeClr>
              </a:buClr>
              <a:buFont typeface="+mj-lt"/>
              <a:buAutoNum type="arabicPeriod"/>
              <a:tabLst/>
              <a:defRPr sz="1600" b="1">
                <a:solidFill>
                  <a:schemeClr val="tx2">
                    <a:lumMod val="60000"/>
                    <a:lumOff val="40000"/>
                  </a:schemeClr>
                </a:solidFill>
              </a:defRPr>
            </a:lvl3pPr>
          </a:lstStyle>
          <a:p>
            <a:pPr lvl="0"/>
            <a:r>
              <a:rPr lang="en-US"/>
              <a:t>Edit Master text styles</a:t>
            </a:r>
          </a:p>
          <a:p>
            <a:pPr lvl="1"/>
            <a:r>
              <a:rPr lang="en-US"/>
              <a:t>Second level</a:t>
            </a:r>
          </a:p>
        </p:txBody>
      </p:sp>
      <p:cxnSp>
        <p:nvCxnSpPr>
          <p:cNvPr id="10" name="Connecteur droit 8">
            <a:extLst>
              <a:ext uri="{FF2B5EF4-FFF2-40B4-BE49-F238E27FC236}">
                <a16:creationId xmlns:a16="http://schemas.microsoft.com/office/drawing/2014/main" id="{B9558D40-008F-FF4A-AEC7-37BA545CF479}"/>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 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742800" y="4532350"/>
            <a:ext cx="1993963" cy="522000"/>
          </a:xfrm>
          <a:prstGeom prst="rect">
            <a:avLst/>
          </a:prstGeom>
        </p:spPr>
      </p:pic>
    </p:spTree>
    <p:extLst>
      <p:ext uri="{BB962C8B-B14F-4D97-AF65-F5344CB8AC3E}">
        <p14:creationId xmlns:p14="http://schemas.microsoft.com/office/powerpoint/2010/main" val="45706960"/>
      </p:ext>
    </p:extLst>
  </p:cSld>
  <p:clrMapOvr>
    <a:masterClrMapping/>
  </p:clrMapOvr>
  <p:extLst>
    <p:ext uri="{DCECCB84-F9BA-43D5-87BE-67443E8EF086}">
      <p15:sldGuideLst xmlns:p15="http://schemas.microsoft.com/office/powerpoint/2012/main">
        <p15:guide id="1" orient="horz" pos="1620">
          <p15:clr>
            <a:srgbClr val="FBAE40"/>
          </p15:clr>
        </p15:guide>
        <p15:guide id="2" pos="56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wo contents">
    <p:spTree>
      <p:nvGrpSpPr>
        <p:cNvPr id="1" name=""/>
        <p:cNvGrpSpPr/>
        <p:nvPr/>
      </p:nvGrpSpPr>
      <p:grpSpPr>
        <a:xfrm>
          <a:off x="0" y="0"/>
          <a:ext cx="0" cy="0"/>
          <a:chOff x="0" y="0"/>
          <a:chExt cx="0" cy="0"/>
        </a:xfrm>
      </p:grpSpPr>
      <p:sp>
        <p:nvSpPr>
          <p:cNvPr id="2" name="Title 1"/>
          <p:cNvSpPr>
            <a:spLocks noGrp="1"/>
          </p:cNvSpPr>
          <p:nvPr>
            <p:ph type="title"/>
          </p:nvPr>
        </p:nvSpPr>
        <p:spPr>
          <a:xfrm>
            <a:off x="428399" y="428400"/>
            <a:ext cx="8287200" cy="2916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28399" y="1119600"/>
            <a:ext cx="4068000" cy="293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7598" y="1119600"/>
            <a:ext cx="4068000" cy="293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fr-FR"/>
              <a:t>Amundi Actifs Réels et Alternatifs - Réservé aux clients professionnels</a:t>
            </a:r>
            <a:endParaRPr lang="en-GB"/>
          </a:p>
        </p:txBody>
      </p:sp>
      <p:sp>
        <p:nvSpPr>
          <p:cNvPr id="7" name="Slide Number Placeholder 6"/>
          <p:cNvSpPr>
            <a:spLocks noGrp="1"/>
          </p:cNvSpPr>
          <p:nvPr>
            <p:ph type="sldNum" sz="quarter" idx="12"/>
          </p:nvPr>
        </p:nvSpPr>
        <p:spPr/>
        <p:txBody>
          <a:bodyPr/>
          <a:lstStyle/>
          <a:p>
            <a:fld id="{B6DA55B2-71C7-D142-9718-47F3DB26F441}" type="slidenum">
              <a:rPr lang="en-GB" smtClean="0"/>
              <a:t>‹#›</a:t>
            </a:fld>
            <a:endParaRPr lang="en-GB"/>
          </a:p>
        </p:txBody>
      </p:sp>
      <p:sp>
        <p:nvSpPr>
          <p:cNvPr id="9" name="Espace réservé du texte 8"/>
          <p:cNvSpPr>
            <a:spLocks noGrp="1"/>
          </p:cNvSpPr>
          <p:nvPr>
            <p:ph type="body" sz="quarter" idx="13"/>
          </p:nvPr>
        </p:nvSpPr>
        <p:spPr>
          <a:xfrm>
            <a:off x="428398" y="759018"/>
            <a:ext cx="8287200" cy="229500"/>
          </a:xfrm>
        </p:spPr>
        <p:txBody>
          <a:bodyPr>
            <a:normAutofit/>
          </a:bodyPr>
          <a:lstStyle>
            <a:lvl1pPr marL="0" indent="0">
              <a:buNone/>
              <a:defRPr sz="1400">
                <a:solidFill>
                  <a:schemeClr val="tx1"/>
                </a:solidFill>
              </a:defRPr>
            </a:lvl1pPr>
          </a:lstStyle>
          <a:p>
            <a:pPr lvl="0"/>
            <a:r>
              <a:rPr lang="en-US"/>
              <a:t>Edit Master text styles</a:t>
            </a:r>
          </a:p>
        </p:txBody>
      </p:sp>
      <p:sp>
        <p:nvSpPr>
          <p:cNvPr id="8" name="Espace réservé du contenu 7"/>
          <p:cNvSpPr>
            <a:spLocks noGrp="1"/>
          </p:cNvSpPr>
          <p:nvPr>
            <p:ph sz="quarter" idx="14"/>
          </p:nvPr>
        </p:nvSpPr>
        <p:spPr>
          <a:xfrm>
            <a:off x="428398" y="4095752"/>
            <a:ext cx="8287200" cy="466725"/>
          </a:xfrm>
        </p:spPr>
        <p:txBody>
          <a:bodyPr anchor="b"/>
          <a:lstStyle>
            <a:lvl1pPr marL="6351" indent="0" algn="just">
              <a:buNone/>
              <a:defRPr sz="700">
                <a:solidFill>
                  <a:schemeClr val="tx2"/>
                </a:solidFill>
              </a:defRPr>
            </a:lvl1pPr>
          </a:lstStyle>
          <a:p>
            <a:pPr lvl="0"/>
            <a:r>
              <a:rPr lang="en-US"/>
              <a:t>Edit Master text styles</a:t>
            </a:r>
          </a:p>
        </p:txBody>
      </p:sp>
    </p:spTree>
    <p:extLst>
      <p:ext uri="{BB962C8B-B14F-4D97-AF65-F5344CB8AC3E}">
        <p14:creationId xmlns:p14="http://schemas.microsoft.com/office/powerpoint/2010/main" val="42739913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Disclaimer">
    <p:spTree>
      <p:nvGrpSpPr>
        <p:cNvPr id="1" name=""/>
        <p:cNvGrpSpPr/>
        <p:nvPr/>
      </p:nvGrpSpPr>
      <p:grpSpPr>
        <a:xfrm>
          <a:off x="0" y="0"/>
          <a:ext cx="0" cy="0"/>
          <a:chOff x="0" y="0"/>
          <a:chExt cx="0" cy="0"/>
        </a:xfrm>
      </p:grpSpPr>
      <p:sp>
        <p:nvSpPr>
          <p:cNvPr id="8" name="Rectangle 7"/>
          <p:cNvSpPr/>
          <p:nvPr/>
        </p:nvSpPr>
        <p:spPr>
          <a:xfrm>
            <a:off x="428400" y="46683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0000" rtlCol="0" anchor="ctr"/>
          <a:lstStyle/>
          <a:p>
            <a:pPr algn="ctr"/>
            <a:endParaRPr lang="fr-FR" sz="1800"/>
          </a:p>
        </p:txBody>
      </p:sp>
      <p:sp>
        <p:nvSpPr>
          <p:cNvPr id="3" name="Espace réservé du pied de page 2"/>
          <p:cNvSpPr>
            <a:spLocks noGrp="1"/>
          </p:cNvSpPr>
          <p:nvPr>
            <p:ph type="ftr" sz="quarter" idx="10"/>
          </p:nvPr>
        </p:nvSpPr>
        <p:spPr/>
        <p:txBody>
          <a:bodyPr/>
          <a:lstStyle/>
          <a:p>
            <a:r>
              <a:rPr lang="fr-FR"/>
              <a:t>Amundi Actifs Réels et Alternatifs - Réservé aux clients professionnels</a:t>
            </a:r>
            <a:endParaRPr lang="en-GB"/>
          </a:p>
        </p:txBody>
      </p:sp>
      <p:sp>
        <p:nvSpPr>
          <p:cNvPr id="4" name="Espace réservé du numéro de diapositive 3"/>
          <p:cNvSpPr>
            <a:spLocks noGrp="1"/>
          </p:cNvSpPr>
          <p:nvPr>
            <p:ph type="sldNum" sz="quarter" idx="11"/>
          </p:nvPr>
        </p:nvSpPr>
        <p:spPr/>
        <p:txBody>
          <a:bodyPr/>
          <a:lstStyle/>
          <a:p>
            <a:fld id="{B6DA55B2-71C7-D142-9718-47F3DB26F441}" type="slidenum">
              <a:rPr lang="en-GB" smtClean="0"/>
              <a:t>‹#›</a:t>
            </a:fld>
            <a:endParaRPr lang="en-GB"/>
          </a:p>
        </p:txBody>
      </p:sp>
      <p:sp>
        <p:nvSpPr>
          <p:cNvPr id="7" name="Espace réservé du texte 6"/>
          <p:cNvSpPr>
            <a:spLocks noGrp="1"/>
          </p:cNvSpPr>
          <p:nvPr>
            <p:ph type="body" sz="quarter" idx="12"/>
          </p:nvPr>
        </p:nvSpPr>
        <p:spPr>
          <a:xfrm>
            <a:off x="428400" y="1026042"/>
            <a:ext cx="8287199" cy="3346984"/>
          </a:xfrm>
        </p:spPr>
        <p:txBody>
          <a:bodyPr anchor="b"/>
          <a:lstStyle>
            <a:lvl1pPr marL="177792" indent="-171442">
              <a:tabLst/>
              <a:defRPr sz="900">
                <a:solidFill>
                  <a:schemeClr val="accent1"/>
                </a:solidFill>
              </a:defRPr>
            </a:lvl1pPr>
            <a:lvl2pPr marL="177792" indent="0" algn="just">
              <a:buNone/>
              <a:tabLst/>
              <a:defRPr sz="700">
                <a:solidFill>
                  <a:schemeClr val="tx2"/>
                </a:solidFill>
              </a:defRPr>
            </a:lvl2pPr>
          </a:lstStyle>
          <a:p>
            <a:pPr lvl="0"/>
            <a:r>
              <a:rPr lang="en-US"/>
              <a:t>Edit Master text styles</a:t>
            </a:r>
          </a:p>
          <a:p>
            <a:pPr lvl="1"/>
            <a:r>
              <a:rPr lang="en-US"/>
              <a:t>Second level</a:t>
            </a:r>
          </a:p>
        </p:txBody>
      </p:sp>
      <p:cxnSp>
        <p:nvCxnSpPr>
          <p:cNvPr id="11" name="Connecteur droit 8">
            <a:extLst>
              <a:ext uri="{FF2B5EF4-FFF2-40B4-BE49-F238E27FC236}">
                <a16:creationId xmlns:a16="http://schemas.microsoft.com/office/drawing/2014/main" id="{3BE4DFD2-6DFC-B643-8CAE-041166C8F85E}"/>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Image 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742800" y="4532350"/>
            <a:ext cx="1993963" cy="522000"/>
          </a:xfrm>
          <a:prstGeom prst="rect">
            <a:avLst/>
          </a:prstGeom>
        </p:spPr>
      </p:pic>
    </p:spTree>
    <p:extLst>
      <p:ext uri="{BB962C8B-B14F-4D97-AF65-F5344CB8AC3E}">
        <p14:creationId xmlns:p14="http://schemas.microsoft.com/office/powerpoint/2010/main" val="6194782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le-and-content">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fr-FR"/>
              <a:t>Amundi Actifs Réels et Alternatifs - Réservé aux clients professionnels</a:t>
            </a:r>
            <a:endParaRPr lang="fr-FR" dirty="0"/>
          </a:p>
        </p:txBody>
      </p:sp>
      <p:sp>
        <p:nvSpPr>
          <p:cNvPr id="6" name="Slide Number Placeholder 5"/>
          <p:cNvSpPr>
            <a:spLocks noGrp="1"/>
          </p:cNvSpPr>
          <p:nvPr>
            <p:ph type="sldNum" sz="quarter" idx="12"/>
          </p:nvPr>
        </p:nvSpPr>
        <p:spPr/>
        <p:txBody>
          <a:bodyPr/>
          <a:lstStyle/>
          <a:p>
            <a:fld id="{0AD952E5-C772-624B-8D8A-666D3A0C2979}" type="slidenum">
              <a:rPr lang="fr-FR" smtClean="0"/>
              <a:t>‹#›</a:t>
            </a:fld>
            <a:endParaRPr lang="fr-FR"/>
          </a:p>
        </p:txBody>
      </p:sp>
      <p:cxnSp>
        <p:nvCxnSpPr>
          <p:cNvPr id="4" name="Connecteur droit 41"/>
          <p:cNvCxnSpPr/>
          <p:nvPr userDrawn="1"/>
        </p:nvCxnSpPr>
        <p:spPr>
          <a:xfrm>
            <a:off x="-1" y="399411"/>
            <a:ext cx="9144001" cy="0"/>
          </a:xfrm>
          <a:prstGeom prst="line">
            <a:avLst/>
          </a:prstGeom>
        </p:spPr>
        <p:style>
          <a:lnRef idx="2">
            <a:schemeClr val="accent6"/>
          </a:lnRef>
          <a:fillRef idx="0">
            <a:schemeClr val="accent6"/>
          </a:fillRef>
          <a:effectRef idx="1">
            <a:schemeClr val="accent6"/>
          </a:effectRef>
          <a:fontRef idx="minor">
            <a:schemeClr val="tx1"/>
          </a:fontRef>
        </p:style>
      </p:cxnSp>
      <p:sp>
        <p:nvSpPr>
          <p:cNvPr id="7" name="Titre 1">
            <a:extLst>
              <a:ext uri="{FF2B5EF4-FFF2-40B4-BE49-F238E27FC236}">
                <a16:creationId xmlns:a16="http://schemas.microsoft.com/office/drawing/2014/main" id="{9B7B760D-85BA-D647-8208-D92843B7A8CD}"/>
              </a:ext>
            </a:extLst>
          </p:cNvPr>
          <p:cNvSpPr>
            <a:spLocks noGrp="1"/>
          </p:cNvSpPr>
          <p:nvPr>
            <p:ph type="title" idx="4294967295"/>
          </p:nvPr>
        </p:nvSpPr>
        <p:spPr>
          <a:xfrm>
            <a:off x="3290421" y="20241"/>
            <a:ext cx="5482828" cy="388144"/>
          </a:xfrm>
          <a:noFill/>
        </p:spPr>
        <p:txBody>
          <a:bodyPr vert="horz" lIns="0" tIns="0" rIns="0" bIns="0" rtlCol="0" anchor="ctr" anchorCtr="0">
            <a:noAutofit/>
          </a:bodyPr>
          <a:lstStyle>
            <a:lvl1pPr>
              <a:defRPr/>
            </a:lvl1pPr>
          </a:lstStyle>
          <a:p>
            <a:endParaRPr lang="fr-FR" sz="1050" b="0" dirty="0"/>
          </a:p>
        </p:txBody>
      </p:sp>
      <p:sp>
        <p:nvSpPr>
          <p:cNvPr id="9" name="Rectangle 8">
            <a:extLst>
              <a:ext uri="{FF2B5EF4-FFF2-40B4-BE49-F238E27FC236}">
                <a16:creationId xmlns:a16="http://schemas.microsoft.com/office/drawing/2014/main" id="{9C802A93-281A-4ED7-84FF-6B80B2DD3E18}"/>
              </a:ext>
            </a:extLst>
          </p:cNvPr>
          <p:cNvSpPr/>
          <p:nvPr userDrawn="1"/>
        </p:nvSpPr>
        <p:spPr>
          <a:xfrm>
            <a:off x="7554259" y="4744089"/>
            <a:ext cx="1392517" cy="288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Picture 13">
            <a:extLst>
              <a:ext uri="{FF2B5EF4-FFF2-40B4-BE49-F238E27FC236}">
                <a16:creationId xmlns:a16="http://schemas.microsoft.com/office/drawing/2014/main" id="{4526EF7A-2DB4-4709-89FB-9C65B5634871}"/>
              </a:ext>
            </a:extLst>
          </p:cNvPr>
          <p:cNvPicPr>
            <a:picLocks noChangeAspect="1"/>
          </p:cNvPicPr>
          <p:nvPr userDrawn="1"/>
        </p:nvPicPr>
        <p:blipFill>
          <a:blip r:embed="rId2"/>
          <a:stretch>
            <a:fillRect/>
          </a:stretch>
        </p:blipFill>
        <p:spPr>
          <a:xfrm>
            <a:off x="8174430" y="4678591"/>
            <a:ext cx="715924" cy="410882"/>
          </a:xfrm>
          <a:prstGeom prst="rect">
            <a:avLst/>
          </a:prstGeom>
        </p:spPr>
      </p:pic>
    </p:spTree>
    <p:extLst>
      <p:ext uri="{BB962C8B-B14F-4D97-AF65-F5344CB8AC3E}">
        <p14:creationId xmlns:p14="http://schemas.microsoft.com/office/powerpoint/2010/main" val="2895070651"/>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Cover-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D06CB5C-80B9-394F-B2BC-BE1D77B742A8}"/>
              </a:ext>
            </a:extLst>
          </p:cNvPr>
          <p:cNvGrpSpPr/>
          <p:nvPr userDrawn="1"/>
        </p:nvGrpSpPr>
        <p:grpSpPr>
          <a:xfrm>
            <a:off x="0" y="1992489"/>
            <a:ext cx="9144001" cy="2294211"/>
            <a:chOff x="0" y="1992489"/>
            <a:chExt cx="9144001" cy="2294211"/>
          </a:xfrm>
        </p:grpSpPr>
        <p:sp>
          <p:nvSpPr>
            <p:cNvPr id="15" name="Rectangle 14">
              <a:extLst>
                <a:ext uri="{FF2B5EF4-FFF2-40B4-BE49-F238E27FC236}">
                  <a16:creationId xmlns:a16="http://schemas.microsoft.com/office/drawing/2014/main" id="{2E55F8AC-16A4-E54F-8366-B0DD7CB6EED2}"/>
                </a:ext>
              </a:extLst>
            </p:cNvPr>
            <p:cNvSpPr/>
            <p:nvPr/>
          </p:nvSpPr>
          <p:spPr>
            <a:xfrm>
              <a:off x="0" y="2355103"/>
              <a:ext cx="9144000" cy="1931597"/>
            </a:xfrm>
            <a:prstGeom prst="rect">
              <a:avLst/>
            </a:prstGeom>
            <a:solidFill>
              <a:srgbClr val="102D69"/>
            </a:solidFill>
            <a:ln>
              <a:noFill/>
            </a:ln>
          </p:spPr>
          <p:style>
            <a:lnRef idx="2">
              <a:schemeClr val="dk1">
                <a:shade val="50000"/>
              </a:schemeClr>
            </a:lnRef>
            <a:fillRef idx="1">
              <a:schemeClr val="dk1"/>
            </a:fillRef>
            <a:effectRef idx="0">
              <a:schemeClr val="dk1"/>
            </a:effectRef>
            <a:fontRef idx="minor">
              <a:schemeClr val="lt1"/>
            </a:fontRef>
          </p:style>
          <p:txBody>
            <a:bodyPr lIns="37969" rtlCol="0" anchor="ctr"/>
            <a:lstStyle/>
            <a:p>
              <a:pPr algn="ctr"/>
              <a:endParaRPr lang="fr-FR" sz="760"/>
            </a:p>
          </p:txBody>
        </p:sp>
        <p:sp>
          <p:nvSpPr>
            <p:cNvPr id="16" name="Rectangle 15">
              <a:extLst>
                <a:ext uri="{FF2B5EF4-FFF2-40B4-BE49-F238E27FC236}">
                  <a16:creationId xmlns:a16="http://schemas.microsoft.com/office/drawing/2014/main" id="{2DDE6658-867D-E04B-B2BA-5E51BCFA9AF0}"/>
                </a:ext>
              </a:extLst>
            </p:cNvPr>
            <p:cNvSpPr/>
            <p:nvPr/>
          </p:nvSpPr>
          <p:spPr>
            <a:xfrm>
              <a:off x="1" y="1992489"/>
              <a:ext cx="9144000" cy="60296"/>
            </a:xfrm>
            <a:prstGeom prst="rect">
              <a:avLst/>
            </a:prstGeom>
            <a:solidFill>
              <a:srgbClr val="00B6ED"/>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8" name="Rectangle 17">
              <a:extLst>
                <a:ext uri="{FF2B5EF4-FFF2-40B4-BE49-F238E27FC236}">
                  <a16:creationId xmlns:a16="http://schemas.microsoft.com/office/drawing/2014/main" id="{DF735D0B-709A-0348-9489-6869CC01DE16}"/>
                </a:ext>
              </a:extLst>
            </p:cNvPr>
            <p:cNvSpPr/>
            <p:nvPr/>
          </p:nvSpPr>
          <p:spPr>
            <a:xfrm>
              <a:off x="1" y="2083142"/>
              <a:ext cx="9144000" cy="60296"/>
            </a:xfrm>
            <a:prstGeom prst="rect">
              <a:avLst/>
            </a:prstGeom>
            <a:solidFill>
              <a:srgbClr val="1596C8"/>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0" name="Rectangle 19">
              <a:extLst>
                <a:ext uri="{FF2B5EF4-FFF2-40B4-BE49-F238E27FC236}">
                  <a16:creationId xmlns:a16="http://schemas.microsoft.com/office/drawing/2014/main" id="{9544053D-6AB5-9F49-8F64-331429CE1F16}"/>
                </a:ext>
              </a:extLst>
            </p:cNvPr>
            <p:cNvSpPr/>
            <p:nvPr/>
          </p:nvSpPr>
          <p:spPr>
            <a:xfrm>
              <a:off x="1" y="2173795"/>
              <a:ext cx="9144000" cy="60296"/>
            </a:xfrm>
            <a:prstGeom prst="rect">
              <a:avLst/>
            </a:prstGeom>
            <a:solidFill>
              <a:srgbClr val="0073A3"/>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1" name="Rectangle 20">
              <a:extLst>
                <a:ext uri="{FF2B5EF4-FFF2-40B4-BE49-F238E27FC236}">
                  <a16:creationId xmlns:a16="http://schemas.microsoft.com/office/drawing/2014/main" id="{39D44D01-A6C1-A14F-97C4-C3DA8C3DA07A}"/>
                </a:ext>
              </a:extLst>
            </p:cNvPr>
            <p:cNvSpPr/>
            <p:nvPr/>
          </p:nvSpPr>
          <p:spPr>
            <a:xfrm>
              <a:off x="1" y="2264448"/>
              <a:ext cx="9144000" cy="60296"/>
            </a:xfrm>
            <a:prstGeom prst="rect">
              <a:avLst/>
            </a:prstGeom>
            <a:solidFill>
              <a:srgbClr val="005483"/>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grpSp>
      <p:sp>
        <p:nvSpPr>
          <p:cNvPr id="2" name="Title 1"/>
          <p:cNvSpPr>
            <a:spLocks noGrp="1"/>
          </p:cNvSpPr>
          <p:nvPr userDrawn="1">
            <p:ph type="ctrTitle"/>
          </p:nvPr>
        </p:nvSpPr>
        <p:spPr>
          <a:xfrm>
            <a:off x="540000" y="3056400"/>
            <a:ext cx="6136435" cy="856442"/>
          </a:xfrm>
        </p:spPr>
        <p:txBody>
          <a:bodyPr anchor="t" anchorCtr="0">
            <a:noAutofit/>
          </a:bodyPr>
          <a:lstStyle>
            <a:lvl1pPr algn="l">
              <a:lnSpc>
                <a:spcPct val="100000"/>
              </a:lnSpc>
              <a:defRPr sz="2300" b="0" spc="100" baseline="0">
                <a:solidFill>
                  <a:schemeClr val="bg1"/>
                </a:solidFill>
              </a:defRPr>
            </a:lvl1pPr>
          </a:lstStyle>
          <a:p>
            <a:r>
              <a:rPr lang="en-US"/>
              <a:t>Click to edit Master title style</a:t>
            </a:r>
            <a:endParaRPr lang="en-US" dirty="0"/>
          </a:p>
        </p:txBody>
      </p:sp>
      <p:sp>
        <p:nvSpPr>
          <p:cNvPr id="3" name="Subtitle 2"/>
          <p:cNvSpPr>
            <a:spLocks noGrp="1"/>
          </p:cNvSpPr>
          <p:nvPr userDrawn="1">
            <p:ph type="subTitle" idx="1"/>
          </p:nvPr>
        </p:nvSpPr>
        <p:spPr>
          <a:xfrm>
            <a:off x="540000" y="2750400"/>
            <a:ext cx="8047800" cy="182102"/>
          </a:xfrm>
        </p:spPr>
        <p:txBody>
          <a:bodyPr>
            <a:noAutofit/>
          </a:bodyPr>
          <a:lstStyle>
            <a:lvl1pPr marL="0" indent="0" algn="l">
              <a:buNone/>
              <a:defRPr sz="900" spc="51" baseline="0">
                <a:solidFill>
                  <a:schemeClr val="bg1"/>
                </a:solidFill>
              </a:defRPr>
            </a:lvl1pPr>
            <a:lvl2pPr marL="457178" indent="0" algn="ctr">
              <a:buNone/>
              <a:defRPr sz="2000"/>
            </a:lvl2pPr>
            <a:lvl3pPr marL="914355" indent="0" algn="ctr">
              <a:buNone/>
              <a:defRPr sz="1800"/>
            </a:lvl3pPr>
            <a:lvl4pPr marL="1371533" indent="0" algn="ctr">
              <a:buNone/>
              <a:defRPr sz="1600"/>
            </a:lvl4pPr>
            <a:lvl5pPr marL="1828710" indent="0" algn="ctr">
              <a:buNone/>
              <a:defRPr sz="1600"/>
            </a:lvl5pPr>
            <a:lvl6pPr marL="2285888" indent="0" algn="ctr">
              <a:buNone/>
              <a:defRPr sz="1600"/>
            </a:lvl6pPr>
            <a:lvl7pPr marL="2743064" indent="0" algn="ctr">
              <a:buNone/>
              <a:defRPr sz="1600"/>
            </a:lvl7pPr>
            <a:lvl8pPr marL="3200243" indent="0" algn="ctr">
              <a:buNone/>
              <a:defRPr sz="1600"/>
            </a:lvl8pPr>
            <a:lvl9pPr marL="3657420" indent="0" algn="ctr">
              <a:buNone/>
              <a:defRPr sz="1600"/>
            </a:lvl9pPr>
          </a:lstStyle>
          <a:p>
            <a:r>
              <a:rPr lang="en-US"/>
              <a:t>Click to edit Master subtitle style</a:t>
            </a:r>
            <a:endParaRPr lang="en-US" dirty="0"/>
          </a:p>
        </p:txBody>
      </p:sp>
      <p:pic>
        <p:nvPicPr>
          <p:cNvPr id="17" name="Image 18">
            <a:extLst>
              <a:ext uri="{FF2B5EF4-FFF2-40B4-BE49-F238E27FC236}">
                <a16:creationId xmlns:a16="http://schemas.microsoft.com/office/drawing/2014/main" id="{AEABE99A-9766-9840-B2CE-D5FEF1764C9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430400" y="3429900"/>
            <a:ext cx="1285200" cy="1285200"/>
          </a:xfrm>
          <a:prstGeom prst="rect">
            <a:avLst/>
          </a:prstGeom>
        </p:spPr>
      </p:pic>
      <p:pic>
        <p:nvPicPr>
          <p:cNvPr id="11" name="Image 3"/>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62800" y="259200"/>
            <a:ext cx="1746615" cy="770400"/>
          </a:xfrm>
          <a:prstGeom prst="rect">
            <a:avLst/>
          </a:prstGeom>
        </p:spPr>
      </p:pic>
    </p:spTree>
    <p:extLst>
      <p:ext uri="{BB962C8B-B14F-4D97-AF65-F5344CB8AC3E}">
        <p14:creationId xmlns:p14="http://schemas.microsoft.com/office/powerpoint/2010/main" val="25216295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Cover-2">
    <p:spTree>
      <p:nvGrpSpPr>
        <p:cNvPr id="1" name=""/>
        <p:cNvGrpSpPr/>
        <p:nvPr/>
      </p:nvGrpSpPr>
      <p:grpSpPr>
        <a:xfrm>
          <a:off x="0" y="0"/>
          <a:ext cx="0" cy="0"/>
          <a:chOff x="0" y="0"/>
          <a:chExt cx="0" cy="0"/>
        </a:xfrm>
      </p:grpSpPr>
      <p:pic>
        <p:nvPicPr>
          <p:cNvPr id="7" name="Image 4">
            <a:extLst>
              <a:ext uri="{FF2B5EF4-FFF2-40B4-BE49-F238E27FC236}">
                <a16:creationId xmlns:a16="http://schemas.microsoft.com/office/drawing/2014/main" id="{C3B6DDED-F18F-3C4A-99CF-CA1926E638D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8463"/>
            <a:ext cx="9144000" cy="5156200"/>
          </a:xfrm>
          <a:prstGeom prst="rect">
            <a:avLst/>
          </a:prstGeom>
        </p:spPr>
      </p:pic>
      <p:sp>
        <p:nvSpPr>
          <p:cNvPr id="11" name="Rectangle 10">
            <a:extLst>
              <a:ext uri="{FF2B5EF4-FFF2-40B4-BE49-F238E27FC236}">
                <a16:creationId xmlns:a16="http://schemas.microsoft.com/office/drawing/2014/main" id="{831F097B-CC5C-2444-A5AA-E84BB675F8BC}"/>
              </a:ext>
            </a:extLst>
          </p:cNvPr>
          <p:cNvSpPr/>
          <p:nvPr userDrawn="1"/>
        </p:nvSpPr>
        <p:spPr>
          <a:xfrm>
            <a:off x="0" y="2785500"/>
            <a:ext cx="9144000" cy="1501200"/>
          </a:xfrm>
          <a:prstGeom prst="rect">
            <a:avLst/>
          </a:prstGeom>
          <a:solidFill>
            <a:srgbClr val="0F265C">
              <a:alpha val="89804"/>
            </a:srgbClr>
          </a:solidFill>
          <a:ln>
            <a:noFill/>
          </a:ln>
        </p:spPr>
        <p:style>
          <a:lnRef idx="2">
            <a:schemeClr val="dk1">
              <a:shade val="50000"/>
            </a:schemeClr>
          </a:lnRef>
          <a:fillRef idx="1">
            <a:schemeClr val="dk1"/>
          </a:fillRef>
          <a:effectRef idx="0">
            <a:schemeClr val="dk1"/>
          </a:effectRef>
          <a:fontRef idx="minor">
            <a:schemeClr val="lt1"/>
          </a:fontRef>
        </p:style>
        <p:txBody>
          <a:bodyPr lIns="37969" rtlCol="0" anchor="ctr"/>
          <a:lstStyle/>
          <a:p>
            <a:pPr algn="ctr"/>
            <a:endParaRPr lang="fr-FR" sz="760"/>
          </a:p>
        </p:txBody>
      </p:sp>
      <p:sp>
        <p:nvSpPr>
          <p:cNvPr id="2" name="Title 1"/>
          <p:cNvSpPr>
            <a:spLocks noGrp="1"/>
          </p:cNvSpPr>
          <p:nvPr>
            <p:ph type="ctrTitle"/>
          </p:nvPr>
        </p:nvSpPr>
        <p:spPr>
          <a:xfrm>
            <a:off x="540000" y="3231549"/>
            <a:ext cx="6142696" cy="975791"/>
          </a:xfrm>
        </p:spPr>
        <p:txBody>
          <a:bodyPr anchor="t" anchorCtr="0">
            <a:noAutofit/>
          </a:bodyPr>
          <a:lstStyle>
            <a:lvl1pPr algn="l">
              <a:lnSpc>
                <a:spcPct val="100000"/>
              </a:lnSpc>
              <a:defRPr sz="2300" b="0" spc="10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40000" y="3026349"/>
            <a:ext cx="7772400" cy="182102"/>
          </a:xfrm>
        </p:spPr>
        <p:txBody>
          <a:bodyPr>
            <a:noAutofit/>
          </a:bodyPr>
          <a:lstStyle>
            <a:lvl1pPr marL="0" indent="0" algn="l">
              <a:buNone/>
              <a:defRPr sz="900" spc="51" baseline="0">
                <a:solidFill>
                  <a:schemeClr val="bg1"/>
                </a:solidFill>
              </a:defRPr>
            </a:lvl1pPr>
            <a:lvl2pPr marL="457178" indent="0" algn="ctr">
              <a:buNone/>
              <a:defRPr sz="2000"/>
            </a:lvl2pPr>
            <a:lvl3pPr marL="914355" indent="0" algn="ctr">
              <a:buNone/>
              <a:defRPr sz="1800"/>
            </a:lvl3pPr>
            <a:lvl4pPr marL="1371533" indent="0" algn="ctr">
              <a:buNone/>
              <a:defRPr sz="1600"/>
            </a:lvl4pPr>
            <a:lvl5pPr marL="1828710" indent="0" algn="ctr">
              <a:buNone/>
              <a:defRPr sz="1600"/>
            </a:lvl5pPr>
            <a:lvl6pPr marL="2285888" indent="0" algn="ctr">
              <a:buNone/>
              <a:defRPr sz="1600"/>
            </a:lvl6pPr>
            <a:lvl7pPr marL="2743064" indent="0" algn="ctr">
              <a:buNone/>
              <a:defRPr sz="1600"/>
            </a:lvl7pPr>
            <a:lvl8pPr marL="3200243" indent="0" algn="ctr">
              <a:buNone/>
              <a:defRPr sz="1600"/>
            </a:lvl8pPr>
            <a:lvl9pPr marL="3657420" indent="0" algn="ctr">
              <a:buNone/>
              <a:defRPr sz="1600"/>
            </a:lvl9pPr>
          </a:lstStyle>
          <a:p>
            <a:r>
              <a:rPr lang="en-US"/>
              <a:t>Click to edit Master subtitle style</a:t>
            </a:r>
            <a:endParaRPr lang="en-US" dirty="0"/>
          </a:p>
        </p:txBody>
      </p:sp>
      <p:pic>
        <p:nvPicPr>
          <p:cNvPr id="12" name="Image 18">
            <a:extLst>
              <a:ext uri="{FF2B5EF4-FFF2-40B4-BE49-F238E27FC236}">
                <a16:creationId xmlns:a16="http://schemas.microsoft.com/office/drawing/2014/main" id="{9CDDC850-5BA0-7F47-8A58-018A8A9BC8C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430400" y="3429900"/>
            <a:ext cx="1285200" cy="1285200"/>
          </a:xfrm>
          <a:prstGeom prst="rect">
            <a:avLst/>
          </a:prstGeom>
        </p:spPr>
      </p:pic>
      <p:pic>
        <p:nvPicPr>
          <p:cNvPr id="8" name="Image 5"/>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63371" y="257920"/>
            <a:ext cx="1746615" cy="770400"/>
          </a:xfrm>
          <a:prstGeom prst="rect">
            <a:avLst/>
          </a:prstGeom>
        </p:spPr>
      </p:pic>
    </p:spTree>
    <p:extLst>
      <p:ext uri="{BB962C8B-B14F-4D97-AF65-F5344CB8AC3E}">
        <p14:creationId xmlns:p14="http://schemas.microsoft.com/office/powerpoint/2010/main" val="30621306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and-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652" y="115581"/>
            <a:ext cx="8287200" cy="290620"/>
          </a:xfrm>
        </p:spPr>
        <p:txBody>
          <a:bodyPr>
            <a:normAutofit/>
          </a:bodyPr>
          <a:lstStyle>
            <a:lvl1pPr>
              <a:defRPr sz="1400"/>
            </a:lvl1pPr>
          </a:lstStyle>
          <a:p>
            <a:r>
              <a:rPr lang="en-US" dirty="0"/>
              <a:t>CLICK TO EDIT MASTER TITLE STYLE</a:t>
            </a:r>
          </a:p>
        </p:txBody>
      </p:sp>
      <p:sp>
        <p:nvSpPr>
          <p:cNvPr id="3" name="Content Placeholder 2"/>
          <p:cNvSpPr>
            <a:spLocks noGrp="1"/>
          </p:cNvSpPr>
          <p:nvPr>
            <p:ph idx="1"/>
          </p:nvPr>
        </p:nvSpPr>
        <p:spPr>
          <a:xfrm>
            <a:off x="428648" y="1119600"/>
            <a:ext cx="8287200" cy="2997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fr-FR"/>
              <a:t>Amundi Actifs Réels et Alternatifs - Réservé aux clients professionnels</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dirty="0"/>
          </a:p>
        </p:txBody>
      </p:sp>
      <p:sp>
        <p:nvSpPr>
          <p:cNvPr id="7" name="Espace réservé du texte 6"/>
          <p:cNvSpPr>
            <a:spLocks noGrp="1"/>
          </p:cNvSpPr>
          <p:nvPr>
            <p:ph type="body" sz="quarter" idx="14"/>
          </p:nvPr>
        </p:nvSpPr>
        <p:spPr>
          <a:xfrm>
            <a:off x="428399" y="4095900"/>
            <a:ext cx="8287200" cy="459000"/>
          </a:xfrm>
        </p:spPr>
        <p:txBody>
          <a:bodyPr anchor="b">
            <a:noAutofit/>
          </a:bodyPr>
          <a:lstStyle>
            <a:lvl1pPr marL="6351" indent="0" algn="just">
              <a:buNone/>
              <a:defRPr sz="700">
                <a:solidFill>
                  <a:schemeClr val="tx2"/>
                </a:solidFill>
              </a:defRPr>
            </a:lvl1pPr>
          </a:lstStyle>
          <a:p>
            <a:pPr lvl="0"/>
            <a:r>
              <a:rPr lang="en-US"/>
              <a:t>Edit Master text styles</a:t>
            </a:r>
          </a:p>
        </p:txBody>
      </p:sp>
      <p:cxnSp>
        <p:nvCxnSpPr>
          <p:cNvPr id="9" name="Straight Connector 8"/>
          <p:cNvCxnSpPr/>
          <p:nvPr userDrawn="1"/>
        </p:nvCxnSpPr>
        <p:spPr>
          <a:xfrm>
            <a:off x="0" y="438285"/>
            <a:ext cx="9144000" cy="0"/>
          </a:xfrm>
          <a:prstGeom prst="line">
            <a:avLst/>
          </a:prstGeom>
          <a:ln w="190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4167798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and-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652" y="179749"/>
            <a:ext cx="8287200" cy="290620"/>
          </a:xfrm>
        </p:spPr>
        <p:txBody>
          <a:bodyPr>
            <a:normAutofit/>
          </a:bodyPr>
          <a:lstStyle>
            <a:lvl1pPr>
              <a:defRPr sz="1400"/>
            </a:lvl1pPr>
          </a:lstStyle>
          <a:p>
            <a:r>
              <a:rPr lang="en-US" dirty="0"/>
              <a:t>CLICK TO EDIT MASTER TITLE STYLE</a:t>
            </a:r>
          </a:p>
        </p:txBody>
      </p:sp>
      <p:sp>
        <p:nvSpPr>
          <p:cNvPr id="3" name="Content Placeholder 2"/>
          <p:cNvSpPr>
            <a:spLocks noGrp="1"/>
          </p:cNvSpPr>
          <p:nvPr>
            <p:ph idx="1"/>
          </p:nvPr>
        </p:nvSpPr>
        <p:spPr>
          <a:xfrm>
            <a:off x="428648" y="1119600"/>
            <a:ext cx="8287200" cy="2997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fr-FR"/>
              <a:t>Amundi Actifs Réels et Alternatifs - Réservé aux clients professionnels</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dirty="0"/>
          </a:p>
        </p:txBody>
      </p:sp>
      <p:sp>
        <p:nvSpPr>
          <p:cNvPr id="7" name="Espace réservé du texte 6"/>
          <p:cNvSpPr>
            <a:spLocks noGrp="1"/>
          </p:cNvSpPr>
          <p:nvPr>
            <p:ph type="body" sz="quarter" idx="14"/>
          </p:nvPr>
        </p:nvSpPr>
        <p:spPr>
          <a:xfrm>
            <a:off x="428399" y="4095900"/>
            <a:ext cx="8287200" cy="459000"/>
          </a:xfrm>
        </p:spPr>
        <p:txBody>
          <a:bodyPr anchor="b">
            <a:noAutofit/>
          </a:bodyPr>
          <a:lstStyle>
            <a:lvl1pPr marL="6351" indent="0" algn="just">
              <a:buNone/>
              <a:defRPr sz="700">
                <a:solidFill>
                  <a:schemeClr val="tx2"/>
                </a:solidFill>
              </a:defRPr>
            </a:lvl1pPr>
          </a:lstStyle>
          <a:p>
            <a:pPr lvl="0"/>
            <a:r>
              <a:rPr lang="en-US"/>
              <a:t>Edit Master text styles</a:t>
            </a:r>
          </a:p>
        </p:txBody>
      </p:sp>
      <p:cxnSp>
        <p:nvCxnSpPr>
          <p:cNvPr id="9" name="Straight Connector 8"/>
          <p:cNvCxnSpPr/>
          <p:nvPr userDrawn="1"/>
        </p:nvCxnSpPr>
        <p:spPr>
          <a:xfrm>
            <a:off x="0" y="590684"/>
            <a:ext cx="9144000" cy="0"/>
          </a:xfrm>
          <a:prstGeom prst="line">
            <a:avLst/>
          </a:prstGeom>
          <a:ln w="190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28555865"/>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428399" y="428400"/>
            <a:ext cx="8287200" cy="290620"/>
          </a:xfrm>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r>
              <a:rPr lang="fr-FR"/>
              <a:t>Amundi Actifs Réels et Alternatifs - Réservé aux clients professionnels</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a:p>
        </p:txBody>
      </p:sp>
      <p:sp>
        <p:nvSpPr>
          <p:cNvPr id="8" name="Espace réservé du texte 7"/>
          <p:cNvSpPr>
            <a:spLocks noGrp="1"/>
          </p:cNvSpPr>
          <p:nvPr>
            <p:ph type="body" sz="quarter" idx="13"/>
          </p:nvPr>
        </p:nvSpPr>
        <p:spPr>
          <a:xfrm>
            <a:off x="428400" y="759018"/>
            <a:ext cx="8287200" cy="228362"/>
          </a:xfrm>
        </p:spPr>
        <p:txBody>
          <a:bodyPr>
            <a:normAutofit/>
          </a:bodyPr>
          <a:lstStyle>
            <a:lvl1pPr marL="0" indent="0">
              <a:buNone/>
              <a:defRPr sz="1400">
                <a:solidFill>
                  <a:schemeClr val="tx1"/>
                </a:solidFill>
              </a:defRPr>
            </a:lvl1pPr>
          </a:lstStyle>
          <a:p>
            <a:pPr lvl="0"/>
            <a:r>
              <a:rPr lang="en-US"/>
              <a:t>Edit Master text styles</a:t>
            </a:r>
          </a:p>
        </p:txBody>
      </p:sp>
    </p:spTree>
    <p:extLst>
      <p:ext uri="{BB962C8B-B14F-4D97-AF65-F5344CB8AC3E}">
        <p14:creationId xmlns:p14="http://schemas.microsoft.com/office/powerpoint/2010/main" val="13774739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Chapter">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900000" y="1148400"/>
            <a:ext cx="7772089" cy="1084983"/>
          </a:xfrm>
        </p:spPr>
        <p:txBody>
          <a:bodyPr>
            <a:noAutofit/>
          </a:bodyPr>
          <a:lstStyle>
            <a:lvl1pPr marL="0" indent="0">
              <a:buNone/>
              <a:defRPr sz="7200">
                <a:solidFill>
                  <a:srgbClr val="00B4E0"/>
                </a:solidFill>
              </a:defRPr>
            </a:lvl1pPr>
          </a:lstStyle>
          <a:p>
            <a:pPr lvl="0"/>
            <a:r>
              <a:rPr lang="en-US"/>
              <a:t>Edit Master text styles</a:t>
            </a:r>
          </a:p>
        </p:txBody>
      </p:sp>
      <p:sp>
        <p:nvSpPr>
          <p:cNvPr id="14" name="Rectangle 13">
            <a:extLst>
              <a:ext uri="{FF2B5EF4-FFF2-40B4-BE49-F238E27FC236}">
                <a16:creationId xmlns:a16="http://schemas.microsoft.com/office/drawing/2014/main" id="{7627EB70-D448-DE46-90B8-D45BE7C8F1B0}"/>
              </a:ext>
            </a:extLst>
          </p:cNvPr>
          <p:cNvSpPr/>
          <p:nvPr userDrawn="1"/>
        </p:nvSpPr>
        <p:spPr>
          <a:xfrm>
            <a:off x="1" y="24084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title"/>
          </p:nvPr>
        </p:nvSpPr>
        <p:spPr>
          <a:xfrm>
            <a:off x="928800" y="2624400"/>
            <a:ext cx="7772089" cy="376743"/>
          </a:xfrm>
        </p:spPr>
        <p:txBody>
          <a:bodyPr anchor="t" anchorCtr="0">
            <a:noAutofit/>
          </a:bodyPr>
          <a:lstStyle>
            <a:lvl1pPr>
              <a:defRPr sz="2900" b="0"/>
            </a:lvl1pPr>
          </a:lstStyle>
          <a:p>
            <a:r>
              <a:rPr lang="en-US"/>
              <a:t>Click to edit Master title style</a:t>
            </a:r>
            <a:endParaRPr lang="en-US" dirty="0"/>
          </a:p>
        </p:txBody>
      </p:sp>
      <p:sp>
        <p:nvSpPr>
          <p:cNvPr id="3" name="Text Placeholder 2"/>
          <p:cNvSpPr>
            <a:spLocks noGrp="1"/>
          </p:cNvSpPr>
          <p:nvPr>
            <p:ph type="body" idx="1"/>
          </p:nvPr>
        </p:nvSpPr>
        <p:spPr>
          <a:xfrm>
            <a:off x="928800" y="3034800"/>
            <a:ext cx="7772089" cy="999141"/>
          </a:xfrm>
        </p:spPr>
        <p:txBody>
          <a:bodyPr>
            <a:normAutofit/>
          </a:bodyPr>
          <a:lstStyle>
            <a:lvl1pPr marL="0" indent="0">
              <a:buNone/>
              <a:defRPr sz="2100" spc="80" baseline="0">
                <a:solidFill>
                  <a:schemeClr val="tx1"/>
                </a:solidFill>
              </a:defRPr>
            </a:lvl1pPr>
            <a:lvl2pPr marL="457178" indent="0">
              <a:buNone/>
              <a:defRPr sz="2000">
                <a:solidFill>
                  <a:schemeClr val="tx1">
                    <a:tint val="75000"/>
                  </a:schemeClr>
                </a:solidFill>
              </a:defRPr>
            </a:lvl2pPr>
            <a:lvl3pPr marL="914355" indent="0">
              <a:buNone/>
              <a:defRPr sz="1800">
                <a:solidFill>
                  <a:schemeClr val="tx1">
                    <a:tint val="75000"/>
                  </a:schemeClr>
                </a:solidFill>
              </a:defRPr>
            </a:lvl3pPr>
            <a:lvl4pPr marL="1371533" indent="0">
              <a:buNone/>
              <a:defRPr sz="1600">
                <a:solidFill>
                  <a:schemeClr val="tx1">
                    <a:tint val="75000"/>
                  </a:schemeClr>
                </a:solidFill>
              </a:defRPr>
            </a:lvl4pPr>
            <a:lvl5pPr marL="1828710" indent="0">
              <a:buNone/>
              <a:defRPr sz="1600">
                <a:solidFill>
                  <a:schemeClr val="tx1">
                    <a:tint val="75000"/>
                  </a:schemeClr>
                </a:solidFill>
              </a:defRPr>
            </a:lvl5pPr>
            <a:lvl6pPr marL="2285888" indent="0">
              <a:buNone/>
              <a:defRPr sz="1600">
                <a:solidFill>
                  <a:schemeClr val="tx1">
                    <a:tint val="75000"/>
                  </a:schemeClr>
                </a:solidFill>
              </a:defRPr>
            </a:lvl6pPr>
            <a:lvl7pPr marL="2743064" indent="0">
              <a:buNone/>
              <a:defRPr sz="1600">
                <a:solidFill>
                  <a:schemeClr val="tx1">
                    <a:tint val="75000"/>
                  </a:schemeClr>
                </a:solidFill>
              </a:defRPr>
            </a:lvl7pPr>
            <a:lvl8pPr marL="3200243" indent="0">
              <a:buNone/>
              <a:defRPr sz="1600">
                <a:solidFill>
                  <a:schemeClr val="tx1">
                    <a:tint val="75000"/>
                  </a:schemeClr>
                </a:solidFill>
              </a:defRPr>
            </a:lvl8pPr>
            <a:lvl9pPr marL="365742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fr-FR"/>
              <a:t>Amundi Actifs Réels et Alternatifs - Réservé aux clients professionnels</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a:p>
        </p:txBody>
      </p:sp>
      <p:sp>
        <p:nvSpPr>
          <p:cNvPr id="9" name="Rectangle 8"/>
          <p:cNvSpPr/>
          <p:nvPr/>
        </p:nvSpPr>
        <p:spPr>
          <a:xfrm>
            <a:off x="4284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0000" rtlCol="0" anchor="ctr"/>
          <a:lstStyle/>
          <a:p>
            <a:pPr algn="ctr"/>
            <a:endParaRPr lang="fr-FR" sz="1800"/>
          </a:p>
        </p:txBody>
      </p:sp>
      <p:sp>
        <p:nvSpPr>
          <p:cNvPr id="15" name="Espace réservé du texte 14"/>
          <p:cNvSpPr>
            <a:spLocks noGrp="1"/>
          </p:cNvSpPr>
          <p:nvPr>
            <p:ph type="body" sz="quarter" idx="14"/>
          </p:nvPr>
        </p:nvSpPr>
        <p:spPr>
          <a:xfrm>
            <a:off x="928800" y="3981600"/>
            <a:ext cx="7772089" cy="218870"/>
          </a:xfrm>
        </p:spPr>
        <p:txBody>
          <a:bodyPr>
            <a:normAutofit/>
          </a:bodyPr>
          <a:lstStyle>
            <a:lvl1pPr marL="0" indent="0">
              <a:buNone/>
              <a:defRPr sz="1100" spc="51" baseline="0">
                <a:solidFill>
                  <a:schemeClr val="tx1"/>
                </a:solidFill>
              </a:defRPr>
            </a:lvl1pPr>
          </a:lstStyle>
          <a:p>
            <a:pPr lvl="0"/>
            <a:r>
              <a:rPr lang="en-US"/>
              <a:t>Edit Master text styles</a:t>
            </a:r>
          </a:p>
        </p:txBody>
      </p:sp>
      <p:cxnSp>
        <p:nvCxnSpPr>
          <p:cNvPr id="12" name="Connecteur droit 8">
            <a:extLst>
              <a:ext uri="{FF2B5EF4-FFF2-40B4-BE49-F238E27FC236}">
                <a16:creationId xmlns:a16="http://schemas.microsoft.com/office/drawing/2014/main" id="{373BB06B-E64D-7E43-B3D3-0BCA63FAD594}"/>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682" y="4698001"/>
            <a:ext cx="1414463" cy="356226"/>
          </a:xfrm>
          <a:prstGeom prst="rect">
            <a:avLst/>
          </a:prstGeom>
        </p:spPr>
      </p:pic>
    </p:spTree>
    <p:extLst>
      <p:ext uri="{BB962C8B-B14F-4D97-AF65-F5344CB8AC3E}">
        <p14:creationId xmlns:p14="http://schemas.microsoft.com/office/powerpoint/2010/main" val="2130362829"/>
      </p:ext>
    </p:extLst>
  </p:cSld>
  <p:clrMapOvr>
    <a:masterClrMapping/>
  </p:clrMapOvr>
  <p:extLst>
    <p:ext uri="{DCECCB84-F9BA-43D5-87BE-67443E8EF086}">
      <p15:sldGuideLst xmlns:p15="http://schemas.microsoft.com/office/powerpoint/2012/main">
        <p15:guide id="1" orient="horz" pos="1620">
          <p15:clr>
            <a:srgbClr val="FBAE40"/>
          </p15:clr>
        </p15:guide>
        <p15:guide id="2" pos="56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428399" y="428400"/>
            <a:ext cx="8287200" cy="290620"/>
          </a:xfrm>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r>
              <a:rPr lang="fr-FR"/>
              <a:t>Amundi Actifs Réels et Alternatifs - Réservé aux clients professionnels</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a:p>
        </p:txBody>
      </p:sp>
      <p:sp>
        <p:nvSpPr>
          <p:cNvPr id="8" name="Espace réservé du texte 7"/>
          <p:cNvSpPr>
            <a:spLocks noGrp="1"/>
          </p:cNvSpPr>
          <p:nvPr>
            <p:ph type="body" sz="quarter" idx="13"/>
          </p:nvPr>
        </p:nvSpPr>
        <p:spPr>
          <a:xfrm>
            <a:off x="428400" y="759018"/>
            <a:ext cx="8287200" cy="228362"/>
          </a:xfrm>
        </p:spPr>
        <p:txBody>
          <a:bodyPr>
            <a:normAutofit/>
          </a:bodyPr>
          <a:lstStyle>
            <a:lvl1pPr marL="0" indent="0">
              <a:buNone/>
              <a:defRPr sz="1400">
                <a:solidFill>
                  <a:schemeClr val="tx1"/>
                </a:solidFill>
              </a:defRPr>
            </a:lvl1pPr>
          </a:lstStyle>
          <a:p>
            <a:pPr lvl="0"/>
            <a:r>
              <a:rPr lang="en-US"/>
              <a:t>Edit Master text styles</a:t>
            </a:r>
          </a:p>
        </p:txBody>
      </p:sp>
    </p:spTree>
    <p:extLst>
      <p:ext uri="{BB962C8B-B14F-4D97-AF65-F5344CB8AC3E}">
        <p14:creationId xmlns:p14="http://schemas.microsoft.com/office/powerpoint/2010/main" val="39905141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Conten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1C33DA7-2BBD-3B4B-9C40-8699CB5B8861}"/>
              </a:ext>
            </a:extLst>
          </p:cNvPr>
          <p:cNvSpPr/>
          <p:nvPr userDrawn="1"/>
        </p:nvSpPr>
        <p:spPr>
          <a:xfrm>
            <a:off x="1" y="1390650"/>
            <a:ext cx="9144000" cy="296175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re 1"/>
          <p:cNvSpPr>
            <a:spLocks noGrp="1"/>
          </p:cNvSpPr>
          <p:nvPr>
            <p:ph type="title"/>
          </p:nvPr>
        </p:nvSpPr>
        <p:spPr>
          <a:xfrm>
            <a:off x="900000" y="813600"/>
            <a:ext cx="7775998" cy="349671"/>
          </a:xfrm>
        </p:spPr>
        <p:txBody>
          <a:bodyPr>
            <a:noAutofit/>
          </a:bodyPr>
          <a:lstStyle>
            <a:lvl1pPr>
              <a:defRPr sz="3000" b="0">
                <a:solidFill>
                  <a:srgbClr val="00B4E0"/>
                </a:solidFill>
              </a:defRPr>
            </a:lvl1pPr>
          </a:lstStyle>
          <a:p>
            <a:r>
              <a:rPr lang="en-US"/>
              <a:t>Click to edit Master title style</a:t>
            </a:r>
            <a:endParaRPr lang="fr-FR" dirty="0"/>
          </a:p>
        </p:txBody>
      </p:sp>
      <p:sp>
        <p:nvSpPr>
          <p:cNvPr id="3" name="Espace réservé du pied de page 2"/>
          <p:cNvSpPr>
            <a:spLocks noGrp="1"/>
          </p:cNvSpPr>
          <p:nvPr>
            <p:ph type="ftr" sz="quarter" idx="10"/>
          </p:nvPr>
        </p:nvSpPr>
        <p:spPr/>
        <p:txBody>
          <a:bodyPr/>
          <a:lstStyle/>
          <a:p>
            <a:r>
              <a:rPr lang="fr-FR"/>
              <a:t>Amundi Actifs Réels et Alternatifs - Réservé aux clients professionnels</a:t>
            </a:r>
            <a:endParaRPr lang="en-GB"/>
          </a:p>
        </p:txBody>
      </p:sp>
      <p:sp>
        <p:nvSpPr>
          <p:cNvPr id="4" name="Espace réservé du numéro de diapositive 3"/>
          <p:cNvSpPr>
            <a:spLocks noGrp="1"/>
          </p:cNvSpPr>
          <p:nvPr>
            <p:ph type="sldNum" sz="quarter" idx="11"/>
          </p:nvPr>
        </p:nvSpPr>
        <p:spPr/>
        <p:txBody>
          <a:bodyPr/>
          <a:lstStyle/>
          <a:p>
            <a:fld id="{B6DA55B2-71C7-D142-9718-47F3DB26F441}" type="slidenum">
              <a:rPr lang="en-GB" smtClean="0"/>
              <a:t>‹#›</a:t>
            </a:fld>
            <a:endParaRPr lang="en-GB"/>
          </a:p>
        </p:txBody>
      </p:sp>
      <p:sp>
        <p:nvSpPr>
          <p:cNvPr id="6" name="Rectangle 5"/>
          <p:cNvSpPr/>
          <p:nvPr/>
        </p:nvSpPr>
        <p:spPr>
          <a:xfrm>
            <a:off x="4284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0000" rtlCol="0" anchor="ctr"/>
          <a:lstStyle/>
          <a:p>
            <a:pPr algn="ctr"/>
            <a:endParaRPr lang="fr-FR" sz="1800"/>
          </a:p>
        </p:txBody>
      </p:sp>
      <p:sp>
        <p:nvSpPr>
          <p:cNvPr id="9" name="Espace réservé du texte 8"/>
          <p:cNvSpPr>
            <a:spLocks noGrp="1"/>
          </p:cNvSpPr>
          <p:nvPr>
            <p:ph type="body" sz="quarter" idx="12"/>
          </p:nvPr>
        </p:nvSpPr>
        <p:spPr>
          <a:xfrm>
            <a:off x="900000" y="1576800"/>
            <a:ext cx="7703884" cy="2589301"/>
          </a:xfrm>
        </p:spPr>
        <p:txBody>
          <a:bodyPr/>
          <a:lstStyle>
            <a:lvl1pPr marL="269862" indent="-263513">
              <a:spcBef>
                <a:spcPts val="1200"/>
              </a:spcBef>
              <a:buClr>
                <a:schemeClr val="accent1"/>
              </a:buClr>
              <a:buSzPct val="100000"/>
              <a:buFont typeface="+mj-lt"/>
              <a:buAutoNum type="arabicPeriod"/>
              <a:tabLst/>
              <a:defRPr sz="1300" b="1">
                <a:solidFill>
                  <a:schemeClr val="tx1"/>
                </a:solidFill>
              </a:defRPr>
            </a:lvl1pPr>
            <a:lvl2pPr marL="536548" indent="-133344">
              <a:spcBef>
                <a:spcPts val="800"/>
              </a:spcBef>
              <a:tabLst/>
              <a:defRPr sz="1100"/>
            </a:lvl2pPr>
            <a:lvl3pPr marL="269986" indent="-265101">
              <a:spcBef>
                <a:spcPts val="1200"/>
              </a:spcBef>
              <a:buClr>
                <a:schemeClr val="tx2">
                  <a:lumMod val="60000"/>
                  <a:lumOff val="40000"/>
                </a:schemeClr>
              </a:buClr>
              <a:buFont typeface="+mj-lt"/>
              <a:buAutoNum type="arabicPeriod"/>
              <a:tabLst/>
              <a:defRPr sz="1600" b="1">
                <a:solidFill>
                  <a:schemeClr val="tx2">
                    <a:lumMod val="60000"/>
                    <a:lumOff val="40000"/>
                  </a:schemeClr>
                </a:solidFill>
              </a:defRPr>
            </a:lvl3pPr>
          </a:lstStyle>
          <a:p>
            <a:pPr lvl="0"/>
            <a:r>
              <a:rPr lang="en-US"/>
              <a:t>Edit Master text styles</a:t>
            </a:r>
          </a:p>
          <a:p>
            <a:pPr lvl="1"/>
            <a:r>
              <a:rPr lang="en-US"/>
              <a:t>Second level</a:t>
            </a:r>
          </a:p>
        </p:txBody>
      </p:sp>
      <p:cxnSp>
        <p:nvCxnSpPr>
          <p:cNvPr id="10" name="Connecteur droit 8">
            <a:extLst>
              <a:ext uri="{FF2B5EF4-FFF2-40B4-BE49-F238E27FC236}">
                <a16:creationId xmlns:a16="http://schemas.microsoft.com/office/drawing/2014/main" id="{B9558D40-008F-FF4A-AEC7-37BA545CF479}"/>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 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742800" y="4532350"/>
            <a:ext cx="1993963" cy="522000"/>
          </a:xfrm>
          <a:prstGeom prst="rect">
            <a:avLst/>
          </a:prstGeom>
        </p:spPr>
      </p:pic>
    </p:spTree>
    <p:extLst>
      <p:ext uri="{BB962C8B-B14F-4D97-AF65-F5344CB8AC3E}">
        <p14:creationId xmlns:p14="http://schemas.microsoft.com/office/powerpoint/2010/main" val="1916387700"/>
      </p:ext>
    </p:extLst>
  </p:cSld>
  <p:clrMapOvr>
    <a:masterClrMapping/>
  </p:clrMapOvr>
  <p:extLst>
    <p:ext uri="{DCECCB84-F9BA-43D5-87BE-67443E8EF086}">
      <p15:sldGuideLst xmlns:p15="http://schemas.microsoft.com/office/powerpoint/2012/main">
        <p15:guide id="1" orient="horz" pos="1620">
          <p15:clr>
            <a:srgbClr val="FBAE40"/>
          </p15:clr>
        </p15:guide>
        <p15:guide id="2" pos="56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wo contents">
    <p:spTree>
      <p:nvGrpSpPr>
        <p:cNvPr id="1" name=""/>
        <p:cNvGrpSpPr/>
        <p:nvPr/>
      </p:nvGrpSpPr>
      <p:grpSpPr>
        <a:xfrm>
          <a:off x="0" y="0"/>
          <a:ext cx="0" cy="0"/>
          <a:chOff x="0" y="0"/>
          <a:chExt cx="0" cy="0"/>
        </a:xfrm>
      </p:grpSpPr>
      <p:sp>
        <p:nvSpPr>
          <p:cNvPr id="2" name="Title 1"/>
          <p:cNvSpPr>
            <a:spLocks noGrp="1"/>
          </p:cNvSpPr>
          <p:nvPr>
            <p:ph type="title"/>
          </p:nvPr>
        </p:nvSpPr>
        <p:spPr>
          <a:xfrm>
            <a:off x="428399" y="428400"/>
            <a:ext cx="8287200" cy="2916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28399" y="1119600"/>
            <a:ext cx="4068000" cy="293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7598" y="1119600"/>
            <a:ext cx="4068000" cy="293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fr-FR"/>
              <a:t>Amundi Actifs Réels et Alternatifs - Réservé aux clients professionnels</a:t>
            </a:r>
            <a:endParaRPr lang="en-GB"/>
          </a:p>
        </p:txBody>
      </p:sp>
      <p:sp>
        <p:nvSpPr>
          <p:cNvPr id="7" name="Slide Number Placeholder 6"/>
          <p:cNvSpPr>
            <a:spLocks noGrp="1"/>
          </p:cNvSpPr>
          <p:nvPr>
            <p:ph type="sldNum" sz="quarter" idx="12"/>
          </p:nvPr>
        </p:nvSpPr>
        <p:spPr/>
        <p:txBody>
          <a:bodyPr/>
          <a:lstStyle/>
          <a:p>
            <a:fld id="{B6DA55B2-71C7-D142-9718-47F3DB26F441}" type="slidenum">
              <a:rPr lang="en-GB" smtClean="0"/>
              <a:t>‹#›</a:t>
            </a:fld>
            <a:endParaRPr lang="en-GB"/>
          </a:p>
        </p:txBody>
      </p:sp>
      <p:sp>
        <p:nvSpPr>
          <p:cNvPr id="9" name="Espace réservé du texte 8"/>
          <p:cNvSpPr>
            <a:spLocks noGrp="1"/>
          </p:cNvSpPr>
          <p:nvPr>
            <p:ph type="body" sz="quarter" idx="13"/>
          </p:nvPr>
        </p:nvSpPr>
        <p:spPr>
          <a:xfrm>
            <a:off x="428398" y="759018"/>
            <a:ext cx="8287200" cy="229500"/>
          </a:xfrm>
        </p:spPr>
        <p:txBody>
          <a:bodyPr>
            <a:normAutofit/>
          </a:bodyPr>
          <a:lstStyle>
            <a:lvl1pPr marL="0" indent="0">
              <a:buNone/>
              <a:defRPr sz="1400">
                <a:solidFill>
                  <a:schemeClr val="tx1"/>
                </a:solidFill>
              </a:defRPr>
            </a:lvl1pPr>
          </a:lstStyle>
          <a:p>
            <a:pPr lvl="0"/>
            <a:r>
              <a:rPr lang="en-US"/>
              <a:t>Edit Master text styles</a:t>
            </a:r>
          </a:p>
        </p:txBody>
      </p:sp>
      <p:sp>
        <p:nvSpPr>
          <p:cNvPr id="8" name="Espace réservé du contenu 7"/>
          <p:cNvSpPr>
            <a:spLocks noGrp="1"/>
          </p:cNvSpPr>
          <p:nvPr>
            <p:ph sz="quarter" idx="14"/>
          </p:nvPr>
        </p:nvSpPr>
        <p:spPr>
          <a:xfrm>
            <a:off x="428398" y="4095752"/>
            <a:ext cx="8287200" cy="466725"/>
          </a:xfrm>
        </p:spPr>
        <p:txBody>
          <a:bodyPr anchor="b"/>
          <a:lstStyle>
            <a:lvl1pPr marL="6351" indent="0" algn="just">
              <a:buNone/>
              <a:defRPr sz="700">
                <a:solidFill>
                  <a:schemeClr val="tx2"/>
                </a:solidFill>
              </a:defRPr>
            </a:lvl1pPr>
          </a:lstStyle>
          <a:p>
            <a:pPr lvl="0"/>
            <a:r>
              <a:rPr lang="en-US"/>
              <a:t>Edit Master text styles</a:t>
            </a:r>
          </a:p>
        </p:txBody>
      </p:sp>
    </p:spTree>
    <p:extLst>
      <p:ext uri="{BB962C8B-B14F-4D97-AF65-F5344CB8AC3E}">
        <p14:creationId xmlns:p14="http://schemas.microsoft.com/office/powerpoint/2010/main" val="29821093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Disclaimer">
    <p:spTree>
      <p:nvGrpSpPr>
        <p:cNvPr id="1" name=""/>
        <p:cNvGrpSpPr/>
        <p:nvPr/>
      </p:nvGrpSpPr>
      <p:grpSpPr>
        <a:xfrm>
          <a:off x="0" y="0"/>
          <a:ext cx="0" cy="0"/>
          <a:chOff x="0" y="0"/>
          <a:chExt cx="0" cy="0"/>
        </a:xfrm>
      </p:grpSpPr>
      <p:sp>
        <p:nvSpPr>
          <p:cNvPr id="8" name="Rectangle 7"/>
          <p:cNvSpPr/>
          <p:nvPr/>
        </p:nvSpPr>
        <p:spPr>
          <a:xfrm>
            <a:off x="428400" y="46683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0000" rtlCol="0" anchor="ctr"/>
          <a:lstStyle/>
          <a:p>
            <a:pPr algn="ctr"/>
            <a:endParaRPr lang="fr-FR" sz="1800"/>
          </a:p>
        </p:txBody>
      </p:sp>
      <p:sp>
        <p:nvSpPr>
          <p:cNvPr id="3" name="Espace réservé du pied de page 2"/>
          <p:cNvSpPr>
            <a:spLocks noGrp="1"/>
          </p:cNvSpPr>
          <p:nvPr>
            <p:ph type="ftr" sz="quarter" idx="10"/>
          </p:nvPr>
        </p:nvSpPr>
        <p:spPr/>
        <p:txBody>
          <a:bodyPr/>
          <a:lstStyle/>
          <a:p>
            <a:r>
              <a:rPr lang="fr-FR"/>
              <a:t>Amundi Actifs Réels et Alternatifs - Réservé aux clients professionnels</a:t>
            </a:r>
            <a:endParaRPr lang="en-GB"/>
          </a:p>
        </p:txBody>
      </p:sp>
      <p:sp>
        <p:nvSpPr>
          <p:cNvPr id="4" name="Espace réservé du numéro de diapositive 3"/>
          <p:cNvSpPr>
            <a:spLocks noGrp="1"/>
          </p:cNvSpPr>
          <p:nvPr>
            <p:ph type="sldNum" sz="quarter" idx="11"/>
          </p:nvPr>
        </p:nvSpPr>
        <p:spPr/>
        <p:txBody>
          <a:bodyPr/>
          <a:lstStyle/>
          <a:p>
            <a:fld id="{B6DA55B2-71C7-D142-9718-47F3DB26F441}" type="slidenum">
              <a:rPr lang="en-GB" smtClean="0"/>
              <a:t>‹#›</a:t>
            </a:fld>
            <a:endParaRPr lang="en-GB"/>
          </a:p>
        </p:txBody>
      </p:sp>
      <p:sp>
        <p:nvSpPr>
          <p:cNvPr id="7" name="Espace réservé du texte 6"/>
          <p:cNvSpPr>
            <a:spLocks noGrp="1"/>
          </p:cNvSpPr>
          <p:nvPr>
            <p:ph type="body" sz="quarter" idx="12"/>
          </p:nvPr>
        </p:nvSpPr>
        <p:spPr>
          <a:xfrm>
            <a:off x="428400" y="1026042"/>
            <a:ext cx="8287199" cy="3346984"/>
          </a:xfrm>
        </p:spPr>
        <p:txBody>
          <a:bodyPr anchor="b"/>
          <a:lstStyle>
            <a:lvl1pPr marL="177792" indent="-171442">
              <a:tabLst/>
              <a:defRPr sz="900">
                <a:solidFill>
                  <a:schemeClr val="accent1"/>
                </a:solidFill>
              </a:defRPr>
            </a:lvl1pPr>
            <a:lvl2pPr marL="177792" indent="0" algn="just">
              <a:buNone/>
              <a:tabLst/>
              <a:defRPr sz="700">
                <a:solidFill>
                  <a:schemeClr val="tx2"/>
                </a:solidFill>
              </a:defRPr>
            </a:lvl2pPr>
          </a:lstStyle>
          <a:p>
            <a:pPr lvl="0"/>
            <a:r>
              <a:rPr lang="en-US"/>
              <a:t>Edit Master text styles</a:t>
            </a:r>
          </a:p>
          <a:p>
            <a:pPr lvl="1"/>
            <a:r>
              <a:rPr lang="en-US"/>
              <a:t>Second level</a:t>
            </a:r>
          </a:p>
        </p:txBody>
      </p:sp>
      <p:cxnSp>
        <p:nvCxnSpPr>
          <p:cNvPr id="11" name="Connecteur droit 8">
            <a:extLst>
              <a:ext uri="{FF2B5EF4-FFF2-40B4-BE49-F238E27FC236}">
                <a16:creationId xmlns:a16="http://schemas.microsoft.com/office/drawing/2014/main" id="{3BE4DFD2-6DFC-B643-8CAE-041166C8F85E}"/>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Image 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742800" y="4532350"/>
            <a:ext cx="1993963" cy="522000"/>
          </a:xfrm>
          <a:prstGeom prst="rect">
            <a:avLst/>
          </a:prstGeom>
        </p:spPr>
      </p:pic>
    </p:spTree>
    <p:extLst>
      <p:ext uri="{BB962C8B-B14F-4D97-AF65-F5344CB8AC3E}">
        <p14:creationId xmlns:p14="http://schemas.microsoft.com/office/powerpoint/2010/main" val="17792629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Title-and-content">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fr-FR"/>
              <a:t>Amundi Actifs Réels et Alternatifs - Réservé aux clients professionnels</a:t>
            </a:r>
          </a:p>
        </p:txBody>
      </p:sp>
      <p:sp>
        <p:nvSpPr>
          <p:cNvPr id="6" name="Slide Number Placeholder 5"/>
          <p:cNvSpPr>
            <a:spLocks noGrp="1"/>
          </p:cNvSpPr>
          <p:nvPr>
            <p:ph type="sldNum" sz="quarter" idx="12"/>
          </p:nvPr>
        </p:nvSpPr>
        <p:spPr/>
        <p:txBody>
          <a:bodyPr/>
          <a:lstStyle/>
          <a:p>
            <a:fld id="{0AD952E5-C772-624B-8D8A-666D3A0C2979}" type="slidenum">
              <a:rPr lang="fr-FR" smtClean="0"/>
              <a:t>‹#›</a:t>
            </a:fld>
            <a:endParaRPr lang="fr-FR"/>
          </a:p>
        </p:txBody>
      </p:sp>
      <p:cxnSp>
        <p:nvCxnSpPr>
          <p:cNvPr id="4" name="Connecteur droit 41"/>
          <p:cNvCxnSpPr/>
          <p:nvPr userDrawn="1"/>
        </p:nvCxnSpPr>
        <p:spPr>
          <a:xfrm>
            <a:off x="-1" y="419647"/>
            <a:ext cx="9144001" cy="0"/>
          </a:xfrm>
          <a:prstGeom prst="line">
            <a:avLst/>
          </a:prstGeom>
        </p:spPr>
        <p:style>
          <a:lnRef idx="2">
            <a:schemeClr val="accent6"/>
          </a:lnRef>
          <a:fillRef idx="0">
            <a:schemeClr val="accent6"/>
          </a:fillRef>
          <a:effectRef idx="1">
            <a:schemeClr val="accent6"/>
          </a:effectRef>
          <a:fontRef idx="minor">
            <a:schemeClr val="tx1"/>
          </a:fontRef>
        </p:style>
      </p:cxnSp>
      <p:sp>
        <p:nvSpPr>
          <p:cNvPr id="7" name="Titre 1">
            <a:extLst>
              <a:ext uri="{FF2B5EF4-FFF2-40B4-BE49-F238E27FC236}">
                <a16:creationId xmlns:a16="http://schemas.microsoft.com/office/drawing/2014/main" id="{9B7B760D-85BA-D647-8208-D92843B7A8CD}"/>
              </a:ext>
            </a:extLst>
          </p:cNvPr>
          <p:cNvSpPr>
            <a:spLocks noGrp="1"/>
          </p:cNvSpPr>
          <p:nvPr>
            <p:ph type="title" idx="4294967295"/>
          </p:nvPr>
        </p:nvSpPr>
        <p:spPr>
          <a:xfrm>
            <a:off x="3290421" y="20241"/>
            <a:ext cx="5482828" cy="388144"/>
          </a:xfrm>
          <a:noFill/>
        </p:spPr>
        <p:txBody>
          <a:bodyPr vert="horz" lIns="0" tIns="0" rIns="0" bIns="0" rtlCol="0" anchor="ctr" anchorCtr="0">
            <a:noAutofit/>
          </a:bodyPr>
          <a:lstStyle>
            <a:lvl1pPr>
              <a:defRPr/>
            </a:lvl1pPr>
          </a:lstStyle>
          <a:p>
            <a:endParaRPr lang="fr-FR" sz="1050" b="0" dirty="0"/>
          </a:p>
        </p:txBody>
      </p:sp>
      <p:sp>
        <p:nvSpPr>
          <p:cNvPr id="3" name="Rectangle 2">
            <a:extLst>
              <a:ext uri="{FF2B5EF4-FFF2-40B4-BE49-F238E27FC236}">
                <a16:creationId xmlns:a16="http://schemas.microsoft.com/office/drawing/2014/main" id="{185A57AF-4C37-4298-A38A-CAF5F54DCC22}"/>
              </a:ext>
            </a:extLst>
          </p:cNvPr>
          <p:cNvSpPr/>
          <p:nvPr userDrawn="1"/>
        </p:nvSpPr>
        <p:spPr>
          <a:xfrm>
            <a:off x="339213" y="4643438"/>
            <a:ext cx="516193" cy="100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882185DF-546D-4D2A-9033-D92F7A8B97D1}"/>
              </a:ext>
            </a:extLst>
          </p:cNvPr>
          <p:cNvSpPr/>
          <p:nvPr userDrawn="1"/>
        </p:nvSpPr>
        <p:spPr>
          <a:xfrm>
            <a:off x="7554259" y="4744089"/>
            <a:ext cx="1392517" cy="288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9">
            <a:extLst>
              <a:ext uri="{FF2B5EF4-FFF2-40B4-BE49-F238E27FC236}">
                <a16:creationId xmlns:a16="http://schemas.microsoft.com/office/drawing/2014/main" id="{4637E34D-2F77-4CE5-B148-858009A4BD63}"/>
              </a:ext>
            </a:extLst>
          </p:cNvPr>
          <p:cNvPicPr>
            <a:picLocks noChangeAspect="1"/>
          </p:cNvPicPr>
          <p:nvPr userDrawn="1"/>
        </p:nvPicPr>
        <p:blipFill>
          <a:blip r:embed="rId2"/>
          <a:stretch>
            <a:fillRect/>
          </a:stretch>
        </p:blipFill>
        <p:spPr>
          <a:xfrm>
            <a:off x="8174430" y="4678591"/>
            <a:ext cx="715924" cy="410882"/>
          </a:xfrm>
          <a:prstGeom prst="rect">
            <a:avLst/>
          </a:prstGeom>
        </p:spPr>
      </p:pic>
    </p:spTree>
    <p:extLst>
      <p:ext uri="{BB962C8B-B14F-4D97-AF65-F5344CB8AC3E}">
        <p14:creationId xmlns:p14="http://schemas.microsoft.com/office/powerpoint/2010/main" val="2167996403"/>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_Title-and-content">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fr-FR"/>
              <a:t>Amundi Actifs Réels et Alternatifs - Réservé aux clients professionnels</a:t>
            </a:r>
            <a:endParaRPr lang="fr-FR" dirty="0"/>
          </a:p>
        </p:txBody>
      </p:sp>
      <p:sp>
        <p:nvSpPr>
          <p:cNvPr id="6" name="Slide Number Placeholder 5"/>
          <p:cNvSpPr>
            <a:spLocks noGrp="1"/>
          </p:cNvSpPr>
          <p:nvPr>
            <p:ph type="sldNum" sz="quarter" idx="12"/>
          </p:nvPr>
        </p:nvSpPr>
        <p:spPr/>
        <p:txBody>
          <a:bodyPr/>
          <a:lstStyle/>
          <a:p>
            <a:fld id="{0AD952E5-C772-624B-8D8A-666D3A0C2979}" type="slidenum">
              <a:rPr lang="fr-FR" smtClean="0"/>
              <a:t>‹#›</a:t>
            </a:fld>
            <a:endParaRPr lang="fr-FR"/>
          </a:p>
        </p:txBody>
      </p:sp>
      <p:cxnSp>
        <p:nvCxnSpPr>
          <p:cNvPr id="4" name="Connecteur droit 41"/>
          <p:cNvCxnSpPr/>
          <p:nvPr userDrawn="1"/>
        </p:nvCxnSpPr>
        <p:spPr>
          <a:xfrm flipV="1">
            <a:off x="-1" y="399411"/>
            <a:ext cx="9144001" cy="20236"/>
          </a:xfrm>
          <a:prstGeom prst="line">
            <a:avLst/>
          </a:prstGeom>
        </p:spPr>
        <p:style>
          <a:lnRef idx="2">
            <a:schemeClr val="accent6"/>
          </a:lnRef>
          <a:fillRef idx="0">
            <a:schemeClr val="accent6"/>
          </a:fillRef>
          <a:effectRef idx="1">
            <a:schemeClr val="accent6"/>
          </a:effectRef>
          <a:fontRef idx="minor">
            <a:schemeClr val="tx1"/>
          </a:fontRef>
        </p:style>
      </p:cxnSp>
      <p:sp>
        <p:nvSpPr>
          <p:cNvPr id="7" name="Titre 1">
            <a:extLst>
              <a:ext uri="{FF2B5EF4-FFF2-40B4-BE49-F238E27FC236}">
                <a16:creationId xmlns:a16="http://schemas.microsoft.com/office/drawing/2014/main" id="{9B7B760D-85BA-D647-8208-D92843B7A8CD}"/>
              </a:ext>
            </a:extLst>
          </p:cNvPr>
          <p:cNvSpPr>
            <a:spLocks noGrp="1"/>
          </p:cNvSpPr>
          <p:nvPr>
            <p:ph type="title" idx="4294967295"/>
          </p:nvPr>
        </p:nvSpPr>
        <p:spPr>
          <a:xfrm>
            <a:off x="3290421" y="20241"/>
            <a:ext cx="5482828" cy="388144"/>
          </a:xfrm>
          <a:noFill/>
        </p:spPr>
        <p:txBody>
          <a:bodyPr vert="horz" lIns="0" tIns="0" rIns="0" bIns="0" rtlCol="0" anchor="ctr" anchorCtr="0">
            <a:noAutofit/>
          </a:bodyPr>
          <a:lstStyle>
            <a:lvl1pPr>
              <a:defRPr/>
            </a:lvl1pPr>
          </a:lstStyle>
          <a:p>
            <a:endParaRPr lang="fr-FR" sz="1050" b="0"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54991" y="4746595"/>
            <a:ext cx="1219589" cy="319277"/>
          </a:xfrm>
          <a:prstGeom prst="rect">
            <a:avLst/>
          </a:prstGeom>
        </p:spPr>
      </p:pic>
    </p:spTree>
    <p:extLst>
      <p:ext uri="{BB962C8B-B14F-4D97-AF65-F5344CB8AC3E}">
        <p14:creationId xmlns:p14="http://schemas.microsoft.com/office/powerpoint/2010/main" val="928019840"/>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Couverture sans photo">
    <p:spTree>
      <p:nvGrpSpPr>
        <p:cNvPr id="1" name=""/>
        <p:cNvGrpSpPr/>
        <p:nvPr/>
      </p:nvGrpSpPr>
      <p:grpSpPr>
        <a:xfrm>
          <a:off x="0" y="0"/>
          <a:ext cx="0" cy="0"/>
          <a:chOff x="0" y="0"/>
          <a:chExt cx="0" cy="0"/>
        </a:xfrm>
      </p:grpSpPr>
      <p:sp>
        <p:nvSpPr>
          <p:cNvPr id="2" name="Title 1"/>
          <p:cNvSpPr>
            <a:spLocks noGrp="1"/>
          </p:cNvSpPr>
          <p:nvPr>
            <p:ph type="ctrTitle"/>
          </p:nvPr>
        </p:nvSpPr>
        <p:spPr>
          <a:xfrm>
            <a:off x="828000" y="3443810"/>
            <a:ext cx="7772400" cy="1004092"/>
          </a:xfrm>
        </p:spPr>
        <p:txBody>
          <a:bodyPr anchor="t" anchorCtr="0">
            <a:normAutofit/>
          </a:bodyPr>
          <a:lstStyle>
            <a:lvl1pPr algn="l">
              <a:lnSpc>
                <a:spcPct val="100000"/>
              </a:lnSpc>
              <a:defRPr sz="1875" b="0" spc="75" baseline="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828000" y="3140100"/>
            <a:ext cx="7772400" cy="182102"/>
          </a:xfrm>
        </p:spPr>
        <p:txBody>
          <a:bodyPr>
            <a:normAutofit/>
          </a:bodyPr>
          <a:lstStyle>
            <a:lvl1pPr marL="0" indent="0" algn="l">
              <a:buNone/>
              <a:defRPr sz="750"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22" name="Rectangle 21"/>
          <p:cNvSpPr/>
          <p:nvPr/>
        </p:nvSpPr>
        <p:spPr>
          <a:xfrm>
            <a:off x="862925" y="487435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pic>
        <p:nvPicPr>
          <p:cNvPr id="4" name="Image 3"/>
          <p:cNvPicPr>
            <a:picLocks noChangeAspect="1"/>
          </p:cNvPicPr>
          <p:nvPr userDrawn="1"/>
        </p:nvPicPr>
        <p:blipFill>
          <a:blip r:embed="rId2"/>
          <a:stretch>
            <a:fillRect/>
          </a:stretch>
        </p:blipFill>
        <p:spPr>
          <a:xfrm>
            <a:off x="-18686" y="2063"/>
            <a:ext cx="9181372" cy="5139374"/>
          </a:xfrm>
          <a:prstGeom prst="rect">
            <a:avLst/>
          </a:prstGeom>
        </p:spPr>
      </p:pic>
    </p:spTree>
    <p:extLst>
      <p:ext uri="{BB962C8B-B14F-4D97-AF65-F5344CB8AC3E}">
        <p14:creationId xmlns:p14="http://schemas.microsoft.com/office/powerpoint/2010/main" val="13421143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re et contenu">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99900"/>
            <a:ext cx="8063999" cy="290620"/>
          </a:xfrm>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oter Placeholder 4"/>
          <p:cNvSpPr>
            <a:spLocks noGrp="1"/>
          </p:cNvSpPr>
          <p:nvPr>
            <p:ph type="ftr" sz="quarter" idx="11"/>
          </p:nvPr>
        </p:nvSpPr>
        <p:spPr/>
        <p:txBody>
          <a:bodyPr/>
          <a:lstStyle/>
          <a:p>
            <a:r>
              <a:rPr lang="fr-FR"/>
              <a:t>Amundi Actifs Réels et Alternatifs - Réservé aux clients professionnels</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pPr/>
              <a:t>‹#›</a:t>
            </a:fld>
            <a:endParaRPr lang="fr-FR" dirty="0"/>
          </a:p>
        </p:txBody>
      </p:sp>
      <p:sp>
        <p:nvSpPr>
          <p:cNvPr id="8" name="Espace réservé du texte 7"/>
          <p:cNvSpPr>
            <a:spLocks noGrp="1"/>
          </p:cNvSpPr>
          <p:nvPr>
            <p:ph type="body" sz="quarter" idx="13"/>
          </p:nvPr>
        </p:nvSpPr>
        <p:spPr>
          <a:xfrm>
            <a:off x="539751" y="890518"/>
            <a:ext cx="8064248" cy="228362"/>
          </a:xfrm>
        </p:spPr>
        <p:txBody>
          <a:bodyPr>
            <a:normAutofit/>
          </a:bodyPr>
          <a:lstStyle>
            <a:lvl1pPr marL="0" indent="0">
              <a:buNone/>
              <a:defRPr sz="1200">
                <a:solidFill>
                  <a:schemeClr val="tx1"/>
                </a:solidFill>
              </a:defRPr>
            </a:lvl1pPr>
          </a:lstStyle>
          <a:p>
            <a:pPr lvl="0"/>
            <a:r>
              <a:rPr lang="fr-FR"/>
              <a:t>Modifier les styles du texte du masque</a:t>
            </a:r>
          </a:p>
        </p:txBody>
      </p:sp>
    </p:spTree>
    <p:extLst>
      <p:ext uri="{BB962C8B-B14F-4D97-AF65-F5344CB8AC3E}">
        <p14:creationId xmlns:p14="http://schemas.microsoft.com/office/powerpoint/2010/main" val="3532105366"/>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re seul">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99900"/>
            <a:ext cx="8063999" cy="290620"/>
          </a:xfrm>
        </p:spPr>
        <p:txBody>
          <a:bodyPr/>
          <a:lstStyle/>
          <a:p>
            <a:r>
              <a:rPr lang="fr-FR"/>
              <a:t>Modifiez le style du titre</a:t>
            </a:r>
            <a:endParaRPr lang="en-US" dirty="0"/>
          </a:p>
        </p:txBody>
      </p:sp>
      <p:sp>
        <p:nvSpPr>
          <p:cNvPr id="5" name="Footer Placeholder 4"/>
          <p:cNvSpPr>
            <a:spLocks noGrp="1"/>
          </p:cNvSpPr>
          <p:nvPr>
            <p:ph type="ftr" sz="quarter" idx="11"/>
          </p:nvPr>
        </p:nvSpPr>
        <p:spPr/>
        <p:txBody>
          <a:bodyPr/>
          <a:lstStyle/>
          <a:p>
            <a:r>
              <a:rPr lang="fr-FR"/>
              <a:t>Amundi Actifs Réels et Alternatifs - Réservé aux clients professionnels</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pPr/>
              <a:t>‹#›</a:t>
            </a:fld>
            <a:endParaRPr lang="fr-FR" dirty="0"/>
          </a:p>
        </p:txBody>
      </p:sp>
      <p:sp>
        <p:nvSpPr>
          <p:cNvPr id="8" name="Espace réservé du texte 7"/>
          <p:cNvSpPr>
            <a:spLocks noGrp="1"/>
          </p:cNvSpPr>
          <p:nvPr>
            <p:ph type="body" sz="quarter" idx="13"/>
          </p:nvPr>
        </p:nvSpPr>
        <p:spPr>
          <a:xfrm>
            <a:off x="539751" y="890518"/>
            <a:ext cx="8064248" cy="228362"/>
          </a:xfrm>
        </p:spPr>
        <p:txBody>
          <a:bodyPr>
            <a:normAutofit/>
          </a:bodyPr>
          <a:lstStyle>
            <a:lvl1pPr marL="0" indent="0">
              <a:buNone/>
              <a:defRPr sz="1200">
                <a:solidFill>
                  <a:schemeClr val="tx1"/>
                </a:solidFill>
              </a:defRPr>
            </a:lvl1pPr>
          </a:lstStyle>
          <a:p>
            <a:pPr lvl="0"/>
            <a:r>
              <a:rPr lang="fr-FR"/>
              <a:t>Modifier les styles du texte du masque</a:t>
            </a:r>
          </a:p>
        </p:txBody>
      </p:sp>
    </p:spTree>
    <p:extLst>
      <p:ext uri="{BB962C8B-B14F-4D97-AF65-F5344CB8AC3E}">
        <p14:creationId xmlns:p14="http://schemas.microsoft.com/office/powerpoint/2010/main" val="1120392221"/>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En-tête de chapitre">
    <p:bg>
      <p:bgRef idx="1001">
        <a:schemeClr val="bg1"/>
      </p:bgRef>
    </p:bg>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764500" y="1273933"/>
            <a:ext cx="7772090" cy="1084983"/>
          </a:xfrm>
        </p:spPr>
        <p:txBody>
          <a:bodyPr>
            <a:noAutofit/>
          </a:bodyPr>
          <a:lstStyle>
            <a:lvl1pPr marL="0" indent="0">
              <a:buNone/>
              <a:defRPr sz="6675">
                <a:solidFill>
                  <a:srgbClr val="00B4E0"/>
                </a:solidFill>
              </a:defRPr>
            </a:lvl1pPr>
          </a:lstStyle>
          <a:p>
            <a:pPr lvl="0"/>
            <a:r>
              <a:rPr lang="fr-FR"/>
              <a:t>Modifier les styles du texte du masque</a:t>
            </a:r>
          </a:p>
        </p:txBody>
      </p:sp>
      <p:sp>
        <p:nvSpPr>
          <p:cNvPr id="13" name="Rectangle 12"/>
          <p:cNvSpPr/>
          <p:nvPr/>
        </p:nvSpPr>
        <p:spPr>
          <a:xfrm>
            <a:off x="0" y="24300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title"/>
          </p:nvPr>
        </p:nvSpPr>
        <p:spPr>
          <a:xfrm>
            <a:off x="828001" y="2602940"/>
            <a:ext cx="7772090" cy="376743"/>
          </a:xfrm>
        </p:spPr>
        <p:txBody>
          <a:bodyPr anchor="t" anchorCtr="0">
            <a:normAutofit/>
          </a:bodyPr>
          <a:lstStyle>
            <a:lvl1pPr>
              <a:defRPr sz="2475" b="0"/>
            </a:lvl1pPr>
          </a:lstStyle>
          <a:p>
            <a:r>
              <a:rPr lang="fr-FR"/>
              <a:t>Modifiez le style du titre</a:t>
            </a:r>
            <a:endParaRPr lang="en-US" dirty="0"/>
          </a:p>
        </p:txBody>
      </p:sp>
      <p:sp>
        <p:nvSpPr>
          <p:cNvPr id="3" name="Text Placeholder 2"/>
          <p:cNvSpPr>
            <a:spLocks noGrp="1"/>
          </p:cNvSpPr>
          <p:nvPr>
            <p:ph type="body" idx="1"/>
          </p:nvPr>
        </p:nvSpPr>
        <p:spPr>
          <a:xfrm>
            <a:off x="828001" y="2979683"/>
            <a:ext cx="7772090" cy="999141"/>
          </a:xfrm>
        </p:spPr>
        <p:txBody>
          <a:bodyPr>
            <a:normAutofit/>
          </a:bodyPr>
          <a:lstStyle>
            <a:lvl1pPr marL="0" indent="0">
              <a:buNone/>
              <a:defRPr sz="1875" spc="60"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sp>
        <p:nvSpPr>
          <p:cNvPr id="5" name="Footer Placeholder 4"/>
          <p:cNvSpPr>
            <a:spLocks noGrp="1"/>
          </p:cNvSpPr>
          <p:nvPr>
            <p:ph type="ftr" sz="quarter" idx="11"/>
          </p:nvPr>
        </p:nvSpPr>
        <p:spPr/>
        <p:txBody>
          <a:bodyPr/>
          <a:lstStyle/>
          <a:p>
            <a:r>
              <a:rPr lang="fr-FR"/>
              <a:t>Amundi Actifs Réels et Alternatifs - Réservé aux clients professionnels</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t>‹#›</a:t>
            </a:fld>
            <a:endParaRPr lang="fr-FR"/>
          </a:p>
        </p:txBody>
      </p:sp>
      <p:sp>
        <p:nvSpPr>
          <p:cNvPr id="8" name="Rectangle 7"/>
          <p:cNvSpPr/>
          <p:nvPr/>
        </p:nvSpPr>
        <p:spPr>
          <a:xfrm>
            <a:off x="828000" y="1215000"/>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Rectangle 8"/>
          <p:cNvSpPr/>
          <p:nvPr/>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5" name="Espace réservé du texte 14"/>
          <p:cNvSpPr>
            <a:spLocks noGrp="1"/>
          </p:cNvSpPr>
          <p:nvPr>
            <p:ph type="body" sz="quarter" idx="14"/>
          </p:nvPr>
        </p:nvSpPr>
        <p:spPr>
          <a:xfrm>
            <a:off x="828001" y="4021664"/>
            <a:ext cx="7772090" cy="218870"/>
          </a:xfrm>
        </p:spPr>
        <p:txBody>
          <a:bodyPr>
            <a:normAutofit/>
          </a:bodyPr>
          <a:lstStyle>
            <a:lvl1pPr marL="0" indent="0">
              <a:buNone/>
              <a:defRPr sz="900" spc="38" baseline="0">
                <a:solidFill>
                  <a:schemeClr val="tx1"/>
                </a:solidFill>
              </a:defRPr>
            </a:lvl1pPr>
          </a:lstStyle>
          <a:p>
            <a:pPr lvl="0"/>
            <a:r>
              <a:rPr lang="fr-FR"/>
              <a:t>Modifier les styles du texte du masque</a:t>
            </a:r>
          </a:p>
        </p:txBody>
      </p:sp>
      <p:cxnSp>
        <p:nvCxnSpPr>
          <p:cNvPr id="17" name="Connecteur droit 16"/>
          <p:cNvCxnSpPr/>
          <p:nvPr/>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0" y="24300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6" name="Rectangle 15"/>
          <p:cNvSpPr/>
          <p:nvPr userDrawn="1"/>
        </p:nvSpPr>
        <p:spPr>
          <a:xfrm>
            <a:off x="828000" y="1215000"/>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8" name="Rectangle 17"/>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cxnSp>
        <p:nvCxnSpPr>
          <p:cNvPr id="19" name="Connecteur droit 18"/>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1351048785"/>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Deux contenus">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0001" y="599899"/>
            <a:ext cx="8063999" cy="291600"/>
          </a:xfrm>
        </p:spPr>
        <p:txBody>
          <a:bodyPr/>
          <a:lstStyle/>
          <a:p>
            <a:r>
              <a:rPr lang="fr-FR"/>
              <a:t>Modifiez le style du titre</a:t>
            </a:r>
            <a:endParaRPr lang="en-US" dirty="0"/>
          </a:p>
        </p:txBody>
      </p:sp>
      <p:sp>
        <p:nvSpPr>
          <p:cNvPr id="3" name="Content Placeholder 2"/>
          <p:cNvSpPr>
            <a:spLocks noGrp="1"/>
          </p:cNvSpPr>
          <p:nvPr>
            <p:ph sz="half" idx="1"/>
          </p:nvPr>
        </p:nvSpPr>
        <p:spPr>
          <a:xfrm>
            <a:off x="540000" y="1369220"/>
            <a:ext cx="3974851" cy="311134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369220"/>
            <a:ext cx="3974848" cy="311134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Footer Placeholder 5"/>
          <p:cNvSpPr>
            <a:spLocks noGrp="1"/>
          </p:cNvSpPr>
          <p:nvPr>
            <p:ph type="ftr" sz="quarter" idx="11"/>
          </p:nvPr>
        </p:nvSpPr>
        <p:spPr/>
        <p:txBody>
          <a:bodyPr/>
          <a:lstStyle/>
          <a:p>
            <a:r>
              <a:rPr lang="fr-FR"/>
              <a:t>Amundi Actifs Réels et Alternatifs - Réservé aux clients professionnels</a:t>
            </a:r>
            <a:endParaRPr lang="fr-FR" dirty="0"/>
          </a:p>
        </p:txBody>
      </p:sp>
      <p:sp>
        <p:nvSpPr>
          <p:cNvPr id="7" name="Slide Number Placeholder 6"/>
          <p:cNvSpPr>
            <a:spLocks noGrp="1"/>
          </p:cNvSpPr>
          <p:nvPr>
            <p:ph type="sldNum" sz="quarter" idx="12"/>
          </p:nvPr>
        </p:nvSpPr>
        <p:spPr/>
        <p:txBody>
          <a:bodyPr/>
          <a:lstStyle/>
          <a:p>
            <a:fld id="{2B1C6FFC-D040-034F-8B69-20295064E64D}" type="slidenum">
              <a:rPr lang="fr-FR" smtClean="0"/>
              <a:pPr/>
              <a:t>‹#›</a:t>
            </a:fld>
            <a:endParaRPr lang="fr-FR" dirty="0"/>
          </a:p>
        </p:txBody>
      </p:sp>
      <p:sp>
        <p:nvSpPr>
          <p:cNvPr id="9" name="Espace réservé du texte 8"/>
          <p:cNvSpPr>
            <a:spLocks noGrp="1"/>
          </p:cNvSpPr>
          <p:nvPr>
            <p:ph type="body" sz="quarter" idx="13"/>
          </p:nvPr>
        </p:nvSpPr>
        <p:spPr>
          <a:xfrm>
            <a:off x="539751" y="891499"/>
            <a:ext cx="8064500" cy="229500"/>
          </a:xfrm>
        </p:spPr>
        <p:txBody>
          <a:bodyPr>
            <a:normAutofit/>
          </a:bodyPr>
          <a:lstStyle>
            <a:lvl1pPr marL="0" indent="0">
              <a:buNone/>
              <a:defRPr sz="1200">
                <a:solidFill>
                  <a:schemeClr val="tx1"/>
                </a:solidFill>
              </a:defRPr>
            </a:lvl1pPr>
          </a:lstStyle>
          <a:p>
            <a:pPr lvl="0"/>
            <a:r>
              <a:rPr lang="fr-FR"/>
              <a:t>Modifier les styles du texte du masque</a:t>
            </a:r>
          </a:p>
        </p:txBody>
      </p:sp>
    </p:spTree>
    <p:extLst>
      <p:ext uri="{BB962C8B-B14F-4D97-AF65-F5344CB8AC3E}">
        <p14:creationId xmlns:p14="http://schemas.microsoft.com/office/powerpoint/2010/main" val="29541655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Chapter">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900000" y="1148400"/>
            <a:ext cx="7772089" cy="1084983"/>
          </a:xfrm>
        </p:spPr>
        <p:txBody>
          <a:bodyPr>
            <a:noAutofit/>
          </a:bodyPr>
          <a:lstStyle>
            <a:lvl1pPr marL="0" indent="0">
              <a:buNone/>
              <a:defRPr sz="7200">
                <a:solidFill>
                  <a:srgbClr val="00B4E0"/>
                </a:solidFill>
              </a:defRPr>
            </a:lvl1pPr>
          </a:lstStyle>
          <a:p>
            <a:pPr lvl="0"/>
            <a:r>
              <a:rPr lang="en-US"/>
              <a:t>Edit Master text styles</a:t>
            </a:r>
          </a:p>
        </p:txBody>
      </p:sp>
      <p:sp>
        <p:nvSpPr>
          <p:cNvPr id="14" name="Rectangle 13">
            <a:extLst>
              <a:ext uri="{FF2B5EF4-FFF2-40B4-BE49-F238E27FC236}">
                <a16:creationId xmlns:a16="http://schemas.microsoft.com/office/drawing/2014/main" id="{7627EB70-D448-DE46-90B8-D45BE7C8F1B0}"/>
              </a:ext>
            </a:extLst>
          </p:cNvPr>
          <p:cNvSpPr/>
          <p:nvPr userDrawn="1"/>
        </p:nvSpPr>
        <p:spPr>
          <a:xfrm>
            <a:off x="1" y="24084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title"/>
          </p:nvPr>
        </p:nvSpPr>
        <p:spPr>
          <a:xfrm>
            <a:off x="928800" y="2624400"/>
            <a:ext cx="7772089" cy="376743"/>
          </a:xfrm>
        </p:spPr>
        <p:txBody>
          <a:bodyPr anchor="t" anchorCtr="0">
            <a:noAutofit/>
          </a:bodyPr>
          <a:lstStyle>
            <a:lvl1pPr>
              <a:defRPr sz="2900" b="0"/>
            </a:lvl1pPr>
          </a:lstStyle>
          <a:p>
            <a:r>
              <a:rPr lang="en-US"/>
              <a:t>Click to edit Master title style</a:t>
            </a:r>
            <a:endParaRPr lang="en-US" dirty="0"/>
          </a:p>
        </p:txBody>
      </p:sp>
      <p:sp>
        <p:nvSpPr>
          <p:cNvPr id="3" name="Text Placeholder 2"/>
          <p:cNvSpPr>
            <a:spLocks noGrp="1"/>
          </p:cNvSpPr>
          <p:nvPr>
            <p:ph type="body" idx="1"/>
          </p:nvPr>
        </p:nvSpPr>
        <p:spPr>
          <a:xfrm>
            <a:off x="928800" y="3034800"/>
            <a:ext cx="7772089" cy="999141"/>
          </a:xfrm>
        </p:spPr>
        <p:txBody>
          <a:bodyPr>
            <a:normAutofit/>
          </a:bodyPr>
          <a:lstStyle>
            <a:lvl1pPr marL="0" indent="0">
              <a:buNone/>
              <a:defRPr sz="2100" spc="80" baseline="0">
                <a:solidFill>
                  <a:schemeClr val="tx1"/>
                </a:solidFill>
              </a:defRPr>
            </a:lvl1pPr>
            <a:lvl2pPr marL="457178" indent="0">
              <a:buNone/>
              <a:defRPr sz="2000">
                <a:solidFill>
                  <a:schemeClr val="tx1">
                    <a:tint val="75000"/>
                  </a:schemeClr>
                </a:solidFill>
              </a:defRPr>
            </a:lvl2pPr>
            <a:lvl3pPr marL="914355" indent="0">
              <a:buNone/>
              <a:defRPr sz="1800">
                <a:solidFill>
                  <a:schemeClr val="tx1">
                    <a:tint val="75000"/>
                  </a:schemeClr>
                </a:solidFill>
              </a:defRPr>
            </a:lvl3pPr>
            <a:lvl4pPr marL="1371533" indent="0">
              <a:buNone/>
              <a:defRPr sz="1600">
                <a:solidFill>
                  <a:schemeClr val="tx1">
                    <a:tint val="75000"/>
                  </a:schemeClr>
                </a:solidFill>
              </a:defRPr>
            </a:lvl4pPr>
            <a:lvl5pPr marL="1828710" indent="0">
              <a:buNone/>
              <a:defRPr sz="1600">
                <a:solidFill>
                  <a:schemeClr val="tx1">
                    <a:tint val="75000"/>
                  </a:schemeClr>
                </a:solidFill>
              </a:defRPr>
            </a:lvl5pPr>
            <a:lvl6pPr marL="2285888" indent="0">
              <a:buNone/>
              <a:defRPr sz="1600">
                <a:solidFill>
                  <a:schemeClr val="tx1">
                    <a:tint val="75000"/>
                  </a:schemeClr>
                </a:solidFill>
              </a:defRPr>
            </a:lvl6pPr>
            <a:lvl7pPr marL="2743064" indent="0">
              <a:buNone/>
              <a:defRPr sz="1600">
                <a:solidFill>
                  <a:schemeClr val="tx1">
                    <a:tint val="75000"/>
                  </a:schemeClr>
                </a:solidFill>
              </a:defRPr>
            </a:lvl7pPr>
            <a:lvl8pPr marL="3200243" indent="0">
              <a:buNone/>
              <a:defRPr sz="1600">
                <a:solidFill>
                  <a:schemeClr val="tx1">
                    <a:tint val="75000"/>
                  </a:schemeClr>
                </a:solidFill>
              </a:defRPr>
            </a:lvl8pPr>
            <a:lvl9pPr marL="365742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fr-FR"/>
              <a:t>Amundi Actifs Réels et Alternatifs - Réservé aux clients professionnels</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a:p>
        </p:txBody>
      </p:sp>
      <p:sp>
        <p:nvSpPr>
          <p:cNvPr id="9" name="Rectangle 8"/>
          <p:cNvSpPr/>
          <p:nvPr/>
        </p:nvSpPr>
        <p:spPr>
          <a:xfrm>
            <a:off x="4284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0000" rtlCol="0" anchor="ctr"/>
          <a:lstStyle/>
          <a:p>
            <a:pPr algn="ctr"/>
            <a:endParaRPr lang="fr-FR" sz="1800"/>
          </a:p>
        </p:txBody>
      </p:sp>
      <p:sp>
        <p:nvSpPr>
          <p:cNvPr id="15" name="Espace réservé du texte 14"/>
          <p:cNvSpPr>
            <a:spLocks noGrp="1"/>
          </p:cNvSpPr>
          <p:nvPr>
            <p:ph type="body" sz="quarter" idx="14"/>
          </p:nvPr>
        </p:nvSpPr>
        <p:spPr>
          <a:xfrm>
            <a:off x="928800" y="3981600"/>
            <a:ext cx="7772089" cy="218870"/>
          </a:xfrm>
        </p:spPr>
        <p:txBody>
          <a:bodyPr>
            <a:normAutofit/>
          </a:bodyPr>
          <a:lstStyle>
            <a:lvl1pPr marL="0" indent="0">
              <a:buNone/>
              <a:defRPr sz="1100" spc="51" baseline="0">
                <a:solidFill>
                  <a:schemeClr val="tx1"/>
                </a:solidFill>
              </a:defRPr>
            </a:lvl1pPr>
          </a:lstStyle>
          <a:p>
            <a:pPr lvl="0"/>
            <a:r>
              <a:rPr lang="en-US"/>
              <a:t>Edit Master text styles</a:t>
            </a:r>
          </a:p>
        </p:txBody>
      </p:sp>
      <p:cxnSp>
        <p:nvCxnSpPr>
          <p:cNvPr id="12" name="Connecteur droit 8">
            <a:extLst>
              <a:ext uri="{FF2B5EF4-FFF2-40B4-BE49-F238E27FC236}">
                <a16:creationId xmlns:a16="http://schemas.microsoft.com/office/drawing/2014/main" id="{373BB06B-E64D-7E43-B3D3-0BCA63FAD594}"/>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682" y="4698001"/>
            <a:ext cx="1414463" cy="356226"/>
          </a:xfrm>
          <a:prstGeom prst="rect">
            <a:avLst/>
          </a:prstGeom>
        </p:spPr>
      </p:pic>
    </p:spTree>
    <p:extLst>
      <p:ext uri="{BB962C8B-B14F-4D97-AF65-F5344CB8AC3E}">
        <p14:creationId xmlns:p14="http://schemas.microsoft.com/office/powerpoint/2010/main" val="291643044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567"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Disclaimer">
    <p:bg>
      <p:bgRef idx="1001">
        <a:schemeClr val="bg1"/>
      </p:bgRef>
    </p:bg>
    <p:spTree>
      <p:nvGrpSpPr>
        <p:cNvPr id="1" name=""/>
        <p:cNvGrpSpPr/>
        <p:nvPr/>
      </p:nvGrpSpPr>
      <p:grpSpPr>
        <a:xfrm>
          <a:off x="0" y="0"/>
          <a:ext cx="0" cy="0"/>
          <a:chOff x="0" y="0"/>
          <a:chExt cx="0" cy="0"/>
        </a:xfrm>
      </p:grpSpPr>
      <p:sp>
        <p:nvSpPr>
          <p:cNvPr id="8" name="Rectangle 7"/>
          <p:cNvSpPr/>
          <p:nvPr/>
        </p:nvSpPr>
        <p:spPr>
          <a:xfrm>
            <a:off x="540000" y="466830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3" name="Espace réservé du pied de page 2"/>
          <p:cNvSpPr>
            <a:spLocks noGrp="1"/>
          </p:cNvSpPr>
          <p:nvPr>
            <p:ph type="ftr" sz="quarter" idx="10"/>
          </p:nvPr>
        </p:nvSpPr>
        <p:spPr/>
        <p:txBody>
          <a:bodyPr/>
          <a:lstStyle/>
          <a:p>
            <a:r>
              <a:rPr lang="fr-FR"/>
              <a:t>Amundi Actifs Réels et Alternatifs - Réservé aux clients professionnels</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pic>
        <p:nvPicPr>
          <p:cNvPr id="5" name="Image 4" descr="Description : Description : Amundi_compact"/>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2200" y="208425"/>
            <a:ext cx="1653339" cy="561975"/>
          </a:xfrm>
          <a:prstGeom prst="rect">
            <a:avLst/>
          </a:prstGeom>
          <a:noFill/>
          <a:ln>
            <a:noFill/>
          </a:ln>
        </p:spPr>
      </p:pic>
      <p:sp>
        <p:nvSpPr>
          <p:cNvPr id="7" name="Espace réservé du texte 6"/>
          <p:cNvSpPr>
            <a:spLocks noGrp="1"/>
          </p:cNvSpPr>
          <p:nvPr>
            <p:ph type="body" sz="quarter" idx="12"/>
          </p:nvPr>
        </p:nvSpPr>
        <p:spPr>
          <a:xfrm>
            <a:off x="539999" y="1257375"/>
            <a:ext cx="8063999" cy="3115650"/>
          </a:xfrm>
        </p:spPr>
        <p:txBody>
          <a:bodyPr anchor="b"/>
          <a:lstStyle>
            <a:lvl1pPr marL="133350" indent="-128588">
              <a:tabLst/>
              <a:defRPr sz="750">
                <a:solidFill>
                  <a:schemeClr val="accent1"/>
                </a:solidFill>
              </a:defRPr>
            </a:lvl1pPr>
            <a:lvl2pPr marL="133350" indent="0" algn="just">
              <a:buNone/>
              <a:tabLst/>
              <a:defRPr sz="600"/>
            </a:lvl2pPr>
          </a:lstStyle>
          <a:p>
            <a:pPr lvl="0"/>
            <a:r>
              <a:rPr lang="fr-FR"/>
              <a:t>Modifier les styles du texte du masque</a:t>
            </a:r>
          </a:p>
          <a:p>
            <a:pPr lvl="1"/>
            <a:r>
              <a:rPr lang="fr-FR"/>
              <a:t>Deuxième niveau</a:t>
            </a:r>
          </a:p>
        </p:txBody>
      </p:sp>
      <p:cxnSp>
        <p:nvCxnSpPr>
          <p:cNvPr id="10" name="Connecteur droit 9"/>
          <p:cNvCxnSpPr/>
          <p:nvPr/>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540000" y="466830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pic>
        <p:nvPicPr>
          <p:cNvPr id="11" name="Image 10" descr="Description : Description : Amundi_compact"/>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2200" y="208425"/>
            <a:ext cx="1653339" cy="561975"/>
          </a:xfrm>
          <a:prstGeom prst="rect">
            <a:avLst/>
          </a:prstGeom>
          <a:noFill/>
          <a:ln>
            <a:noFill/>
          </a:ln>
        </p:spPr>
      </p:pic>
      <p:cxnSp>
        <p:nvCxnSpPr>
          <p:cNvPr id="12" name="Connecteur droit 11"/>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3435489604"/>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Title-and-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0005" y="405001"/>
            <a:ext cx="8063999" cy="290620"/>
          </a:xfrm>
        </p:spPr>
        <p:txBody>
          <a:bodyPr>
            <a:noAutofit/>
          </a:bodyPr>
          <a:lstStyle/>
          <a:p>
            <a:r>
              <a:rPr lang="fr-FR" dirty="0"/>
              <a:t>Modifiez le style du titre</a:t>
            </a:r>
            <a:endParaRPr lang="en-US" dirty="0"/>
          </a:p>
        </p:txBody>
      </p:sp>
      <p:sp>
        <p:nvSpPr>
          <p:cNvPr id="3" name="Content Placeholder 2"/>
          <p:cNvSpPr>
            <a:spLocks noGrp="1"/>
          </p:cNvSpPr>
          <p:nvPr>
            <p:ph idx="1"/>
          </p:nvPr>
        </p:nvSpPr>
        <p:spPr>
          <a:xfrm>
            <a:off x="540000" y="1053000"/>
            <a:ext cx="8063998" cy="2997000"/>
          </a:xfrm>
        </p:spPr>
        <p:txBody>
          <a:bodyPr>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oter Placeholder 4"/>
          <p:cNvSpPr>
            <a:spLocks noGrp="1"/>
          </p:cNvSpPr>
          <p:nvPr>
            <p:ph type="ftr" sz="quarter" idx="11"/>
          </p:nvPr>
        </p:nvSpPr>
        <p:spPr/>
        <p:txBody>
          <a:bodyPr/>
          <a:lstStyle/>
          <a:p>
            <a:r>
              <a:rPr lang="fr-FR"/>
              <a:t>Amundi Actifs Réels et Alternatifs - Réservé aux clients professionnels</a:t>
            </a:r>
          </a:p>
        </p:txBody>
      </p:sp>
      <p:sp>
        <p:nvSpPr>
          <p:cNvPr id="6" name="Slide Number Placeholder 5"/>
          <p:cNvSpPr>
            <a:spLocks noGrp="1"/>
          </p:cNvSpPr>
          <p:nvPr>
            <p:ph type="sldNum" sz="quarter" idx="12"/>
          </p:nvPr>
        </p:nvSpPr>
        <p:spPr/>
        <p:txBody>
          <a:bodyPr/>
          <a:lstStyle/>
          <a:p>
            <a:fld id="{0AD952E5-C772-624B-8D8A-666D3A0C2979}" type="slidenum">
              <a:rPr lang="fr-FR" smtClean="0"/>
              <a:t>‹#›</a:t>
            </a:fld>
            <a:endParaRPr lang="fr-FR"/>
          </a:p>
        </p:txBody>
      </p:sp>
      <p:sp>
        <p:nvSpPr>
          <p:cNvPr id="8" name="Espace réservé du texte 7"/>
          <p:cNvSpPr>
            <a:spLocks noGrp="1"/>
          </p:cNvSpPr>
          <p:nvPr>
            <p:ph type="body" sz="quarter" idx="13"/>
          </p:nvPr>
        </p:nvSpPr>
        <p:spPr>
          <a:xfrm>
            <a:off x="539752" y="702001"/>
            <a:ext cx="8064248" cy="228362"/>
          </a:xfrm>
        </p:spPr>
        <p:txBody>
          <a:bodyPr>
            <a:noAutofit/>
          </a:bodyPr>
          <a:lstStyle>
            <a:lvl1pPr marL="0" indent="0">
              <a:buNone/>
              <a:defRPr sz="1200">
                <a:solidFill>
                  <a:schemeClr val="tx1"/>
                </a:solidFill>
              </a:defRPr>
            </a:lvl1pPr>
          </a:lstStyle>
          <a:p>
            <a:pPr lvl="0"/>
            <a:r>
              <a:rPr lang="fr-FR" dirty="0"/>
              <a:t>Cliquez pour modifier les styles du texte du masque</a:t>
            </a:r>
          </a:p>
        </p:txBody>
      </p:sp>
      <p:sp>
        <p:nvSpPr>
          <p:cNvPr id="7" name="Espace réservé du texte 6"/>
          <p:cNvSpPr>
            <a:spLocks noGrp="1"/>
          </p:cNvSpPr>
          <p:nvPr>
            <p:ph type="body" sz="quarter" idx="14"/>
          </p:nvPr>
        </p:nvSpPr>
        <p:spPr>
          <a:xfrm>
            <a:off x="539752" y="4095900"/>
            <a:ext cx="8064248" cy="459000"/>
          </a:xfrm>
        </p:spPr>
        <p:txBody>
          <a:bodyPr anchor="b">
            <a:noAutofit/>
          </a:bodyPr>
          <a:lstStyle>
            <a:lvl1pPr marL="4763" indent="0" algn="just">
              <a:buNone/>
              <a:defRPr sz="600">
                <a:solidFill>
                  <a:schemeClr val="bg1">
                    <a:lumMod val="50000"/>
                  </a:schemeClr>
                </a:solidFill>
              </a:defRPr>
            </a:lvl1pPr>
          </a:lstStyle>
          <a:p>
            <a:pPr lvl="0"/>
            <a:r>
              <a:rPr lang="fr-FR"/>
              <a:t>Cliquez pour modifier les styles du texte du masque</a:t>
            </a:r>
          </a:p>
        </p:txBody>
      </p:sp>
    </p:spTree>
    <p:extLst>
      <p:ext uri="{BB962C8B-B14F-4D97-AF65-F5344CB8AC3E}">
        <p14:creationId xmlns:p14="http://schemas.microsoft.com/office/powerpoint/2010/main" val="3641193273"/>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cSld name="Chapter">
    <p:bg>
      <p:bgRef idx="1001">
        <a:schemeClr val="bg1"/>
      </p:bgRef>
    </p:bg>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900001" y="1273934"/>
            <a:ext cx="7772089" cy="1084983"/>
          </a:xfrm>
        </p:spPr>
        <p:txBody>
          <a:bodyPr>
            <a:noAutofit/>
          </a:bodyPr>
          <a:lstStyle>
            <a:lvl1pPr marL="0" indent="0">
              <a:buNone/>
              <a:defRPr sz="6675">
                <a:solidFill>
                  <a:srgbClr val="00B4E0"/>
                </a:solidFill>
              </a:defRPr>
            </a:lvl1pPr>
          </a:lstStyle>
          <a:p>
            <a:pPr lvl="0"/>
            <a:r>
              <a:rPr lang="fr-FR"/>
              <a:t>Cliquez pour modifier les styles du texte du masque</a:t>
            </a:r>
          </a:p>
        </p:txBody>
      </p:sp>
      <p:sp>
        <p:nvSpPr>
          <p:cNvPr id="2" name="Title 1"/>
          <p:cNvSpPr>
            <a:spLocks noGrp="1"/>
          </p:cNvSpPr>
          <p:nvPr>
            <p:ph type="title"/>
          </p:nvPr>
        </p:nvSpPr>
        <p:spPr>
          <a:xfrm>
            <a:off x="900001" y="2602940"/>
            <a:ext cx="7772089" cy="376743"/>
          </a:xfrm>
        </p:spPr>
        <p:txBody>
          <a:bodyPr anchor="t" anchorCtr="0">
            <a:noAutofit/>
          </a:bodyPr>
          <a:lstStyle>
            <a:lvl1pPr>
              <a:defRPr sz="2475" b="0"/>
            </a:lvl1pPr>
          </a:lstStyle>
          <a:p>
            <a:r>
              <a:rPr lang="fr-FR" dirty="0"/>
              <a:t>Modifiez le style du titre</a:t>
            </a:r>
            <a:endParaRPr lang="en-US" dirty="0"/>
          </a:p>
        </p:txBody>
      </p:sp>
      <p:sp>
        <p:nvSpPr>
          <p:cNvPr id="3" name="Text Placeholder 2"/>
          <p:cNvSpPr>
            <a:spLocks noGrp="1"/>
          </p:cNvSpPr>
          <p:nvPr>
            <p:ph type="body" idx="1"/>
          </p:nvPr>
        </p:nvSpPr>
        <p:spPr>
          <a:xfrm>
            <a:off x="913066" y="2979683"/>
            <a:ext cx="7772089" cy="999141"/>
          </a:xfrm>
        </p:spPr>
        <p:txBody>
          <a:bodyPr>
            <a:normAutofit/>
          </a:bodyPr>
          <a:lstStyle>
            <a:lvl1pPr marL="0" indent="0">
              <a:buNone/>
              <a:defRPr sz="1875" spc="60" baseline="0">
                <a:solidFill>
                  <a:schemeClr val="tx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50" indent="0">
              <a:buNone/>
              <a:defRPr sz="1200">
                <a:solidFill>
                  <a:schemeClr val="tx1">
                    <a:tint val="75000"/>
                  </a:schemeClr>
                </a:solidFill>
              </a:defRPr>
            </a:lvl4pPr>
            <a:lvl5pPr marL="1371533" indent="0">
              <a:buNone/>
              <a:defRPr sz="1200">
                <a:solidFill>
                  <a:schemeClr val="tx1">
                    <a:tint val="75000"/>
                  </a:schemeClr>
                </a:solidFill>
              </a:defRPr>
            </a:lvl5pPr>
            <a:lvl6pPr marL="1714416" indent="0">
              <a:buNone/>
              <a:defRPr sz="1200">
                <a:solidFill>
                  <a:schemeClr val="tx1">
                    <a:tint val="75000"/>
                  </a:schemeClr>
                </a:solidFill>
              </a:defRPr>
            </a:lvl6pPr>
            <a:lvl7pPr marL="2057298" indent="0">
              <a:buNone/>
              <a:defRPr sz="1200">
                <a:solidFill>
                  <a:schemeClr val="tx1">
                    <a:tint val="75000"/>
                  </a:schemeClr>
                </a:solidFill>
              </a:defRPr>
            </a:lvl7pPr>
            <a:lvl8pPr marL="2400182" indent="0">
              <a:buNone/>
              <a:defRPr sz="1200">
                <a:solidFill>
                  <a:schemeClr val="tx1">
                    <a:tint val="75000"/>
                  </a:schemeClr>
                </a:solidFill>
              </a:defRPr>
            </a:lvl8pPr>
            <a:lvl9pPr marL="2743065" indent="0">
              <a:buNone/>
              <a:defRPr sz="1200">
                <a:solidFill>
                  <a:schemeClr val="tx1">
                    <a:tint val="75000"/>
                  </a:schemeClr>
                </a:solidFill>
              </a:defRPr>
            </a:lvl9pPr>
          </a:lstStyle>
          <a:p>
            <a:pPr lvl="0"/>
            <a:r>
              <a:rPr lang="fr-FR"/>
              <a:t>Cliquez pour modifier les styles du texte du masque</a:t>
            </a:r>
          </a:p>
        </p:txBody>
      </p:sp>
      <p:sp>
        <p:nvSpPr>
          <p:cNvPr id="5" name="Footer Placeholder 4"/>
          <p:cNvSpPr>
            <a:spLocks noGrp="1"/>
          </p:cNvSpPr>
          <p:nvPr>
            <p:ph type="ftr" sz="quarter" idx="11"/>
          </p:nvPr>
        </p:nvSpPr>
        <p:spPr/>
        <p:txBody>
          <a:bodyPr/>
          <a:lstStyle/>
          <a:p>
            <a:r>
              <a:rPr lang="fr-FR"/>
              <a:t>Amundi Actifs Réels et Alternatifs - Réservé aux clients professionnels</a:t>
            </a:r>
          </a:p>
        </p:txBody>
      </p:sp>
      <p:sp>
        <p:nvSpPr>
          <p:cNvPr id="6" name="Slide Number Placeholder 5"/>
          <p:cNvSpPr>
            <a:spLocks noGrp="1"/>
          </p:cNvSpPr>
          <p:nvPr>
            <p:ph type="sldNum" sz="quarter" idx="12"/>
          </p:nvPr>
        </p:nvSpPr>
        <p:spPr/>
        <p:txBody>
          <a:bodyPr/>
          <a:lstStyle/>
          <a:p>
            <a:fld id="{0AD952E5-C772-624B-8D8A-666D3A0C2979}" type="slidenum">
              <a:rPr lang="fr-FR" smtClean="0"/>
              <a:t>‹#›</a:t>
            </a:fld>
            <a:endParaRPr lang="fr-FR"/>
          </a:p>
        </p:txBody>
      </p:sp>
      <p:sp>
        <p:nvSpPr>
          <p:cNvPr id="15" name="Espace réservé du texte 14"/>
          <p:cNvSpPr>
            <a:spLocks noGrp="1"/>
          </p:cNvSpPr>
          <p:nvPr>
            <p:ph type="body" sz="quarter" idx="14"/>
          </p:nvPr>
        </p:nvSpPr>
        <p:spPr>
          <a:xfrm>
            <a:off x="900001" y="4021666"/>
            <a:ext cx="7772089" cy="218870"/>
          </a:xfrm>
        </p:spPr>
        <p:txBody>
          <a:bodyPr>
            <a:normAutofit/>
          </a:bodyPr>
          <a:lstStyle>
            <a:lvl1pPr marL="0" indent="0">
              <a:buNone/>
              <a:defRPr sz="900" spc="38" baseline="0">
                <a:solidFill>
                  <a:schemeClr val="tx1"/>
                </a:solidFill>
              </a:defRPr>
            </a:lvl1pPr>
          </a:lstStyle>
          <a:p>
            <a:pPr lvl="0"/>
            <a:r>
              <a:rPr lang="fr-FR"/>
              <a:t>Cliquez pour modifier les styles du texte du masque</a:t>
            </a:r>
          </a:p>
        </p:txBody>
      </p:sp>
      <p:pic>
        <p:nvPicPr>
          <p:cNvPr id="14" name="Image 13">
            <a:extLst>
              <a:ext uri="{FF2B5EF4-FFF2-40B4-BE49-F238E27FC236}">
                <a16:creationId xmlns:a16="http://schemas.microsoft.com/office/drawing/2014/main" id="{9F10D01F-80D3-AC4C-895B-CE970C63C39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902676" y="4719711"/>
            <a:ext cx="1701323" cy="208799"/>
          </a:xfrm>
          <a:prstGeom prst="rect">
            <a:avLst/>
          </a:prstGeom>
        </p:spPr>
      </p:pic>
    </p:spTree>
    <p:extLst>
      <p:ext uri="{BB962C8B-B14F-4D97-AF65-F5344CB8AC3E}">
        <p14:creationId xmlns:p14="http://schemas.microsoft.com/office/powerpoint/2010/main" val="6632756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cSld name="1_Titre seul">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fr-FR"/>
              <a:t>Amundi Actifs Réels et Alternatifs - Réservé aux clients professionnels</a:t>
            </a:r>
            <a:endParaRPr lang="fr-FR" dirty="0"/>
          </a:p>
        </p:txBody>
      </p:sp>
      <p:sp>
        <p:nvSpPr>
          <p:cNvPr id="5" name="Slide Number Placeholder 4"/>
          <p:cNvSpPr>
            <a:spLocks noGrp="1"/>
          </p:cNvSpPr>
          <p:nvPr>
            <p:ph type="sldNum" sz="quarter" idx="12"/>
          </p:nvPr>
        </p:nvSpPr>
        <p:spPr/>
        <p:txBody>
          <a:bodyPr/>
          <a:lstStyle/>
          <a:p>
            <a:fld id="{2B1C6FFC-D040-034F-8B69-20295064E64D}" type="slidenum">
              <a:rPr lang="fr-FR" smtClean="0"/>
              <a:pPr/>
              <a:t>‹#›</a:t>
            </a:fld>
            <a:endParaRPr lang="fr-FR" dirty="0"/>
          </a:p>
        </p:txBody>
      </p:sp>
    </p:spTree>
    <p:extLst>
      <p:ext uri="{BB962C8B-B14F-4D97-AF65-F5344CB8AC3E}">
        <p14:creationId xmlns:p14="http://schemas.microsoft.com/office/powerpoint/2010/main" val="1195308332"/>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Titre seul">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99900"/>
            <a:ext cx="8063999" cy="290620"/>
          </a:xfrm>
        </p:spPr>
        <p:txBody>
          <a:bodyPr/>
          <a:lstStyle/>
          <a:p>
            <a:r>
              <a:rPr lang="fr-FR"/>
              <a:t>Cliquez et modifiez le titre</a:t>
            </a:r>
            <a:endParaRPr lang="en-US" dirty="0"/>
          </a:p>
        </p:txBody>
      </p:sp>
      <p:sp>
        <p:nvSpPr>
          <p:cNvPr id="5" name="Footer Placeholder 4"/>
          <p:cNvSpPr>
            <a:spLocks noGrp="1"/>
          </p:cNvSpPr>
          <p:nvPr>
            <p:ph type="ftr" sz="quarter" idx="11"/>
          </p:nvPr>
        </p:nvSpPr>
        <p:spPr/>
        <p:txBody>
          <a:bodyPr/>
          <a:lstStyle/>
          <a:p>
            <a:r>
              <a:rPr lang="fr-FR"/>
              <a:t>Amundi Actifs Réels et Alternatifs - Réservé aux clients professionnels</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t>‹#›</a:t>
            </a:fld>
            <a:endParaRPr lang="fr-FR" dirty="0"/>
          </a:p>
        </p:txBody>
      </p:sp>
      <p:sp>
        <p:nvSpPr>
          <p:cNvPr id="8" name="Espace réservé du texte 7"/>
          <p:cNvSpPr>
            <a:spLocks noGrp="1"/>
          </p:cNvSpPr>
          <p:nvPr>
            <p:ph type="body" sz="quarter" idx="13"/>
          </p:nvPr>
        </p:nvSpPr>
        <p:spPr>
          <a:xfrm>
            <a:off x="539751" y="890518"/>
            <a:ext cx="8064248" cy="228362"/>
          </a:xfrm>
        </p:spPr>
        <p:txBody>
          <a:bodyPr>
            <a:normAutofit/>
          </a:bodyPr>
          <a:lstStyle>
            <a:lvl1pPr marL="0" indent="0">
              <a:buNone/>
              <a:defRPr sz="1200">
                <a:solidFill>
                  <a:schemeClr val="tx1"/>
                </a:solidFill>
              </a:defRPr>
            </a:lvl1pPr>
          </a:lstStyle>
          <a:p>
            <a:pPr lvl="0"/>
            <a:r>
              <a:rPr lang="fr-FR" dirty="0"/>
              <a:t>Cliquez pour modifier les styles du texte du masque</a:t>
            </a:r>
          </a:p>
        </p:txBody>
      </p:sp>
    </p:spTree>
    <p:extLst>
      <p:ext uri="{BB962C8B-B14F-4D97-AF65-F5344CB8AC3E}">
        <p14:creationId xmlns:p14="http://schemas.microsoft.com/office/powerpoint/2010/main" val="911080987"/>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1_Disclaimer">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540000" y="466830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3" name="Espace réservé du pied de page 2"/>
          <p:cNvSpPr>
            <a:spLocks noGrp="1"/>
          </p:cNvSpPr>
          <p:nvPr>
            <p:ph type="ftr" sz="quarter" idx="10"/>
          </p:nvPr>
        </p:nvSpPr>
        <p:spPr/>
        <p:txBody>
          <a:bodyPr/>
          <a:lstStyle/>
          <a:p>
            <a:r>
              <a:rPr lang="fr-FR"/>
              <a:t>Amundi Actifs Réels et Alternatifs - Réservé aux clients professionnels</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pic>
        <p:nvPicPr>
          <p:cNvPr id="5" name="Image 4" descr="Description : Description : Amundi_compact"/>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2200" y="208425"/>
            <a:ext cx="1653339" cy="561975"/>
          </a:xfrm>
          <a:prstGeom prst="rect">
            <a:avLst/>
          </a:prstGeom>
          <a:noFill/>
          <a:ln>
            <a:noFill/>
          </a:ln>
        </p:spPr>
      </p:pic>
      <p:sp>
        <p:nvSpPr>
          <p:cNvPr id="7" name="Espace réservé du texte 6"/>
          <p:cNvSpPr>
            <a:spLocks noGrp="1"/>
          </p:cNvSpPr>
          <p:nvPr>
            <p:ph type="body" sz="quarter" idx="12"/>
          </p:nvPr>
        </p:nvSpPr>
        <p:spPr>
          <a:xfrm>
            <a:off x="539999" y="1257375"/>
            <a:ext cx="8063999" cy="3115650"/>
          </a:xfrm>
        </p:spPr>
        <p:txBody>
          <a:bodyPr anchor="b"/>
          <a:lstStyle>
            <a:lvl1pPr marL="133350" indent="-128588">
              <a:tabLst/>
              <a:defRPr sz="750">
                <a:solidFill>
                  <a:schemeClr val="accent1"/>
                </a:solidFill>
              </a:defRPr>
            </a:lvl1pPr>
            <a:lvl2pPr marL="133350" indent="0" algn="just">
              <a:buNone/>
              <a:tabLst/>
              <a:defRPr sz="600"/>
            </a:lvl2pPr>
          </a:lstStyle>
          <a:p>
            <a:pPr lvl="0"/>
            <a:r>
              <a:rPr lang="fr-FR" dirty="0"/>
              <a:t>Cliquez pour modifier les styles du texte du masque</a:t>
            </a:r>
          </a:p>
          <a:p>
            <a:pPr lvl="1"/>
            <a:r>
              <a:rPr lang="fr-FR" dirty="0"/>
              <a:t>Deuxième niveau</a:t>
            </a:r>
          </a:p>
        </p:txBody>
      </p:sp>
      <p:cxnSp>
        <p:nvCxnSpPr>
          <p:cNvPr id="10" name="Connecteur droit 9"/>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2525450277"/>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Contents">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1390650"/>
            <a:ext cx="9144000" cy="296175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re 1"/>
          <p:cNvSpPr>
            <a:spLocks noGrp="1"/>
          </p:cNvSpPr>
          <p:nvPr>
            <p:ph type="title"/>
          </p:nvPr>
        </p:nvSpPr>
        <p:spPr>
          <a:xfrm>
            <a:off x="828000" y="813442"/>
            <a:ext cx="7775998" cy="349671"/>
          </a:xfrm>
        </p:spPr>
        <p:txBody>
          <a:bodyPr>
            <a:noAutofit/>
          </a:bodyPr>
          <a:lstStyle>
            <a:lvl1pPr>
              <a:defRPr sz="2550" b="0">
                <a:solidFill>
                  <a:srgbClr val="00B4E0"/>
                </a:solidFill>
              </a:defRPr>
            </a:lvl1pPr>
          </a:lstStyle>
          <a:p>
            <a:r>
              <a:rPr lang="fr-FR"/>
              <a:t>Cliquez et modifiez le titre</a:t>
            </a:r>
            <a:endParaRPr lang="fr-FR" dirty="0"/>
          </a:p>
        </p:txBody>
      </p:sp>
      <p:sp>
        <p:nvSpPr>
          <p:cNvPr id="3" name="Espace réservé du pied de page 2"/>
          <p:cNvSpPr>
            <a:spLocks noGrp="1"/>
          </p:cNvSpPr>
          <p:nvPr>
            <p:ph type="ftr" sz="quarter" idx="10"/>
          </p:nvPr>
        </p:nvSpPr>
        <p:spPr/>
        <p:txBody>
          <a:bodyPr/>
          <a:lstStyle/>
          <a:p>
            <a:r>
              <a:rPr lang="fr-FR"/>
              <a:t>Amundi Actifs Réels et Alternatifs - Réservé aux clients professionnels</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sp>
        <p:nvSpPr>
          <p:cNvPr id="6" name="Rectangle 5"/>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Espace réservé du texte 8"/>
          <p:cNvSpPr>
            <a:spLocks noGrp="1"/>
          </p:cNvSpPr>
          <p:nvPr>
            <p:ph type="body" sz="quarter" idx="12"/>
          </p:nvPr>
        </p:nvSpPr>
        <p:spPr>
          <a:xfrm>
            <a:off x="828000" y="1576800"/>
            <a:ext cx="7775998" cy="2589301"/>
          </a:xfrm>
        </p:spPr>
        <p:txBody>
          <a:bodyPr/>
          <a:lstStyle>
            <a:lvl1pPr marL="202406" indent="-197644">
              <a:spcBef>
                <a:spcPts val="900"/>
              </a:spcBef>
              <a:buClr>
                <a:schemeClr val="accent5"/>
              </a:buClr>
              <a:buSzPct val="100000"/>
              <a:buFont typeface="+mj-lt"/>
              <a:buAutoNum type="arabicPeriod"/>
              <a:tabLst/>
              <a:defRPr b="1">
                <a:solidFill>
                  <a:schemeClr val="tx1"/>
                </a:solidFill>
              </a:defRPr>
            </a:lvl1pPr>
            <a:lvl2pPr marL="402431" indent="-100013">
              <a:spcBef>
                <a:spcPts val="600"/>
              </a:spcBef>
              <a:tabLst/>
              <a:defRPr sz="900"/>
            </a:lvl2pPr>
            <a:lvl3pPr marL="202500" indent="-198835">
              <a:spcBef>
                <a:spcPts val="900"/>
              </a:spcBef>
              <a:buClr>
                <a:schemeClr val="tx2">
                  <a:lumMod val="60000"/>
                  <a:lumOff val="40000"/>
                </a:schemeClr>
              </a:buClr>
              <a:buFont typeface="+mj-lt"/>
              <a:buAutoNum type="arabicPeriod"/>
              <a:tabLst/>
              <a:defRPr sz="1200" b="1">
                <a:solidFill>
                  <a:schemeClr val="tx2">
                    <a:lumMod val="60000"/>
                    <a:lumOff val="40000"/>
                  </a:schemeClr>
                </a:solidFill>
              </a:defRPr>
            </a:lvl3pPr>
          </a:lstStyle>
          <a:p>
            <a:pPr lvl="0"/>
            <a:r>
              <a:rPr lang="fr-FR" dirty="0"/>
              <a:t>Cliquez pour modifier les styles du texte du masque</a:t>
            </a:r>
          </a:p>
          <a:p>
            <a:pPr lvl="1"/>
            <a:r>
              <a:rPr lang="fr-FR" dirty="0"/>
              <a:t>Deuxième niveau</a:t>
            </a:r>
          </a:p>
        </p:txBody>
      </p:sp>
      <p:sp>
        <p:nvSpPr>
          <p:cNvPr id="10" name="Rectangle 9"/>
          <p:cNvSpPr/>
          <p:nvPr userDrawn="1"/>
        </p:nvSpPr>
        <p:spPr>
          <a:xfrm>
            <a:off x="828000" y="599899"/>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solidFill>
                <a:srgbClr val="00B4E0"/>
              </a:solidFill>
            </a:endParaRPr>
          </a:p>
        </p:txBody>
      </p:sp>
      <p:cxnSp>
        <p:nvCxnSpPr>
          <p:cNvPr id="13" name="Connecteur droit 12"/>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1784302656"/>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En-tête de chapitre">
    <p:bg>
      <p:bgRef idx="1001">
        <a:schemeClr val="bg1"/>
      </p:bgRef>
    </p:bg>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764500" y="1273933"/>
            <a:ext cx="7772090" cy="1084983"/>
          </a:xfrm>
        </p:spPr>
        <p:txBody>
          <a:bodyPr>
            <a:noAutofit/>
          </a:bodyPr>
          <a:lstStyle>
            <a:lvl1pPr marL="0" indent="0">
              <a:buNone/>
              <a:defRPr sz="6675">
                <a:solidFill>
                  <a:srgbClr val="00B4E0"/>
                </a:solidFill>
              </a:defRPr>
            </a:lvl1pPr>
          </a:lstStyle>
          <a:p>
            <a:pPr lvl="0"/>
            <a:r>
              <a:rPr lang="fr-FR" dirty="0"/>
              <a:t>Cliquez pour modifier les styles du texte du masque</a:t>
            </a:r>
          </a:p>
        </p:txBody>
      </p:sp>
      <p:sp>
        <p:nvSpPr>
          <p:cNvPr id="13" name="Rectangle 12"/>
          <p:cNvSpPr/>
          <p:nvPr userDrawn="1"/>
        </p:nvSpPr>
        <p:spPr>
          <a:xfrm>
            <a:off x="0" y="24300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title"/>
          </p:nvPr>
        </p:nvSpPr>
        <p:spPr>
          <a:xfrm>
            <a:off x="828001" y="2602940"/>
            <a:ext cx="7772090" cy="376743"/>
          </a:xfrm>
        </p:spPr>
        <p:txBody>
          <a:bodyPr anchor="t" anchorCtr="0">
            <a:normAutofit/>
          </a:bodyPr>
          <a:lstStyle>
            <a:lvl1pPr>
              <a:defRPr sz="2475" b="0"/>
            </a:lvl1pPr>
          </a:lstStyle>
          <a:p>
            <a:r>
              <a:rPr lang="fr-FR" dirty="0"/>
              <a:t>Cliquez et modifiez le titre</a:t>
            </a:r>
            <a:endParaRPr lang="en-US" dirty="0"/>
          </a:p>
        </p:txBody>
      </p:sp>
      <p:sp>
        <p:nvSpPr>
          <p:cNvPr id="3" name="Text Placeholder 2"/>
          <p:cNvSpPr>
            <a:spLocks noGrp="1"/>
          </p:cNvSpPr>
          <p:nvPr>
            <p:ph type="body" idx="1"/>
          </p:nvPr>
        </p:nvSpPr>
        <p:spPr>
          <a:xfrm>
            <a:off x="828001" y="2979683"/>
            <a:ext cx="7772090" cy="999141"/>
          </a:xfrm>
        </p:spPr>
        <p:txBody>
          <a:bodyPr>
            <a:normAutofit/>
          </a:bodyPr>
          <a:lstStyle>
            <a:lvl1pPr marL="0" indent="0">
              <a:buNone/>
              <a:defRPr sz="1875" spc="60"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Cliquez pour </a:t>
            </a:r>
            <a:r>
              <a:rPr lang="fr-FR"/>
              <a:t>modifier les </a:t>
            </a:r>
            <a:r>
              <a:rPr lang="fr-FR" dirty="0"/>
              <a:t>styles du texte du masque</a:t>
            </a:r>
          </a:p>
        </p:txBody>
      </p:sp>
      <p:sp>
        <p:nvSpPr>
          <p:cNvPr id="5" name="Footer Placeholder 4"/>
          <p:cNvSpPr>
            <a:spLocks noGrp="1"/>
          </p:cNvSpPr>
          <p:nvPr>
            <p:ph type="ftr" sz="quarter" idx="11"/>
          </p:nvPr>
        </p:nvSpPr>
        <p:spPr/>
        <p:txBody>
          <a:bodyPr/>
          <a:lstStyle/>
          <a:p>
            <a:r>
              <a:rPr lang="fr-FR"/>
              <a:t>Amundi Actifs Réels et Alternatifs - Réservé aux clients professionnels</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t>‹#›</a:t>
            </a:fld>
            <a:endParaRPr lang="fr-FR"/>
          </a:p>
        </p:txBody>
      </p:sp>
      <p:sp>
        <p:nvSpPr>
          <p:cNvPr id="8" name="Rectangle 7"/>
          <p:cNvSpPr/>
          <p:nvPr userDrawn="1"/>
        </p:nvSpPr>
        <p:spPr>
          <a:xfrm>
            <a:off x="828000" y="1215000"/>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Rectangle 8"/>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5" name="Espace réservé du texte 14"/>
          <p:cNvSpPr>
            <a:spLocks noGrp="1"/>
          </p:cNvSpPr>
          <p:nvPr>
            <p:ph type="body" sz="quarter" idx="14"/>
          </p:nvPr>
        </p:nvSpPr>
        <p:spPr>
          <a:xfrm>
            <a:off x="828001" y="4021664"/>
            <a:ext cx="7772090" cy="218870"/>
          </a:xfrm>
        </p:spPr>
        <p:txBody>
          <a:bodyPr>
            <a:normAutofit/>
          </a:bodyPr>
          <a:lstStyle>
            <a:lvl1pPr marL="0" indent="0">
              <a:buNone/>
              <a:defRPr sz="900" spc="38" baseline="0">
                <a:solidFill>
                  <a:schemeClr val="tx1"/>
                </a:solidFill>
              </a:defRPr>
            </a:lvl1pPr>
          </a:lstStyle>
          <a:p>
            <a:pPr lvl="0"/>
            <a:r>
              <a:rPr lang="fr-FR" dirty="0"/>
              <a:t>Cliquez pour modifier les styles du texte du masque</a:t>
            </a:r>
          </a:p>
        </p:txBody>
      </p:sp>
      <p:cxnSp>
        <p:nvCxnSpPr>
          <p:cNvPr id="17" name="Connecteur droit 16"/>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2455878859"/>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fr-FR" dirty="0"/>
          </a:p>
        </p:txBody>
      </p:sp>
      <p:sp>
        <p:nvSpPr>
          <p:cNvPr id="3" name="Footer Placeholder 2"/>
          <p:cNvSpPr>
            <a:spLocks noGrp="1"/>
          </p:cNvSpPr>
          <p:nvPr>
            <p:ph type="ftr" sz="quarter" idx="11"/>
          </p:nvPr>
        </p:nvSpPr>
        <p:spPr/>
        <p:txBody>
          <a:bodyPr/>
          <a:lstStyle/>
          <a:p>
            <a:r>
              <a:rPr lang="fr-FR"/>
              <a:t>Amundi Actifs Réels et Alternatifs - Réservé aux clients professionnels</a:t>
            </a:r>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fld id="{7BE53282-C853-4F39-B726-48FE6F947B76}" type="slidenum">
              <a:rPr lang="fr-FR" smtClean="0"/>
              <a:t>‹#›</a:t>
            </a:fld>
            <a:endParaRPr lang="fr-FR"/>
          </a:p>
        </p:txBody>
      </p:sp>
    </p:spTree>
    <p:extLst>
      <p:ext uri="{BB962C8B-B14F-4D97-AF65-F5344CB8AC3E}">
        <p14:creationId xmlns:p14="http://schemas.microsoft.com/office/powerpoint/2010/main" val="4107653495"/>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and-content">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fr-FR"/>
              <a:t>Amundi Actifs Réels et Alternatifs - Réservé aux clients professionnels</a:t>
            </a:r>
          </a:p>
        </p:txBody>
      </p:sp>
      <p:sp>
        <p:nvSpPr>
          <p:cNvPr id="6" name="Slide Number Placeholder 5"/>
          <p:cNvSpPr>
            <a:spLocks noGrp="1"/>
          </p:cNvSpPr>
          <p:nvPr>
            <p:ph type="sldNum" sz="quarter" idx="12"/>
          </p:nvPr>
        </p:nvSpPr>
        <p:spPr/>
        <p:txBody>
          <a:bodyPr/>
          <a:lstStyle/>
          <a:p>
            <a:fld id="{0AD952E5-C772-624B-8D8A-666D3A0C2979}" type="slidenum">
              <a:rPr lang="fr-FR" smtClean="0"/>
              <a:t>‹#›</a:t>
            </a:fld>
            <a:endParaRPr lang="fr-FR"/>
          </a:p>
        </p:txBody>
      </p:sp>
      <p:cxnSp>
        <p:nvCxnSpPr>
          <p:cNvPr id="4" name="Connecteur droit 41"/>
          <p:cNvCxnSpPr/>
          <p:nvPr userDrawn="1"/>
        </p:nvCxnSpPr>
        <p:spPr>
          <a:xfrm flipV="1">
            <a:off x="-1" y="399411"/>
            <a:ext cx="9144001" cy="20236"/>
          </a:xfrm>
          <a:prstGeom prst="line">
            <a:avLst/>
          </a:prstGeom>
        </p:spPr>
        <p:style>
          <a:lnRef idx="2">
            <a:schemeClr val="accent6"/>
          </a:lnRef>
          <a:fillRef idx="0">
            <a:schemeClr val="accent6"/>
          </a:fillRef>
          <a:effectRef idx="1">
            <a:schemeClr val="accent6"/>
          </a:effectRef>
          <a:fontRef idx="minor">
            <a:schemeClr val="tx1"/>
          </a:fontRef>
        </p:style>
      </p:cxnSp>
      <p:sp>
        <p:nvSpPr>
          <p:cNvPr id="7" name="Titre 1">
            <a:extLst>
              <a:ext uri="{FF2B5EF4-FFF2-40B4-BE49-F238E27FC236}">
                <a16:creationId xmlns:a16="http://schemas.microsoft.com/office/drawing/2014/main" id="{9B7B760D-85BA-D647-8208-D92843B7A8CD}"/>
              </a:ext>
            </a:extLst>
          </p:cNvPr>
          <p:cNvSpPr>
            <a:spLocks noGrp="1"/>
          </p:cNvSpPr>
          <p:nvPr>
            <p:ph type="title" idx="4294967295"/>
          </p:nvPr>
        </p:nvSpPr>
        <p:spPr>
          <a:xfrm>
            <a:off x="3290421" y="20241"/>
            <a:ext cx="5482828" cy="388144"/>
          </a:xfrm>
          <a:noFill/>
        </p:spPr>
        <p:txBody>
          <a:bodyPr vert="horz" lIns="0" tIns="0" rIns="0" bIns="0" rtlCol="0" anchor="ctr" anchorCtr="0">
            <a:noAutofit/>
          </a:bodyPr>
          <a:lstStyle>
            <a:lvl1pPr>
              <a:defRPr/>
            </a:lvl1pPr>
          </a:lstStyle>
          <a:p>
            <a:endParaRPr lang="fr-FR" sz="1050" b="0"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54991" y="4746595"/>
            <a:ext cx="1219589" cy="319277"/>
          </a:xfrm>
          <a:prstGeom prst="rect">
            <a:avLst/>
          </a:prstGeom>
        </p:spPr>
      </p:pic>
    </p:spTree>
    <p:extLst>
      <p:ext uri="{BB962C8B-B14F-4D97-AF65-F5344CB8AC3E}">
        <p14:creationId xmlns:p14="http://schemas.microsoft.com/office/powerpoint/2010/main" val="120469918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Conten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1C33DA7-2BBD-3B4B-9C40-8699CB5B8861}"/>
              </a:ext>
            </a:extLst>
          </p:cNvPr>
          <p:cNvSpPr/>
          <p:nvPr userDrawn="1"/>
        </p:nvSpPr>
        <p:spPr>
          <a:xfrm>
            <a:off x="1" y="1390650"/>
            <a:ext cx="9144000" cy="296175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re 1"/>
          <p:cNvSpPr>
            <a:spLocks noGrp="1"/>
          </p:cNvSpPr>
          <p:nvPr>
            <p:ph type="title"/>
          </p:nvPr>
        </p:nvSpPr>
        <p:spPr>
          <a:xfrm>
            <a:off x="900000" y="813600"/>
            <a:ext cx="7775998" cy="349671"/>
          </a:xfrm>
        </p:spPr>
        <p:txBody>
          <a:bodyPr>
            <a:noAutofit/>
          </a:bodyPr>
          <a:lstStyle>
            <a:lvl1pPr>
              <a:defRPr sz="3000" b="0">
                <a:solidFill>
                  <a:srgbClr val="00B4E0"/>
                </a:solidFill>
              </a:defRPr>
            </a:lvl1pPr>
          </a:lstStyle>
          <a:p>
            <a:r>
              <a:rPr lang="en-US"/>
              <a:t>Click to edit Master title style</a:t>
            </a:r>
            <a:endParaRPr lang="fr-FR" dirty="0"/>
          </a:p>
        </p:txBody>
      </p:sp>
      <p:sp>
        <p:nvSpPr>
          <p:cNvPr id="3" name="Espace réservé du pied de page 2"/>
          <p:cNvSpPr>
            <a:spLocks noGrp="1"/>
          </p:cNvSpPr>
          <p:nvPr>
            <p:ph type="ftr" sz="quarter" idx="10"/>
          </p:nvPr>
        </p:nvSpPr>
        <p:spPr/>
        <p:txBody>
          <a:bodyPr/>
          <a:lstStyle/>
          <a:p>
            <a:r>
              <a:rPr lang="fr-FR"/>
              <a:t>Amundi Actifs Réels et Alternatifs - Réservé aux clients professionnels</a:t>
            </a:r>
            <a:endParaRPr lang="en-GB"/>
          </a:p>
        </p:txBody>
      </p:sp>
      <p:sp>
        <p:nvSpPr>
          <p:cNvPr id="4" name="Espace réservé du numéro de diapositive 3"/>
          <p:cNvSpPr>
            <a:spLocks noGrp="1"/>
          </p:cNvSpPr>
          <p:nvPr>
            <p:ph type="sldNum" sz="quarter" idx="11"/>
          </p:nvPr>
        </p:nvSpPr>
        <p:spPr/>
        <p:txBody>
          <a:bodyPr/>
          <a:lstStyle/>
          <a:p>
            <a:fld id="{B6DA55B2-71C7-D142-9718-47F3DB26F441}" type="slidenum">
              <a:rPr lang="en-GB" smtClean="0"/>
              <a:t>‹#›</a:t>
            </a:fld>
            <a:endParaRPr lang="en-GB"/>
          </a:p>
        </p:txBody>
      </p:sp>
      <p:sp>
        <p:nvSpPr>
          <p:cNvPr id="6" name="Rectangle 5"/>
          <p:cNvSpPr/>
          <p:nvPr/>
        </p:nvSpPr>
        <p:spPr>
          <a:xfrm>
            <a:off x="4284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0000" rtlCol="0" anchor="ctr"/>
          <a:lstStyle/>
          <a:p>
            <a:pPr algn="ctr"/>
            <a:endParaRPr lang="fr-FR" sz="1800"/>
          </a:p>
        </p:txBody>
      </p:sp>
      <p:sp>
        <p:nvSpPr>
          <p:cNvPr id="9" name="Espace réservé du texte 8"/>
          <p:cNvSpPr>
            <a:spLocks noGrp="1"/>
          </p:cNvSpPr>
          <p:nvPr>
            <p:ph type="body" sz="quarter" idx="12"/>
          </p:nvPr>
        </p:nvSpPr>
        <p:spPr>
          <a:xfrm>
            <a:off x="900000" y="1576800"/>
            <a:ext cx="7703884" cy="2589301"/>
          </a:xfrm>
        </p:spPr>
        <p:txBody>
          <a:bodyPr/>
          <a:lstStyle>
            <a:lvl1pPr marL="269862" indent="-263513">
              <a:spcBef>
                <a:spcPts val="1200"/>
              </a:spcBef>
              <a:buClr>
                <a:schemeClr val="accent1"/>
              </a:buClr>
              <a:buSzPct val="100000"/>
              <a:buFont typeface="+mj-lt"/>
              <a:buAutoNum type="arabicPeriod"/>
              <a:tabLst/>
              <a:defRPr sz="1300" b="1">
                <a:solidFill>
                  <a:schemeClr val="tx1"/>
                </a:solidFill>
              </a:defRPr>
            </a:lvl1pPr>
            <a:lvl2pPr marL="536548" indent="-133344">
              <a:spcBef>
                <a:spcPts val="800"/>
              </a:spcBef>
              <a:tabLst/>
              <a:defRPr sz="1100"/>
            </a:lvl2pPr>
            <a:lvl3pPr marL="269986" indent="-265101">
              <a:spcBef>
                <a:spcPts val="1200"/>
              </a:spcBef>
              <a:buClr>
                <a:schemeClr val="tx2">
                  <a:lumMod val="60000"/>
                  <a:lumOff val="40000"/>
                </a:schemeClr>
              </a:buClr>
              <a:buFont typeface="+mj-lt"/>
              <a:buAutoNum type="arabicPeriod"/>
              <a:tabLst/>
              <a:defRPr sz="1600" b="1">
                <a:solidFill>
                  <a:schemeClr val="tx2">
                    <a:lumMod val="60000"/>
                    <a:lumOff val="40000"/>
                  </a:schemeClr>
                </a:solidFill>
              </a:defRPr>
            </a:lvl3pPr>
          </a:lstStyle>
          <a:p>
            <a:pPr lvl="0"/>
            <a:r>
              <a:rPr lang="en-US"/>
              <a:t>Edit Master text styles</a:t>
            </a:r>
          </a:p>
          <a:p>
            <a:pPr lvl="1"/>
            <a:r>
              <a:rPr lang="en-US"/>
              <a:t>Second level</a:t>
            </a:r>
          </a:p>
        </p:txBody>
      </p:sp>
      <p:cxnSp>
        <p:nvCxnSpPr>
          <p:cNvPr id="10" name="Connecteur droit 8">
            <a:extLst>
              <a:ext uri="{FF2B5EF4-FFF2-40B4-BE49-F238E27FC236}">
                <a16:creationId xmlns:a16="http://schemas.microsoft.com/office/drawing/2014/main" id="{B9558D40-008F-FF4A-AEC7-37BA545CF479}"/>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 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742800" y="4532350"/>
            <a:ext cx="1993963" cy="522000"/>
          </a:xfrm>
          <a:prstGeom prst="rect">
            <a:avLst/>
          </a:prstGeom>
        </p:spPr>
      </p:pic>
    </p:spTree>
    <p:extLst>
      <p:ext uri="{BB962C8B-B14F-4D97-AF65-F5344CB8AC3E}">
        <p14:creationId xmlns:p14="http://schemas.microsoft.com/office/powerpoint/2010/main" val="177391769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567"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itle-and-content">
    <p:bg>
      <p:bgPr>
        <a:solidFill>
          <a:schemeClr val="tx1"/>
        </a:solidFill>
        <a:effectLst/>
      </p:bgPr>
    </p:bg>
    <p:spTree>
      <p:nvGrpSpPr>
        <p:cNvPr id="1" name=""/>
        <p:cNvGrpSpPr/>
        <p:nvPr/>
      </p:nvGrpSpPr>
      <p:grpSpPr>
        <a:xfrm>
          <a:off x="0" y="0"/>
          <a:ext cx="0" cy="0"/>
          <a:chOff x="0" y="0"/>
          <a:chExt cx="0" cy="0"/>
        </a:xfrm>
      </p:grpSpPr>
      <p:cxnSp>
        <p:nvCxnSpPr>
          <p:cNvPr id="4" name="Connecteur droit 41"/>
          <p:cNvCxnSpPr/>
          <p:nvPr userDrawn="1"/>
        </p:nvCxnSpPr>
        <p:spPr>
          <a:xfrm flipV="1">
            <a:off x="-1" y="399411"/>
            <a:ext cx="9144001" cy="20236"/>
          </a:xfrm>
          <a:prstGeom prst="line">
            <a:avLst/>
          </a:prstGeom>
        </p:spPr>
        <p:style>
          <a:lnRef idx="2">
            <a:schemeClr val="accent6"/>
          </a:lnRef>
          <a:fillRef idx="0">
            <a:schemeClr val="accent6"/>
          </a:fillRef>
          <a:effectRef idx="1">
            <a:schemeClr val="accent6"/>
          </a:effectRef>
          <a:fontRef idx="minor">
            <a:schemeClr val="tx1"/>
          </a:fontRef>
        </p:style>
      </p:cxnSp>
      <p:sp>
        <p:nvSpPr>
          <p:cNvPr id="7" name="Titre 1">
            <a:extLst>
              <a:ext uri="{FF2B5EF4-FFF2-40B4-BE49-F238E27FC236}">
                <a16:creationId xmlns:a16="http://schemas.microsoft.com/office/drawing/2014/main" id="{9B7B760D-85BA-D647-8208-D92843B7A8CD}"/>
              </a:ext>
            </a:extLst>
          </p:cNvPr>
          <p:cNvSpPr>
            <a:spLocks noGrp="1"/>
          </p:cNvSpPr>
          <p:nvPr>
            <p:ph type="title" idx="4294967295"/>
          </p:nvPr>
        </p:nvSpPr>
        <p:spPr>
          <a:xfrm>
            <a:off x="392100" y="20241"/>
            <a:ext cx="5482828" cy="388144"/>
          </a:xfrm>
          <a:noFill/>
        </p:spPr>
        <p:txBody>
          <a:bodyPr vert="horz" lIns="0" tIns="0" rIns="0" bIns="0" rtlCol="0" anchor="ctr" anchorCtr="0">
            <a:noAutofit/>
          </a:bodyPr>
          <a:lstStyle>
            <a:lvl1pPr>
              <a:defRPr>
                <a:solidFill>
                  <a:schemeClr val="bg1"/>
                </a:solidFill>
              </a:defRPr>
            </a:lvl1pPr>
          </a:lstStyle>
          <a:p>
            <a:endParaRPr lang="fr-FR" sz="1050" b="0" dirty="0"/>
          </a:p>
        </p:txBody>
      </p:sp>
      <p:pic>
        <p:nvPicPr>
          <p:cNvPr id="8" name="Picture 3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32390" y="4769755"/>
            <a:ext cx="1205129" cy="315491"/>
          </a:xfrm>
          <a:prstGeom prst="rect">
            <a:avLst/>
          </a:prstGeom>
        </p:spPr>
      </p:pic>
      <p:sp>
        <p:nvSpPr>
          <p:cNvPr id="9" name="Footer Placeholder 4"/>
          <p:cNvSpPr>
            <a:spLocks noGrp="1"/>
          </p:cNvSpPr>
          <p:nvPr>
            <p:ph type="ftr" sz="quarter" idx="11"/>
          </p:nvPr>
        </p:nvSpPr>
        <p:spPr>
          <a:xfrm>
            <a:off x="796720" y="4860000"/>
            <a:ext cx="5212196" cy="135000"/>
          </a:xfrm>
        </p:spPr>
        <p:txBody>
          <a:bodyPr/>
          <a:lstStyle>
            <a:lvl1pPr>
              <a:defRPr>
                <a:solidFill>
                  <a:schemeClr val="bg1"/>
                </a:solidFill>
              </a:defRPr>
            </a:lvl1pPr>
          </a:lstStyle>
          <a:p>
            <a:r>
              <a:rPr lang="fr-FR"/>
              <a:t>Amundi Actifs Réels et Alternatifs - Réservé aux clients professionnels</a:t>
            </a:r>
            <a:endParaRPr lang="fr-FR" dirty="0"/>
          </a:p>
        </p:txBody>
      </p:sp>
      <p:sp>
        <p:nvSpPr>
          <p:cNvPr id="10" name="Slide Number Placeholder 5"/>
          <p:cNvSpPr>
            <a:spLocks noGrp="1"/>
          </p:cNvSpPr>
          <p:nvPr>
            <p:ph type="sldNum" sz="quarter" idx="12"/>
          </p:nvPr>
        </p:nvSpPr>
        <p:spPr>
          <a:xfrm>
            <a:off x="540000" y="4860000"/>
            <a:ext cx="180000" cy="135000"/>
          </a:xfrm>
        </p:spPr>
        <p:txBody>
          <a:bodyPr/>
          <a:lstStyle>
            <a:lvl1pPr>
              <a:defRPr>
                <a:solidFill>
                  <a:schemeClr val="bg1"/>
                </a:solidFill>
              </a:defRPr>
            </a:lvl1pPr>
          </a:lstStyle>
          <a:p>
            <a:fld id="{0AD952E5-C772-624B-8D8A-666D3A0C2979}" type="slidenum">
              <a:rPr lang="fr-FR" smtClean="0"/>
              <a:pPr/>
              <a:t>‹#›</a:t>
            </a:fld>
            <a:endParaRPr lang="fr-FR"/>
          </a:p>
        </p:txBody>
      </p:sp>
      <p:cxnSp>
        <p:nvCxnSpPr>
          <p:cNvPr id="11" name="Connecteur droit 8"/>
          <p:cNvCxnSpPr/>
          <p:nvPr userDrawn="1"/>
        </p:nvCxnSpPr>
        <p:spPr>
          <a:xfrm>
            <a:off x="719288" y="4862114"/>
            <a:ext cx="0" cy="882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9"/>
          <p:cNvCxnSpPr/>
          <p:nvPr userDrawn="1"/>
        </p:nvCxnSpPr>
        <p:spPr>
          <a:xfrm>
            <a:off x="719288" y="4862114"/>
            <a:ext cx="0" cy="882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4033456"/>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2_Disclaimer">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540000" y="466830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3" name="Espace réservé du pied de page 2"/>
          <p:cNvSpPr>
            <a:spLocks noGrp="1"/>
          </p:cNvSpPr>
          <p:nvPr>
            <p:ph type="ftr" sz="quarter" idx="10"/>
          </p:nvPr>
        </p:nvSpPr>
        <p:spPr/>
        <p:txBody>
          <a:bodyPr/>
          <a:lstStyle/>
          <a:p>
            <a:r>
              <a:rPr lang="fr-FR"/>
              <a:t>Amundi Actifs Réels et Alternatifs - Réservé aux clients professionnels</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pic>
        <p:nvPicPr>
          <p:cNvPr id="5" name="Image 4" descr="Description : Description : Amundi_compact"/>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2200" y="208425"/>
            <a:ext cx="1653339" cy="561975"/>
          </a:xfrm>
          <a:prstGeom prst="rect">
            <a:avLst/>
          </a:prstGeom>
          <a:noFill/>
          <a:ln>
            <a:noFill/>
          </a:ln>
        </p:spPr>
      </p:pic>
      <p:sp>
        <p:nvSpPr>
          <p:cNvPr id="7" name="Espace réservé du texte 6"/>
          <p:cNvSpPr>
            <a:spLocks noGrp="1"/>
          </p:cNvSpPr>
          <p:nvPr>
            <p:ph type="body" sz="quarter" idx="12"/>
          </p:nvPr>
        </p:nvSpPr>
        <p:spPr>
          <a:xfrm>
            <a:off x="539999" y="1257375"/>
            <a:ext cx="8063999" cy="3115650"/>
          </a:xfrm>
        </p:spPr>
        <p:txBody>
          <a:bodyPr anchor="b"/>
          <a:lstStyle>
            <a:lvl1pPr marL="133350" indent="-128588">
              <a:tabLst/>
              <a:defRPr sz="750">
                <a:solidFill>
                  <a:schemeClr val="accent1"/>
                </a:solidFill>
              </a:defRPr>
            </a:lvl1pPr>
            <a:lvl2pPr marL="133350" indent="0" algn="just">
              <a:buNone/>
              <a:tabLst/>
              <a:defRPr sz="600"/>
            </a:lvl2pPr>
          </a:lstStyle>
          <a:p>
            <a:pPr lvl="0"/>
            <a:r>
              <a:rPr lang="fr-FR" dirty="0"/>
              <a:t>Cliquez pour modifier les styles du texte du masque</a:t>
            </a:r>
          </a:p>
          <a:p>
            <a:pPr lvl="1"/>
            <a:r>
              <a:rPr lang="fr-FR" dirty="0"/>
              <a:t>Deuxième niveau</a:t>
            </a:r>
          </a:p>
        </p:txBody>
      </p:sp>
      <p:cxnSp>
        <p:nvCxnSpPr>
          <p:cNvPr id="10" name="Connecteur droit 9"/>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4028365"/>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Contents">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1390650"/>
            <a:ext cx="9144000" cy="296175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re 1"/>
          <p:cNvSpPr>
            <a:spLocks noGrp="1"/>
          </p:cNvSpPr>
          <p:nvPr>
            <p:ph type="title"/>
          </p:nvPr>
        </p:nvSpPr>
        <p:spPr>
          <a:xfrm>
            <a:off x="828000" y="813442"/>
            <a:ext cx="7775998" cy="349671"/>
          </a:xfrm>
        </p:spPr>
        <p:txBody>
          <a:bodyPr>
            <a:noAutofit/>
          </a:bodyPr>
          <a:lstStyle>
            <a:lvl1pPr>
              <a:defRPr sz="2550" b="0">
                <a:solidFill>
                  <a:srgbClr val="00B4E0"/>
                </a:solidFill>
              </a:defRPr>
            </a:lvl1pPr>
          </a:lstStyle>
          <a:p>
            <a:r>
              <a:rPr lang="fr-FR"/>
              <a:t>Cliquez et modifiez le titre</a:t>
            </a:r>
            <a:endParaRPr lang="fr-FR" dirty="0"/>
          </a:p>
        </p:txBody>
      </p:sp>
      <p:sp>
        <p:nvSpPr>
          <p:cNvPr id="3" name="Espace réservé du pied de page 2"/>
          <p:cNvSpPr>
            <a:spLocks noGrp="1"/>
          </p:cNvSpPr>
          <p:nvPr>
            <p:ph type="ftr" sz="quarter" idx="10"/>
          </p:nvPr>
        </p:nvSpPr>
        <p:spPr/>
        <p:txBody>
          <a:bodyPr/>
          <a:lstStyle/>
          <a:p>
            <a:r>
              <a:rPr lang="fr-FR"/>
              <a:t>Amundi Actifs Réels et Alternatifs - Réservé aux clients professionnels</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sp>
        <p:nvSpPr>
          <p:cNvPr id="6" name="Rectangle 5"/>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Espace réservé du texte 8"/>
          <p:cNvSpPr>
            <a:spLocks noGrp="1"/>
          </p:cNvSpPr>
          <p:nvPr>
            <p:ph type="body" sz="quarter" idx="12"/>
          </p:nvPr>
        </p:nvSpPr>
        <p:spPr>
          <a:xfrm>
            <a:off x="828000" y="1576800"/>
            <a:ext cx="7775998" cy="2589301"/>
          </a:xfrm>
        </p:spPr>
        <p:txBody>
          <a:bodyPr/>
          <a:lstStyle>
            <a:lvl1pPr marL="202406" indent="-197644">
              <a:spcBef>
                <a:spcPts val="900"/>
              </a:spcBef>
              <a:buClr>
                <a:schemeClr val="accent5"/>
              </a:buClr>
              <a:buSzPct val="100000"/>
              <a:buFont typeface="+mj-lt"/>
              <a:buAutoNum type="arabicPeriod"/>
              <a:tabLst/>
              <a:defRPr b="1">
                <a:solidFill>
                  <a:schemeClr val="tx1"/>
                </a:solidFill>
              </a:defRPr>
            </a:lvl1pPr>
            <a:lvl2pPr marL="402431" indent="-100013">
              <a:spcBef>
                <a:spcPts val="600"/>
              </a:spcBef>
              <a:tabLst/>
              <a:defRPr sz="900"/>
            </a:lvl2pPr>
            <a:lvl3pPr marL="202500" indent="-198835">
              <a:spcBef>
                <a:spcPts val="900"/>
              </a:spcBef>
              <a:buClr>
                <a:schemeClr val="tx2">
                  <a:lumMod val="60000"/>
                  <a:lumOff val="40000"/>
                </a:schemeClr>
              </a:buClr>
              <a:buFont typeface="+mj-lt"/>
              <a:buAutoNum type="arabicPeriod"/>
              <a:tabLst/>
              <a:defRPr sz="1200" b="1">
                <a:solidFill>
                  <a:schemeClr val="tx2">
                    <a:lumMod val="60000"/>
                    <a:lumOff val="40000"/>
                  </a:schemeClr>
                </a:solidFill>
              </a:defRPr>
            </a:lvl3pPr>
          </a:lstStyle>
          <a:p>
            <a:pPr lvl="0"/>
            <a:r>
              <a:rPr lang="fr-FR" dirty="0"/>
              <a:t>Cliquez pour modifier les styles du texte du masque</a:t>
            </a:r>
          </a:p>
          <a:p>
            <a:pPr lvl="1"/>
            <a:r>
              <a:rPr lang="fr-FR" dirty="0"/>
              <a:t>Deuxième niveau</a:t>
            </a:r>
          </a:p>
        </p:txBody>
      </p:sp>
      <p:sp>
        <p:nvSpPr>
          <p:cNvPr id="10" name="Rectangle 9"/>
          <p:cNvSpPr/>
          <p:nvPr userDrawn="1"/>
        </p:nvSpPr>
        <p:spPr>
          <a:xfrm>
            <a:off x="828000" y="599899"/>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solidFill>
                <a:srgbClr val="00B4E0"/>
              </a:solidFill>
            </a:endParaRPr>
          </a:p>
        </p:txBody>
      </p:sp>
      <p:cxnSp>
        <p:nvCxnSpPr>
          <p:cNvPr id="13" name="Connecteur droit 12"/>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7844889"/>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En-tête de chapitre">
    <p:bg>
      <p:bgRef idx="1001">
        <a:schemeClr val="bg1"/>
      </p:bgRef>
    </p:bg>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764500" y="1273933"/>
            <a:ext cx="7772090" cy="1084983"/>
          </a:xfrm>
        </p:spPr>
        <p:txBody>
          <a:bodyPr>
            <a:noAutofit/>
          </a:bodyPr>
          <a:lstStyle>
            <a:lvl1pPr marL="0" indent="0">
              <a:buNone/>
              <a:defRPr sz="6675">
                <a:solidFill>
                  <a:srgbClr val="00B4E0"/>
                </a:solidFill>
              </a:defRPr>
            </a:lvl1pPr>
          </a:lstStyle>
          <a:p>
            <a:pPr lvl="0"/>
            <a:r>
              <a:rPr lang="fr-FR" dirty="0"/>
              <a:t>Cliquez pour modifier les styles du texte du masque</a:t>
            </a:r>
          </a:p>
        </p:txBody>
      </p:sp>
      <p:sp>
        <p:nvSpPr>
          <p:cNvPr id="13" name="Rectangle 12"/>
          <p:cNvSpPr/>
          <p:nvPr userDrawn="1"/>
        </p:nvSpPr>
        <p:spPr>
          <a:xfrm>
            <a:off x="0" y="24300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title"/>
          </p:nvPr>
        </p:nvSpPr>
        <p:spPr>
          <a:xfrm>
            <a:off x="828001" y="2602940"/>
            <a:ext cx="7772090" cy="376743"/>
          </a:xfrm>
        </p:spPr>
        <p:txBody>
          <a:bodyPr anchor="t" anchorCtr="0">
            <a:normAutofit/>
          </a:bodyPr>
          <a:lstStyle>
            <a:lvl1pPr>
              <a:defRPr sz="2475" b="0"/>
            </a:lvl1pPr>
          </a:lstStyle>
          <a:p>
            <a:r>
              <a:rPr lang="fr-FR" dirty="0"/>
              <a:t>Cliquez et modifiez le titre</a:t>
            </a:r>
            <a:endParaRPr lang="en-US" dirty="0"/>
          </a:p>
        </p:txBody>
      </p:sp>
      <p:sp>
        <p:nvSpPr>
          <p:cNvPr id="3" name="Text Placeholder 2"/>
          <p:cNvSpPr>
            <a:spLocks noGrp="1"/>
          </p:cNvSpPr>
          <p:nvPr>
            <p:ph type="body" idx="1"/>
          </p:nvPr>
        </p:nvSpPr>
        <p:spPr>
          <a:xfrm>
            <a:off x="828001" y="2979683"/>
            <a:ext cx="7772090" cy="999141"/>
          </a:xfrm>
        </p:spPr>
        <p:txBody>
          <a:bodyPr>
            <a:normAutofit/>
          </a:bodyPr>
          <a:lstStyle>
            <a:lvl1pPr marL="0" indent="0">
              <a:buNone/>
              <a:defRPr sz="1875" spc="60"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Cliquez pour </a:t>
            </a:r>
            <a:r>
              <a:rPr lang="fr-FR"/>
              <a:t>modifier les </a:t>
            </a:r>
            <a:r>
              <a:rPr lang="fr-FR" dirty="0"/>
              <a:t>styles du texte du masque</a:t>
            </a:r>
          </a:p>
        </p:txBody>
      </p:sp>
      <p:sp>
        <p:nvSpPr>
          <p:cNvPr id="5" name="Footer Placeholder 4"/>
          <p:cNvSpPr>
            <a:spLocks noGrp="1"/>
          </p:cNvSpPr>
          <p:nvPr>
            <p:ph type="ftr" sz="quarter" idx="11"/>
          </p:nvPr>
        </p:nvSpPr>
        <p:spPr/>
        <p:txBody>
          <a:bodyPr/>
          <a:lstStyle/>
          <a:p>
            <a:r>
              <a:rPr lang="fr-FR"/>
              <a:t>Amundi Actifs Réels et Alternatifs - Réservé aux clients professionnels</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t>‹#›</a:t>
            </a:fld>
            <a:endParaRPr lang="fr-FR"/>
          </a:p>
        </p:txBody>
      </p:sp>
      <p:sp>
        <p:nvSpPr>
          <p:cNvPr id="8" name="Rectangle 7"/>
          <p:cNvSpPr/>
          <p:nvPr userDrawn="1"/>
        </p:nvSpPr>
        <p:spPr>
          <a:xfrm>
            <a:off x="828000" y="1215000"/>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Rectangle 8"/>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5" name="Espace réservé du texte 14"/>
          <p:cNvSpPr>
            <a:spLocks noGrp="1"/>
          </p:cNvSpPr>
          <p:nvPr>
            <p:ph type="body" sz="quarter" idx="14"/>
          </p:nvPr>
        </p:nvSpPr>
        <p:spPr>
          <a:xfrm>
            <a:off x="828001" y="4021664"/>
            <a:ext cx="7772090" cy="218870"/>
          </a:xfrm>
        </p:spPr>
        <p:txBody>
          <a:bodyPr>
            <a:normAutofit/>
          </a:bodyPr>
          <a:lstStyle>
            <a:lvl1pPr marL="0" indent="0">
              <a:buNone/>
              <a:defRPr sz="900" spc="38" baseline="0">
                <a:solidFill>
                  <a:schemeClr val="tx1"/>
                </a:solidFill>
              </a:defRPr>
            </a:lvl1pPr>
          </a:lstStyle>
          <a:p>
            <a:pPr lvl="0"/>
            <a:r>
              <a:rPr lang="fr-FR" dirty="0"/>
              <a:t>Cliquez pour modifier les styles du texte du masque</a:t>
            </a:r>
          </a:p>
        </p:txBody>
      </p:sp>
      <p:cxnSp>
        <p:nvCxnSpPr>
          <p:cNvPr id="17" name="Connecteur droit 16"/>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5444681"/>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Couverture sans photo">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0000" y="405000"/>
            <a:ext cx="1612800" cy="1209600"/>
          </a:xfrm>
          <a:prstGeom prst="rect">
            <a:avLst/>
          </a:prstGeom>
        </p:spPr>
      </p:pic>
      <p:sp>
        <p:nvSpPr>
          <p:cNvPr id="14" name="Rectangle 13"/>
          <p:cNvSpPr/>
          <p:nvPr/>
        </p:nvSpPr>
        <p:spPr>
          <a:xfrm>
            <a:off x="0" y="2916000"/>
            <a:ext cx="9144000" cy="18225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ctrTitle"/>
          </p:nvPr>
        </p:nvSpPr>
        <p:spPr>
          <a:xfrm>
            <a:off x="828000" y="3443810"/>
            <a:ext cx="7772400" cy="1004092"/>
          </a:xfrm>
        </p:spPr>
        <p:txBody>
          <a:bodyPr anchor="t" anchorCtr="0">
            <a:normAutofit/>
          </a:bodyPr>
          <a:lstStyle>
            <a:lvl1pPr algn="l">
              <a:lnSpc>
                <a:spcPct val="100000"/>
              </a:lnSpc>
              <a:defRPr sz="1875" b="0" spc="75" baseline="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828000" y="3140100"/>
            <a:ext cx="7772400" cy="182102"/>
          </a:xfrm>
        </p:spPr>
        <p:txBody>
          <a:bodyPr>
            <a:normAutofit/>
          </a:bodyPr>
          <a:lstStyle>
            <a:lvl1pPr marL="0" indent="0" algn="l">
              <a:buNone/>
              <a:defRPr sz="750"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9" name="Rectangle 8"/>
          <p:cNvSpPr/>
          <p:nvPr/>
        </p:nvSpPr>
        <p:spPr>
          <a:xfrm>
            <a:off x="862925" y="215325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0" name="Rectangle 9"/>
          <p:cNvSpPr/>
          <p:nvPr/>
        </p:nvSpPr>
        <p:spPr>
          <a:xfrm>
            <a:off x="0" y="2316600"/>
            <a:ext cx="9144000" cy="1188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1" name="Rectangle 10"/>
          <p:cNvSpPr/>
          <p:nvPr/>
        </p:nvSpPr>
        <p:spPr>
          <a:xfrm>
            <a:off x="0" y="2467800"/>
            <a:ext cx="9144000" cy="118800"/>
          </a:xfrm>
          <a:prstGeom prst="rect">
            <a:avLst/>
          </a:prstGeom>
          <a:solidFill>
            <a:srgbClr val="2C8AAF"/>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2" name="Rectangle 11"/>
          <p:cNvSpPr/>
          <p:nvPr/>
        </p:nvSpPr>
        <p:spPr>
          <a:xfrm>
            <a:off x="0" y="2616300"/>
            <a:ext cx="9144000" cy="118800"/>
          </a:xfrm>
          <a:prstGeom prst="rect">
            <a:avLst/>
          </a:prstGeom>
          <a:solidFill>
            <a:srgbClr val="1A6A8E"/>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3" name="Rectangle 12"/>
          <p:cNvSpPr/>
          <p:nvPr/>
        </p:nvSpPr>
        <p:spPr>
          <a:xfrm>
            <a:off x="0" y="2767500"/>
            <a:ext cx="9144000" cy="118800"/>
          </a:xfrm>
          <a:prstGeom prst="rect">
            <a:avLst/>
          </a:prstGeom>
          <a:solidFill>
            <a:srgbClr val="134E7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2" name="Rectangle 21"/>
          <p:cNvSpPr/>
          <p:nvPr/>
        </p:nvSpPr>
        <p:spPr>
          <a:xfrm>
            <a:off x="862925" y="487435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Tree>
    <p:extLst>
      <p:ext uri="{BB962C8B-B14F-4D97-AF65-F5344CB8AC3E}">
        <p14:creationId xmlns:p14="http://schemas.microsoft.com/office/powerpoint/2010/main" val="4395250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Couverture avec photo 1">
    <p:spTree>
      <p:nvGrpSpPr>
        <p:cNvPr id="1" name=""/>
        <p:cNvGrpSpPr/>
        <p:nvPr/>
      </p:nvGrpSpPr>
      <p:grpSpPr>
        <a:xfrm>
          <a:off x="0" y="0"/>
          <a:ext cx="0" cy="0"/>
          <a:chOff x="0" y="0"/>
          <a:chExt cx="0" cy="0"/>
        </a:xfrm>
      </p:grpSpPr>
      <p:pic>
        <p:nvPicPr>
          <p:cNvPr id="17" name="Image 1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Rectangle 13"/>
          <p:cNvSpPr/>
          <p:nvPr/>
        </p:nvSpPr>
        <p:spPr>
          <a:xfrm>
            <a:off x="0" y="2916000"/>
            <a:ext cx="9144000" cy="1822500"/>
          </a:xfrm>
          <a:prstGeom prst="rect">
            <a:avLst/>
          </a:prstGeom>
          <a:solidFill>
            <a:schemeClr val="tx1">
              <a:alpha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ctrTitle"/>
          </p:nvPr>
        </p:nvSpPr>
        <p:spPr>
          <a:xfrm>
            <a:off x="828000" y="3443810"/>
            <a:ext cx="7772400" cy="1004092"/>
          </a:xfrm>
        </p:spPr>
        <p:txBody>
          <a:bodyPr anchor="t" anchorCtr="0">
            <a:normAutofit/>
          </a:bodyPr>
          <a:lstStyle>
            <a:lvl1pPr algn="l">
              <a:lnSpc>
                <a:spcPct val="100000"/>
              </a:lnSpc>
              <a:defRPr sz="1875" b="0" spc="75" baseline="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828000" y="3140100"/>
            <a:ext cx="7772400" cy="182102"/>
          </a:xfrm>
        </p:spPr>
        <p:txBody>
          <a:bodyPr>
            <a:normAutofit/>
          </a:bodyPr>
          <a:lstStyle>
            <a:lvl1pPr marL="0" indent="0" algn="l">
              <a:buNone/>
              <a:defRPr sz="750"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12" name="Rectangle 11"/>
          <p:cNvSpPr/>
          <p:nvPr/>
        </p:nvSpPr>
        <p:spPr>
          <a:xfrm>
            <a:off x="862925" y="2750026"/>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6" name="Rectangle 15"/>
          <p:cNvSpPr/>
          <p:nvPr/>
        </p:nvSpPr>
        <p:spPr>
          <a:xfrm>
            <a:off x="862925" y="4874350"/>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pic>
        <p:nvPicPr>
          <p:cNvPr id="18" name="Imag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0000" y="405000"/>
            <a:ext cx="1612800" cy="1209600"/>
          </a:xfrm>
          <a:prstGeom prst="rect">
            <a:avLst/>
          </a:prstGeom>
        </p:spPr>
      </p:pic>
    </p:spTree>
    <p:extLst>
      <p:ext uri="{BB962C8B-B14F-4D97-AF65-F5344CB8AC3E}">
        <p14:creationId xmlns:p14="http://schemas.microsoft.com/office/powerpoint/2010/main" val="36136383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Couverture avec photo 2">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Rectangle 13"/>
          <p:cNvSpPr/>
          <p:nvPr/>
        </p:nvSpPr>
        <p:spPr>
          <a:xfrm>
            <a:off x="0" y="2916000"/>
            <a:ext cx="9144000" cy="1822500"/>
          </a:xfrm>
          <a:prstGeom prst="rect">
            <a:avLst/>
          </a:prstGeom>
          <a:solidFill>
            <a:schemeClr val="tx1">
              <a:alpha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ctrTitle"/>
          </p:nvPr>
        </p:nvSpPr>
        <p:spPr>
          <a:xfrm>
            <a:off x="828000" y="3443810"/>
            <a:ext cx="7772400" cy="1004092"/>
          </a:xfrm>
        </p:spPr>
        <p:txBody>
          <a:bodyPr anchor="t" anchorCtr="0">
            <a:normAutofit/>
          </a:bodyPr>
          <a:lstStyle>
            <a:lvl1pPr algn="l">
              <a:lnSpc>
                <a:spcPct val="100000"/>
              </a:lnSpc>
              <a:defRPr sz="1875" b="0" spc="75" baseline="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828000" y="3140100"/>
            <a:ext cx="7772400" cy="182102"/>
          </a:xfrm>
        </p:spPr>
        <p:txBody>
          <a:bodyPr>
            <a:normAutofit/>
          </a:bodyPr>
          <a:lstStyle>
            <a:lvl1pPr marL="0" indent="0" algn="l">
              <a:buNone/>
              <a:defRPr sz="750"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10" name="Rectangle 9"/>
          <p:cNvSpPr/>
          <p:nvPr/>
        </p:nvSpPr>
        <p:spPr>
          <a:xfrm>
            <a:off x="862925" y="2750026"/>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1" name="Rectangle 10"/>
          <p:cNvSpPr/>
          <p:nvPr/>
        </p:nvSpPr>
        <p:spPr>
          <a:xfrm>
            <a:off x="862925" y="4874350"/>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pic>
        <p:nvPicPr>
          <p:cNvPr id="12" name="Imag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0000" y="405000"/>
            <a:ext cx="1612800" cy="1209600"/>
          </a:xfrm>
          <a:prstGeom prst="rect">
            <a:avLst/>
          </a:prstGeom>
        </p:spPr>
      </p:pic>
    </p:spTree>
    <p:extLst>
      <p:ext uri="{BB962C8B-B14F-4D97-AF65-F5344CB8AC3E}">
        <p14:creationId xmlns:p14="http://schemas.microsoft.com/office/powerpoint/2010/main" val="4584775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Couverture avec photo 3">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Rectangle 13"/>
          <p:cNvSpPr/>
          <p:nvPr/>
        </p:nvSpPr>
        <p:spPr>
          <a:xfrm>
            <a:off x="0" y="2916000"/>
            <a:ext cx="9144000" cy="1822500"/>
          </a:xfrm>
          <a:prstGeom prst="rect">
            <a:avLst/>
          </a:prstGeom>
          <a:solidFill>
            <a:schemeClr val="tx1">
              <a:alpha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ctrTitle"/>
          </p:nvPr>
        </p:nvSpPr>
        <p:spPr>
          <a:xfrm>
            <a:off x="828000" y="3443810"/>
            <a:ext cx="7772400" cy="1004092"/>
          </a:xfrm>
        </p:spPr>
        <p:txBody>
          <a:bodyPr anchor="t" anchorCtr="0">
            <a:normAutofit/>
          </a:bodyPr>
          <a:lstStyle>
            <a:lvl1pPr algn="l">
              <a:lnSpc>
                <a:spcPct val="100000"/>
              </a:lnSpc>
              <a:defRPr sz="1875" b="0" spc="75" baseline="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828000" y="3140100"/>
            <a:ext cx="7772400" cy="182102"/>
          </a:xfrm>
        </p:spPr>
        <p:txBody>
          <a:bodyPr>
            <a:normAutofit/>
          </a:bodyPr>
          <a:lstStyle>
            <a:lvl1pPr marL="0" indent="0" algn="l">
              <a:buNone/>
              <a:defRPr sz="750"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10" name="Rectangle 9"/>
          <p:cNvSpPr/>
          <p:nvPr/>
        </p:nvSpPr>
        <p:spPr>
          <a:xfrm>
            <a:off x="862925" y="2750026"/>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1" name="Rectangle 10"/>
          <p:cNvSpPr/>
          <p:nvPr/>
        </p:nvSpPr>
        <p:spPr>
          <a:xfrm>
            <a:off x="862925" y="4874350"/>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pic>
        <p:nvPicPr>
          <p:cNvPr id="12" name="Imag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0000" y="405000"/>
            <a:ext cx="1612800" cy="1209600"/>
          </a:xfrm>
          <a:prstGeom prst="rect">
            <a:avLst/>
          </a:prstGeom>
        </p:spPr>
      </p:pic>
    </p:spTree>
    <p:extLst>
      <p:ext uri="{BB962C8B-B14F-4D97-AF65-F5344CB8AC3E}">
        <p14:creationId xmlns:p14="http://schemas.microsoft.com/office/powerpoint/2010/main" val="27622246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Couverture avec photo 4">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Rectangle 13"/>
          <p:cNvSpPr/>
          <p:nvPr/>
        </p:nvSpPr>
        <p:spPr>
          <a:xfrm>
            <a:off x="0" y="2916000"/>
            <a:ext cx="9144000" cy="1822500"/>
          </a:xfrm>
          <a:prstGeom prst="rect">
            <a:avLst/>
          </a:prstGeom>
          <a:solidFill>
            <a:schemeClr val="tx1">
              <a:alpha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ctrTitle"/>
          </p:nvPr>
        </p:nvSpPr>
        <p:spPr>
          <a:xfrm>
            <a:off x="828000" y="3443810"/>
            <a:ext cx="7772400" cy="1004092"/>
          </a:xfrm>
        </p:spPr>
        <p:txBody>
          <a:bodyPr anchor="t" anchorCtr="0">
            <a:normAutofit/>
          </a:bodyPr>
          <a:lstStyle>
            <a:lvl1pPr algn="l">
              <a:lnSpc>
                <a:spcPct val="100000"/>
              </a:lnSpc>
              <a:defRPr sz="1875" b="0" spc="75" baseline="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828000" y="3140100"/>
            <a:ext cx="7772400" cy="182102"/>
          </a:xfrm>
        </p:spPr>
        <p:txBody>
          <a:bodyPr>
            <a:normAutofit/>
          </a:bodyPr>
          <a:lstStyle>
            <a:lvl1pPr marL="0" indent="0" algn="l">
              <a:buNone/>
              <a:defRPr sz="750"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10" name="Rectangle 9"/>
          <p:cNvSpPr/>
          <p:nvPr/>
        </p:nvSpPr>
        <p:spPr>
          <a:xfrm>
            <a:off x="862925" y="2750026"/>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1" name="Rectangle 10"/>
          <p:cNvSpPr/>
          <p:nvPr/>
        </p:nvSpPr>
        <p:spPr>
          <a:xfrm>
            <a:off x="862925" y="4874350"/>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pic>
        <p:nvPicPr>
          <p:cNvPr id="12" name="Imag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0000" y="405000"/>
            <a:ext cx="1612800" cy="1209600"/>
          </a:xfrm>
          <a:prstGeom prst="rect">
            <a:avLst/>
          </a:prstGeom>
        </p:spPr>
      </p:pic>
    </p:spTree>
    <p:extLst>
      <p:ext uri="{BB962C8B-B14F-4D97-AF65-F5344CB8AC3E}">
        <p14:creationId xmlns:p14="http://schemas.microsoft.com/office/powerpoint/2010/main" val="5835437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re et contenu">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99900"/>
            <a:ext cx="8063999" cy="290620"/>
          </a:xfrm>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oter Placeholder 4"/>
          <p:cNvSpPr>
            <a:spLocks noGrp="1"/>
          </p:cNvSpPr>
          <p:nvPr>
            <p:ph type="ftr" sz="quarter" idx="11"/>
          </p:nvPr>
        </p:nvSpPr>
        <p:spPr/>
        <p:txBody>
          <a:bodyPr/>
          <a:lstStyle/>
          <a:p>
            <a:r>
              <a:rPr lang="en-US" dirty="0"/>
              <a:t>Amundi Alternative and Real Assets - Document for Professional Investors Only</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pPr/>
              <a:t>‹#›</a:t>
            </a:fld>
            <a:endParaRPr lang="fr-FR" dirty="0"/>
          </a:p>
        </p:txBody>
      </p:sp>
      <p:sp>
        <p:nvSpPr>
          <p:cNvPr id="8" name="Espace réservé du texte 7"/>
          <p:cNvSpPr>
            <a:spLocks noGrp="1"/>
          </p:cNvSpPr>
          <p:nvPr>
            <p:ph type="body" sz="quarter" idx="13"/>
          </p:nvPr>
        </p:nvSpPr>
        <p:spPr>
          <a:xfrm>
            <a:off x="539751" y="890518"/>
            <a:ext cx="8064248" cy="228362"/>
          </a:xfrm>
        </p:spPr>
        <p:txBody>
          <a:bodyPr>
            <a:normAutofit/>
          </a:bodyPr>
          <a:lstStyle>
            <a:lvl1pPr marL="0" indent="0">
              <a:buNone/>
              <a:defRPr sz="1200">
                <a:solidFill>
                  <a:schemeClr val="tx1"/>
                </a:solidFill>
              </a:defRPr>
            </a:lvl1pPr>
          </a:lstStyle>
          <a:p>
            <a:pPr lvl="0"/>
            <a:r>
              <a:rPr lang="fr-FR"/>
              <a:t>Modifier les styles du texte du masque</a:t>
            </a:r>
          </a:p>
        </p:txBody>
      </p:sp>
    </p:spTree>
    <p:extLst>
      <p:ext uri="{BB962C8B-B14F-4D97-AF65-F5344CB8AC3E}">
        <p14:creationId xmlns:p14="http://schemas.microsoft.com/office/powerpoint/2010/main" val="239160947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s">
    <p:spTree>
      <p:nvGrpSpPr>
        <p:cNvPr id="1" name=""/>
        <p:cNvGrpSpPr/>
        <p:nvPr/>
      </p:nvGrpSpPr>
      <p:grpSpPr>
        <a:xfrm>
          <a:off x="0" y="0"/>
          <a:ext cx="0" cy="0"/>
          <a:chOff x="0" y="0"/>
          <a:chExt cx="0" cy="0"/>
        </a:xfrm>
      </p:grpSpPr>
      <p:sp>
        <p:nvSpPr>
          <p:cNvPr id="2" name="Title 1"/>
          <p:cNvSpPr>
            <a:spLocks noGrp="1"/>
          </p:cNvSpPr>
          <p:nvPr>
            <p:ph type="title"/>
          </p:nvPr>
        </p:nvSpPr>
        <p:spPr>
          <a:xfrm>
            <a:off x="428399" y="428400"/>
            <a:ext cx="8287200" cy="2916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28399" y="1119600"/>
            <a:ext cx="4068000" cy="293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7598" y="1119600"/>
            <a:ext cx="4068000" cy="293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fr-FR"/>
              <a:t>Amundi Actifs Réels et Alternatifs - Réservé aux clients professionnels</a:t>
            </a:r>
            <a:endParaRPr lang="en-GB"/>
          </a:p>
        </p:txBody>
      </p:sp>
      <p:sp>
        <p:nvSpPr>
          <p:cNvPr id="7" name="Slide Number Placeholder 6"/>
          <p:cNvSpPr>
            <a:spLocks noGrp="1"/>
          </p:cNvSpPr>
          <p:nvPr>
            <p:ph type="sldNum" sz="quarter" idx="12"/>
          </p:nvPr>
        </p:nvSpPr>
        <p:spPr/>
        <p:txBody>
          <a:bodyPr/>
          <a:lstStyle/>
          <a:p>
            <a:fld id="{B6DA55B2-71C7-D142-9718-47F3DB26F441}" type="slidenum">
              <a:rPr lang="en-GB" smtClean="0"/>
              <a:t>‹#›</a:t>
            </a:fld>
            <a:endParaRPr lang="en-GB"/>
          </a:p>
        </p:txBody>
      </p:sp>
      <p:sp>
        <p:nvSpPr>
          <p:cNvPr id="9" name="Espace réservé du texte 8"/>
          <p:cNvSpPr>
            <a:spLocks noGrp="1"/>
          </p:cNvSpPr>
          <p:nvPr>
            <p:ph type="body" sz="quarter" idx="13"/>
          </p:nvPr>
        </p:nvSpPr>
        <p:spPr>
          <a:xfrm>
            <a:off x="428398" y="759018"/>
            <a:ext cx="8287200" cy="229500"/>
          </a:xfrm>
        </p:spPr>
        <p:txBody>
          <a:bodyPr>
            <a:normAutofit/>
          </a:bodyPr>
          <a:lstStyle>
            <a:lvl1pPr marL="0" indent="0">
              <a:buNone/>
              <a:defRPr sz="1400">
                <a:solidFill>
                  <a:schemeClr val="tx1"/>
                </a:solidFill>
              </a:defRPr>
            </a:lvl1pPr>
          </a:lstStyle>
          <a:p>
            <a:pPr lvl="0"/>
            <a:r>
              <a:rPr lang="en-US"/>
              <a:t>Edit Master text styles</a:t>
            </a:r>
          </a:p>
        </p:txBody>
      </p:sp>
      <p:sp>
        <p:nvSpPr>
          <p:cNvPr id="8" name="Espace réservé du contenu 7"/>
          <p:cNvSpPr>
            <a:spLocks noGrp="1"/>
          </p:cNvSpPr>
          <p:nvPr>
            <p:ph sz="quarter" idx="14"/>
          </p:nvPr>
        </p:nvSpPr>
        <p:spPr>
          <a:xfrm>
            <a:off x="428398" y="4095752"/>
            <a:ext cx="8287200" cy="466725"/>
          </a:xfrm>
        </p:spPr>
        <p:txBody>
          <a:bodyPr anchor="b"/>
          <a:lstStyle>
            <a:lvl1pPr marL="6351" indent="0" algn="just">
              <a:buNone/>
              <a:defRPr sz="700">
                <a:solidFill>
                  <a:schemeClr val="tx2"/>
                </a:solidFill>
              </a:defRPr>
            </a:lvl1pPr>
          </a:lstStyle>
          <a:p>
            <a:pPr lvl="0"/>
            <a:r>
              <a:rPr lang="en-US"/>
              <a:t>Edit Master text styles</a:t>
            </a:r>
          </a:p>
        </p:txBody>
      </p:sp>
    </p:spTree>
    <p:extLst>
      <p:ext uri="{BB962C8B-B14F-4D97-AF65-F5344CB8AC3E}">
        <p14:creationId xmlns:p14="http://schemas.microsoft.com/office/powerpoint/2010/main" val="15968281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re seul">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99900"/>
            <a:ext cx="8063999" cy="290620"/>
          </a:xfrm>
        </p:spPr>
        <p:txBody>
          <a:bodyPr/>
          <a:lstStyle/>
          <a:p>
            <a:r>
              <a:rPr lang="fr-FR"/>
              <a:t>Modifiez le style du titre</a:t>
            </a:r>
            <a:endParaRPr lang="en-US" dirty="0"/>
          </a:p>
        </p:txBody>
      </p:sp>
      <p:sp>
        <p:nvSpPr>
          <p:cNvPr id="5" name="Footer Placeholder 4"/>
          <p:cNvSpPr>
            <a:spLocks noGrp="1"/>
          </p:cNvSpPr>
          <p:nvPr>
            <p:ph type="ftr" sz="quarter" idx="11"/>
          </p:nvPr>
        </p:nvSpPr>
        <p:spPr/>
        <p:txBody>
          <a:bodyPr/>
          <a:lstStyle/>
          <a:p>
            <a:r>
              <a:rPr lang="en-US" dirty="0"/>
              <a:t>Amundi Alternative and Real Assets - Document for Professional Investors Only</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pPr/>
              <a:t>‹#›</a:t>
            </a:fld>
            <a:endParaRPr lang="fr-FR" dirty="0"/>
          </a:p>
        </p:txBody>
      </p:sp>
      <p:sp>
        <p:nvSpPr>
          <p:cNvPr id="8" name="Espace réservé du texte 7"/>
          <p:cNvSpPr>
            <a:spLocks noGrp="1"/>
          </p:cNvSpPr>
          <p:nvPr>
            <p:ph type="body" sz="quarter" idx="13"/>
          </p:nvPr>
        </p:nvSpPr>
        <p:spPr>
          <a:xfrm>
            <a:off x="539751" y="890518"/>
            <a:ext cx="8064248" cy="228362"/>
          </a:xfrm>
        </p:spPr>
        <p:txBody>
          <a:bodyPr>
            <a:normAutofit/>
          </a:bodyPr>
          <a:lstStyle>
            <a:lvl1pPr marL="0" indent="0">
              <a:buNone/>
              <a:defRPr sz="1200">
                <a:solidFill>
                  <a:schemeClr val="tx1"/>
                </a:solidFill>
              </a:defRPr>
            </a:lvl1pPr>
          </a:lstStyle>
          <a:p>
            <a:pPr lvl="0"/>
            <a:r>
              <a:rPr lang="fr-FR"/>
              <a:t>Modifier les styles du texte du masque</a:t>
            </a:r>
          </a:p>
        </p:txBody>
      </p:sp>
    </p:spTree>
    <p:extLst>
      <p:ext uri="{BB962C8B-B14F-4D97-AF65-F5344CB8AC3E}">
        <p14:creationId xmlns:p14="http://schemas.microsoft.com/office/powerpoint/2010/main" val="1091313038"/>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En-tête de chapitre">
    <p:bg>
      <p:bgRef idx="1001">
        <a:schemeClr val="bg1"/>
      </p:bgRef>
    </p:bg>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764500" y="1273933"/>
            <a:ext cx="7772090" cy="1084983"/>
          </a:xfrm>
        </p:spPr>
        <p:txBody>
          <a:bodyPr>
            <a:noAutofit/>
          </a:bodyPr>
          <a:lstStyle>
            <a:lvl1pPr marL="0" indent="0">
              <a:buNone/>
              <a:defRPr sz="6675">
                <a:solidFill>
                  <a:srgbClr val="00B4E0"/>
                </a:solidFill>
              </a:defRPr>
            </a:lvl1pPr>
          </a:lstStyle>
          <a:p>
            <a:pPr lvl="0"/>
            <a:r>
              <a:rPr lang="fr-FR"/>
              <a:t>Modifier les styles du texte du masque</a:t>
            </a:r>
          </a:p>
        </p:txBody>
      </p:sp>
      <p:sp>
        <p:nvSpPr>
          <p:cNvPr id="13" name="Rectangle 12"/>
          <p:cNvSpPr/>
          <p:nvPr/>
        </p:nvSpPr>
        <p:spPr>
          <a:xfrm>
            <a:off x="0" y="24300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title"/>
          </p:nvPr>
        </p:nvSpPr>
        <p:spPr>
          <a:xfrm>
            <a:off x="828001" y="2602940"/>
            <a:ext cx="7772090" cy="376743"/>
          </a:xfrm>
        </p:spPr>
        <p:txBody>
          <a:bodyPr anchor="t" anchorCtr="0">
            <a:normAutofit/>
          </a:bodyPr>
          <a:lstStyle>
            <a:lvl1pPr>
              <a:defRPr sz="2475" b="0"/>
            </a:lvl1pPr>
          </a:lstStyle>
          <a:p>
            <a:r>
              <a:rPr lang="fr-FR"/>
              <a:t>Modifiez le style du titre</a:t>
            </a:r>
            <a:endParaRPr lang="en-US" dirty="0"/>
          </a:p>
        </p:txBody>
      </p:sp>
      <p:sp>
        <p:nvSpPr>
          <p:cNvPr id="3" name="Text Placeholder 2"/>
          <p:cNvSpPr>
            <a:spLocks noGrp="1"/>
          </p:cNvSpPr>
          <p:nvPr>
            <p:ph type="body" idx="1"/>
          </p:nvPr>
        </p:nvSpPr>
        <p:spPr>
          <a:xfrm>
            <a:off x="828001" y="2979683"/>
            <a:ext cx="7772090" cy="999141"/>
          </a:xfrm>
        </p:spPr>
        <p:txBody>
          <a:bodyPr>
            <a:normAutofit/>
          </a:bodyPr>
          <a:lstStyle>
            <a:lvl1pPr marL="0" indent="0">
              <a:buNone/>
              <a:defRPr sz="1875" spc="60"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sp>
        <p:nvSpPr>
          <p:cNvPr id="5" name="Footer Placeholder 4"/>
          <p:cNvSpPr>
            <a:spLocks noGrp="1"/>
          </p:cNvSpPr>
          <p:nvPr>
            <p:ph type="ftr" sz="quarter" idx="11"/>
          </p:nvPr>
        </p:nvSpPr>
        <p:spPr/>
        <p:txBody>
          <a:bodyPr/>
          <a:lstStyle/>
          <a:p>
            <a:r>
              <a:rPr lang="en-US" dirty="0"/>
              <a:t>Amundi Alternative and Real Assets - Document for Professional Investors Only</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t>‹#›</a:t>
            </a:fld>
            <a:endParaRPr lang="fr-FR"/>
          </a:p>
        </p:txBody>
      </p:sp>
      <p:sp>
        <p:nvSpPr>
          <p:cNvPr id="8" name="Rectangle 7"/>
          <p:cNvSpPr/>
          <p:nvPr/>
        </p:nvSpPr>
        <p:spPr>
          <a:xfrm>
            <a:off x="828000" y="1215000"/>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Rectangle 8"/>
          <p:cNvSpPr/>
          <p:nvPr/>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5" name="Espace réservé du texte 14"/>
          <p:cNvSpPr>
            <a:spLocks noGrp="1"/>
          </p:cNvSpPr>
          <p:nvPr>
            <p:ph type="body" sz="quarter" idx="14"/>
          </p:nvPr>
        </p:nvSpPr>
        <p:spPr>
          <a:xfrm>
            <a:off x="828001" y="4021664"/>
            <a:ext cx="7772090" cy="218870"/>
          </a:xfrm>
        </p:spPr>
        <p:txBody>
          <a:bodyPr>
            <a:normAutofit/>
          </a:bodyPr>
          <a:lstStyle>
            <a:lvl1pPr marL="0" indent="0">
              <a:buNone/>
              <a:defRPr sz="900" spc="38" baseline="0">
                <a:solidFill>
                  <a:schemeClr val="tx1"/>
                </a:solidFill>
              </a:defRPr>
            </a:lvl1pPr>
          </a:lstStyle>
          <a:p>
            <a:pPr lvl="0"/>
            <a:r>
              <a:rPr lang="fr-FR"/>
              <a:t>Modifier les styles du texte du masque</a:t>
            </a:r>
          </a:p>
        </p:txBody>
      </p:sp>
      <p:cxnSp>
        <p:nvCxnSpPr>
          <p:cNvPr id="17" name="Connecteur droit 16"/>
          <p:cNvCxnSpPr/>
          <p:nvPr/>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0" y="24300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6" name="Rectangle 15"/>
          <p:cNvSpPr/>
          <p:nvPr userDrawn="1"/>
        </p:nvSpPr>
        <p:spPr>
          <a:xfrm>
            <a:off x="828000" y="1215000"/>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8" name="Rectangle 17"/>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cxnSp>
        <p:nvCxnSpPr>
          <p:cNvPr id="19" name="Connecteur droit 18"/>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2724622203"/>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Deux contenus">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0001" y="599899"/>
            <a:ext cx="8063999" cy="291600"/>
          </a:xfrm>
        </p:spPr>
        <p:txBody>
          <a:bodyPr/>
          <a:lstStyle/>
          <a:p>
            <a:r>
              <a:rPr lang="fr-FR"/>
              <a:t>Modifiez le style du titre</a:t>
            </a:r>
            <a:endParaRPr lang="en-US" dirty="0"/>
          </a:p>
        </p:txBody>
      </p:sp>
      <p:sp>
        <p:nvSpPr>
          <p:cNvPr id="3" name="Content Placeholder 2"/>
          <p:cNvSpPr>
            <a:spLocks noGrp="1"/>
          </p:cNvSpPr>
          <p:nvPr>
            <p:ph sz="half" idx="1"/>
          </p:nvPr>
        </p:nvSpPr>
        <p:spPr>
          <a:xfrm>
            <a:off x="540000" y="1369220"/>
            <a:ext cx="3974851" cy="311134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369220"/>
            <a:ext cx="3974848" cy="311134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Footer Placeholder 5"/>
          <p:cNvSpPr>
            <a:spLocks noGrp="1"/>
          </p:cNvSpPr>
          <p:nvPr>
            <p:ph type="ftr" sz="quarter" idx="11"/>
          </p:nvPr>
        </p:nvSpPr>
        <p:spPr/>
        <p:txBody>
          <a:bodyPr/>
          <a:lstStyle/>
          <a:p>
            <a:r>
              <a:rPr lang="en-US" dirty="0"/>
              <a:t>Amundi Alternative and Real Assets - Document for Professional Investors Only</a:t>
            </a:r>
            <a:endParaRPr lang="fr-FR" dirty="0"/>
          </a:p>
        </p:txBody>
      </p:sp>
      <p:sp>
        <p:nvSpPr>
          <p:cNvPr id="7" name="Slide Number Placeholder 6"/>
          <p:cNvSpPr>
            <a:spLocks noGrp="1"/>
          </p:cNvSpPr>
          <p:nvPr>
            <p:ph type="sldNum" sz="quarter" idx="12"/>
          </p:nvPr>
        </p:nvSpPr>
        <p:spPr/>
        <p:txBody>
          <a:bodyPr/>
          <a:lstStyle/>
          <a:p>
            <a:fld id="{2B1C6FFC-D040-034F-8B69-20295064E64D}" type="slidenum">
              <a:rPr lang="fr-FR" smtClean="0"/>
              <a:pPr/>
              <a:t>‹#›</a:t>
            </a:fld>
            <a:endParaRPr lang="fr-FR" dirty="0"/>
          </a:p>
        </p:txBody>
      </p:sp>
      <p:sp>
        <p:nvSpPr>
          <p:cNvPr id="9" name="Espace réservé du texte 8"/>
          <p:cNvSpPr>
            <a:spLocks noGrp="1"/>
          </p:cNvSpPr>
          <p:nvPr>
            <p:ph type="body" sz="quarter" idx="13"/>
          </p:nvPr>
        </p:nvSpPr>
        <p:spPr>
          <a:xfrm>
            <a:off x="539751" y="891499"/>
            <a:ext cx="8064500" cy="229500"/>
          </a:xfrm>
        </p:spPr>
        <p:txBody>
          <a:bodyPr>
            <a:normAutofit/>
          </a:bodyPr>
          <a:lstStyle>
            <a:lvl1pPr marL="0" indent="0">
              <a:buNone/>
              <a:defRPr sz="1200">
                <a:solidFill>
                  <a:schemeClr val="tx1"/>
                </a:solidFill>
              </a:defRPr>
            </a:lvl1pPr>
          </a:lstStyle>
          <a:p>
            <a:pPr lvl="0"/>
            <a:r>
              <a:rPr lang="fr-FR"/>
              <a:t>Modifier les styles du texte du masque</a:t>
            </a:r>
          </a:p>
        </p:txBody>
      </p:sp>
    </p:spTree>
    <p:extLst>
      <p:ext uri="{BB962C8B-B14F-4D97-AF65-F5344CB8AC3E}">
        <p14:creationId xmlns:p14="http://schemas.microsoft.com/office/powerpoint/2010/main" val="2112110403"/>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Disclaimer">
    <p:bg>
      <p:bgRef idx="1001">
        <a:schemeClr val="bg1"/>
      </p:bgRef>
    </p:bg>
    <p:spTree>
      <p:nvGrpSpPr>
        <p:cNvPr id="1" name=""/>
        <p:cNvGrpSpPr/>
        <p:nvPr/>
      </p:nvGrpSpPr>
      <p:grpSpPr>
        <a:xfrm>
          <a:off x="0" y="0"/>
          <a:ext cx="0" cy="0"/>
          <a:chOff x="0" y="0"/>
          <a:chExt cx="0" cy="0"/>
        </a:xfrm>
      </p:grpSpPr>
      <p:sp>
        <p:nvSpPr>
          <p:cNvPr id="8" name="Rectangle 7"/>
          <p:cNvSpPr/>
          <p:nvPr/>
        </p:nvSpPr>
        <p:spPr>
          <a:xfrm>
            <a:off x="540000" y="466830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3" name="Espace réservé du pied de page 2"/>
          <p:cNvSpPr>
            <a:spLocks noGrp="1"/>
          </p:cNvSpPr>
          <p:nvPr>
            <p:ph type="ftr" sz="quarter" idx="10"/>
          </p:nvPr>
        </p:nvSpPr>
        <p:spPr/>
        <p:txBody>
          <a:bodyPr/>
          <a:lstStyle/>
          <a:p>
            <a:r>
              <a:rPr lang="en-US" dirty="0"/>
              <a:t>Amundi Alternative and Real Assets - Document for Professional Investors Only</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pic>
        <p:nvPicPr>
          <p:cNvPr id="5" name="Image 4" descr="Description : Description : Amundi_compact"/>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2200" y="208425"/>
            <a:ext cx="1653339" cy="561975"/>
          </a:xfrm>
          <a:prstGeom prst="rect">
            <a:avLst/>
          </a:prstGeom>
          <a:noFill/>
          <a:ln>
            <a:noFill/>
          </a:ln>
        </p:spPr>
      </p:pic>
      <p:sp>
        <p:nvSpPr>
          <p:cNvPr id="7" name="Espace réservé du texte 6"/>
          <p:cNvSpPr>
            <a:spLocks noGrp="1"/>
          </p:cNvSpPr>
          <p:nvPr>
            <p:ph type="body" sz="quarter" idx="12"/>
          </p:nvPr>
        </p:nvSpPr>
        <p:spPr>
          <a:xfrm>
            <a:off x="539999" y="1257375"/>
            <a:ext cx="8063999" cy="3115650"/>
          </a:xfrm>
        </p:spPr>
        <p:txBody>
          <a:bodyPr anchor="b"/>
          <a:lstStyle>
            <a:lvl1pPr marL="133350" indent="-128588">
              <a:tabLst/>
              <a:defRPr sz="750">
                <a:solidFill>
                  <a:schemeClr val="accent1"/>
                </a:solidFill>
              </a:defRPr>
            </a:lvl1pPr>
            <a:lvl2pPr marL="133350" indent="0" algn="just">
              <a:buNone/>
              <a:tabLst/>
              <a:defRPr sz="600"/>
            </a:lvl2pPr>
          </a:lstStyle>
          <a:p>
            <a:pPr lvl="0"/>
            <a:r>
              <a:rPr lang="fr-FR"/>
              <a:t>Modifier les styles du texte du masque</a:t>
            </a:r>
          </a:p>
          <a:p>
            <a:pPr lvl="1"/>
            <a:r>
              <a:rPr lang="fr-FR"/>
              <a:t>Deuxième niveau</a:t>
            </a:r>
          </a:p>
        </p:txBody>
      </p:sp>
      <p:cxnSp>
        <p:nvCxnSpPr>
          <p:cNvPr id="10" name="Connecteur droit 9"/>
          <p:cNvCxnSpPr/>
          <p:nvPr/>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540000" y="466830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pic>
        <p:nvPicPr>
          <p:cNvPr id="11" name="Image 10" descr="Description : Description : Amundi_compact"/>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2200" y="208425"/>
            <a:ext cx="1653339" cy="561975"/>
          </a:xfrm>
          <a:prstGeom prst="rect">
            <a:avLst/>
          </a:prstGeom>
          <a:noFill/>
          <a:ln>
            <a:noFill/>
          </a:ln>
        </p:spPr>
      </p:pic>
      <p:cxnSp>
        <p:nvCxnSpPr>
          <p:cNvPr id="12" name="Connecteur droit 11"/>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90207914"/>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cSld name="Chapter">
    <p:bg>
      <p:bgRef idx="1001">
        <a:schemeClr val="bg1"/>
      </p:bgRef>
    </p:bg>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900001" y="1273934"/>
            <a:ext cx="7772089" cy="1084983"/>
          </a:xfrm>
        </p:spPr>
        <p:txBody>
          <a:bodyPr>
            <a:noAutofit/>
          </a:bodyPr>
          <a:lstStyle>
            <a:lvl1pPr marL="0" indent="0">
              <a:buNone/>
              <a:defRPr sz="6675">
                <a:solidFill>
                  <a:srgbClr val="00B4E0"/>
                </a:solidFill>
              </a:defRPr>
            </a:lvl1pPr>
          </a:lstStyle>
          <a:p>
            <a:pPr lvl="0"/>
            <a:r>
              <a:rPr lang="fr-FR"/>
              <a:t>Cliquez pour modifier les styles du texte du masque</a:t>
            </a:r>
          </a:p>
        </p:txBody>
      </p:sp>
      <p:sp>
        <p:nvSpPr>
          <p:cNvPr id="2" name="Title 1"/>
          <p:cNvSpPr>
            <a:spLocks noGrp="1"/>
          </p:cNvSpPr>
          <p:nvPr>
            <p:ph type="title"/>
          </p:nvPr>
        </p:nvSpPr>
        <p:spPr>
          <a:xfrm>
            <a:off x="900001" y="2602940"/>
            <a:ext cx="7772089" cy="376743"/>
          </a:xfrm>
        </p:spPr>
        <p:txBody>
          <a:bodyPr anchor="t" anchorCtr="0">
            <a:noAutofit/>
          </a:bodyPr>
          <a:lstStyle>
            <a:lvl1pPr>
              <a:defRPr sz="2475" b="0"/>
            </a:lvl1pPr>
          </a:lstStyle>
          <a:p>
            <a:r>
              <a:rPr lang="fr-FR" dirty="0"/>
              <a:t>Modifiez le style du titre</a:t>
            </a:r>
            <a:endParaRPr lang="en-US" dirty="0"/>
          </a:p>
        </p:txBody>
      </p:sp>
      <p:sp>
        <p:nvSpPr>
          <p:cNvPr id="3" name="Text Placeholder 2"/>
          <p:cNvSpPr>
            <a:spLocks noGrp="1"/>
          </p:cNvSpPr>
          <p:nvPr>
            <p:ph type="body" idx="1"/>
          </p:nvPr>
        </p:nvSpPr>
        <p:spPr>
          <a:xfrm>
            <a:off x="913066" y="2979683"/>
            <a:ext cx="7772089" cy="999141"/>
          </a:xfrm>
        </p:spPr>
        <p:txBody>
          <a:bodyPr>
            <a:normAutofit/>
          </a:bodyPr>
          <a:lstStyle>
            <a:lvl1pPr marL="0" indent="0">
              <a:buNone/>
              <a:defRPr sz="1875" spc="60" baseline="0">
                <a:solidFill>
                  <a:schemeClr val="tx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50" indent="0">
              <a:buNone/>
              <a:defRPr sz="1200">
                <a:solidFill>
                  <a:schemeClr val="tx1">
                    <a:tint val="75000"/>
                  </a:schemeClr>
                </a:solidFill>
              </a:defRPr>
            </a:lvl4pPr>
            <a:lvl5pPr marL="1371533" indent="0">
              <a:buNone/>
              <a:defRPr sz="1200">
                <a:solidFill>
                  <a:schemeClr val="tx1">
                    <a:tint val="75000"/>
                  </a:schemeClr>
                </a:solidFill>
              </a:defRPr>
            </a:lvl5pPr>
            <a:lvl6pPr marL="1714416" indent="0">
              <a:buNone/>
              <a:defRPr sz="1200">
                <a:solidFill>
                  <a:schemeClr val="tx1">
                    <a:tint val="75000"/>
                  </a:schemeClr>
                </a:solidFill>
              </a:defRPr>
            </a:lvl6pPr>
            <a:lvl7pPr marL="2057298" indent="0">
              <a:buNone/>
              <a:defRPr sz="1200">
                <a:solidFill>
                  <a:schemeClr val="tx1">
                    <a:tint val="75000"/>
                  </a:schemeClr>
                </a:solidFill>
              </a:defRPr>
            </a:lvl7pPr>
            <a:lvl8pPr marL="2400182" indent="0">
              <a:buNone/>
              <a:defRPr sz="1200">
                <a:solidFill>
                  <a:schemeClr val="tx1">
                    <a:tint val="75000"/>
                  </a:schemeClr>
                </a:solidFill>
              </a:defRPr>
            </a:lvl8pPr>
            <a:lvl9pPr marL="2743065" indent="0">
              <a:buNone/>
              <a:defRPr sz="1200">
                <a:solidFill>
                  <a:schemeClr val="tx1">
                    <a:tint val="75000"/>
                  </a:schemeClr>
                </a:solidFill>
              </a:defRPr>
            </a:lvl9pPr>
          </a:lstStyle>
          <a:p>
            <a:pPr lvl="0"/>
            <a:r>
              <a:rPr lang="fr-FR"/>
              <a:t>Cliquez pour modifier les styles du texte du masque</a:t>
            </a:r>
          </a:p>
        </p:txBody>
      </p:sp>
      <p:sp>
        <p:nvSpPr>
          <p:cNvPr id="5" name="Footer Placeholder 4"/>
          <p:cNvSpPr>
            <a:spLocks noGrp="1"/>
          </p:cNvSpPr>
          <p:nvPr>
            <p:ph type="ftr" sz="quarter" idx="11"/>
          </p:nvPr>
        </p:nvSpPr>
        <p:spPr/>
        <p:txBody>
          <a:bodyPr/>
          <a:lstStyle/>
          <a:p>
            <a:r>
              <a:rPr lang="en-US" dirty="0"/>
              <a:t>Amundi Alternative and Real Assets - Document for Professional Investors Only</a:t>
            </a:r>
            <a:endParaRPr lang="fr-FR" dirty="0"/>
          </a:p>
        </p:txBody>
      </p:sp>
      <p:sp>
        <p:nvSpPr>
          <p:cNvPr id="6" name="Slide Number Placeholder 5"/>
          <p:cNvSpPr>
            <a:spLocks noGrp="1"/>
          </p:cNvSpPr>
          <p:nvPr>
            <p:ph type="sldNum" sz="quarter" idx="12"/>
          </p:nvPr>
        </p:nvSpPr>
        <p:spPr/>
        <p:txBody>
          <a:bodyPr/>
          <a:lstStyle/>
          <a:p>
            <a:fld id="{0AD952E5-C772-624B-8D8A-666D3A0C2979}" type="slidenum">
              <a:rPr lang="fr-FR" smtClean="0"/>
              <a:t>‹#›</a:t>
            </a:fld>
            <a:endParaRPr lang="fr-FR"/>
          </a:p>
        </p:txBody>
      </p:sp>
      <p:sp>
        <p:nvSpPr>
          <p:cNvPr id="15" name="Espace réservé du texte 14"/>
          <p:cNvSpPr>
            <a:spLocks noGrp="1"/>
          </p:cNvSpPr>
          <p:nvPr>
            <p:ph type="body" sz="quarter" idx="14"/>
          </p:nvPr>
        </p:nvSpPr>
        <p:spPr>
          <a:xfrm>
            <a:off x="900001" y="4021666"/>
            <a:ext cx="7772089" cy="218870"/>
          </a:xfrm>
        </p:spPr>
        <p:txBody>
          <a:bodyPr>
            <a:normAutofit/>
          </a:bodyPr>
          <a:lstStyle>
            <a:lvl1pPr marL="0" indent="0">
              <a:buNone/>
              <a:defRPr sz="900" spc="38" baseline="0">
                <a:solidFill>
                  <a:schemeClr val="tx1"/>
                </a:solidFill>
              </a:defRPr>
            </a:lvl1pPr>
          </a:lstStyle>
          <a:p>
            <a:pPr lvl="0"/>
            <a:r>
              <a:rPr lang="fr-FR"/>
              <a:t>Cliquez pour modifier les styles du texte du masque</a:t>
            </a:r>
          </a:p>
        </p:txBody>
      </p:sp>
      <p:pic>
        <p:nvPicPr>
          <p:cNvPr id="14" name="Image 13">
            <a:extLst>
              <a:ext uri="{FF2B5EF4-FFF2-40B4-BE49-F238E27FC236}">
                <a16:creationId xmlns:a16="http://schemas.microsoft.com/office/drawing/2014/main" id="{9F10D01F-80D3-AC4C-895B-CE970C63C39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902676" y="4719711"/>
            <a:ext cx="1701323" cy="208799"/>
          </a:xfrm>
          <a:prstGeom prst="rect">
            <a:avLst/>
          </a:prstGeom>
        </p:spPr>
      </p:pic>
    </p:spTree>
    <p:extLst>
      <p:ext uri="{BB962C8B-B14F-4D97-AF65-F5344CB8AC3E}">
        <p14:creationId xmlns:p14="http://schemas.microsoft.com/office/powerpoint/2010/main" val="123792842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cSld name="1_Titre seul">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a:t>Amundi Alternative and Real Assets - Document for Professional Investors Only</a:t>
            </a:r>
            <a:endParaRPr lang="fr-FR" dirty="0"/>
          </a:p>
        </p:txBody>
      </p:sp>
      <p:sp>
        <p:nvSpPr>
          <p:cNvPr id="5" name="Slide Number Placeholder 4"/>
          <p:cNvSpPr>
            <a:spLocks noGrp="1"/>
          </p:cNvSpPr>
          <p:nvPr>
            <p:ph type="sldNum" sz="quarter" idx="12"/>
          </p:nvPr>
        </p:nvSpPr>
        <p:spPr/>
        <p:txBody>
          <a:bodyPr/>
          <a:lstStyle/>
          <a:p>
            <a:fld id="{2B1C6FFC-D040-034F-8B69-20295064E64D}" type="slidenum">
              <a:rPr lang="fr-FR" smtClean="0"/>
              <a:pPr/>
              <a:t>‹#›</a:t>
            </a:fld>
            <a:endParaRPr lang="fr-FR" dirty="0"/>
          </a:p>
        </p:txBody>
      </p:sp>
    </p:spTree>
    <p:extLst>
      <p:ext uri="{BB962C8B-B14F-4D97-AF65-F5344CB8AC3E}">
        <p14:creationId xmlns:p14="http://schemas.microsoft.com/office/powerpoint/2010/main" val="917333194"/>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Titre seul">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99900"/>
            <a:ext cx="8063999" cy="290620"/>
          </a:xfrm>
        </p:spPr>
        <p:txBody>
          <a:bodyPr/>
          <a:lstStyle/>
          <a:p>
            <a:r>
              <a:rPr lang="fr-FR"/>
              <a:t>Cliquez et modifiez le titre</a:t>
            </a:r>
            <a:endParaRPr lang="en-US" dirty="0"/>
          </a:p>
        </p:txBody>
      </p:sp>
      <p:sp>
        <p:nvSpPr>
          <p:cNvPr id="5" name="Footer Placeholder 4"/>
          <p:cNvSpPr>
            <a:spLocks noGrp="1"/>
          </p:cNvSpPr>
          <p:nvPr>
            <p:ph type="ftr" sz="quarter" idx="11"/>
          </p:nvPr>
        </p:nvSpPr>
        <p:spPr/>
        <p:txBody>
          <a:bodyPr/>
          <a:lstStyle/>
          <a:p>
            <a:r>
              <a:rPr lang="en-US" dirty="0"/>
              <a:t>Amundi Alternative and Real Assets - Document for Professional Investors Only</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t>‹#›</a:t>
            </a:fld>
            <a:endParaRPr lang="fr-FR" dirty="0"/>
          </a:p>
        </p:txBody>
      </p:sp>
      <p:sp>
        <p:nvSpPr>
          <p:cNvPr id="8" name="Espace réservé du texte 7"/>
          <p:cNvSpPr>
            <a:spLocks noGrp="1"/>
          </p:cNvSpPr>
          <p:nvPr>
            <p:ph type="body" sz="quarter" idx="13"/>
          </p:nvPr>
        </p:nvSpPr>
        <p:spPr>
          <a:xfrm>
            <a:off x="539751" y="890518"/>
            <a:ext cx="8064248" cy="228362"/>
          </a:xfrm>
        </p:spPr>
        <p:txBody>
          <a:bodyPr>
            <a:normAutofit/>
          </a:bodyPr>
          <a:lstStyle>
            <a:lvl1pPr marL="0" indent="0">
              <a:buNone/>
              <a:defRPr sz="1200">
                <a:solidFill>
                  <a:schemeClr val="tx1"/>
                </a:solidFill>
              </a:defRPr>
            </a:lvl1pPr>
          </a:lstStyle>
          <a:p>
            <a:pPr lvl="0"/>
            <a:r>
              <a:rPr lang="fr-FR" dirty="0"/>
              <a:t>Cliquez pour modifier les styles du texte du masque</a:t>
            </a:r>
          </a:p>
        </p:txBody>
      </p:sp>
    </p:spTree>
    <p:extLst>
      <p:ext uri="{BB962C8B-B14F-4D97-AF65-F5344CB8AC3E}">
        <p14:creationId xmlns:p14="http://schemas.microsoft.com/office/powerpoint/2010/main" val="2906226185"/>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1_Disclaimer">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540000" y="466830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3" name="Espace réservé du pied de page 2"/>
          <p:cNvSpPr>
            <a:spLocks noGrp="1"/>
          </p:cNvSpPr>
          <p:nvPr>
            <p:ph type="ftr" sz="quarter" idx="10"/>
          </p:nvPr>
        </p:nvSpPr>
        <p:spPr/>
        <p:txBody>
          <a:bodyPr/>
          <a:lstStyle/>
          <a:p>
            <a:r>
              <a:rPr lang="en-US" dirty="0"/>
              <a:t>Amundi Alternative and Real Assets - Document for Professional Investors Only</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pic>
        <p:nvPicPr>
          <p:cNvPr id="5" name="Image 4" descr="Description : Description : Amundi_compact"/>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2200" y="208425"/>
            <a:ext cx="1653339" cy="561975"/>
          </a:xfrm>
          <a:prstGeom prst="rect">
            <a:avLst/>
          </a:prstGeom>
          <a:noFill/>
          <a:ln>
            <a:noFill/>
          </a:ln>
        </p:spPr>
      </p:pic>
      <p:sp>
        <p:nvSpPr>
          <p:cNvPr id="7" name="Espace réservé du texte 6"/>
          <p:cNvSpPr>
            <a:spLocks noGrp="1"/>
          </p:cNvSpPr>
          <p:nvPr>
            <p:ph type="body" sz="quarter" idx="12"/>
          </p:nvPr>
        </p:nvSpPr>
        <p:spPr>
          <a:xfrm>
            <a:off x="539999" y="1257375"/>
            <a:ext cx="8063999" cy="3115650"/>
          </a:xfrm>
        </p:spPr>
        <p:txBody>
          <a:bodyPr anchor="b"/>
          <a:lstStyle>
            <a:lvl1pPr marL="133350" indent="-128588">
              <a:tabLst/>
              <a:defRPr sz="750">
                <a:solidFill>
                  <a:schemeClr val="accent1"/>
                </a:solidFill>
              </a:defRPr>
            </a:lvl1pPr>
            <a:lvl2pPr marL="133350" indent="0" algn="just">
              <a:buNone/>
              <a:tabLst/>
              <a:defRPr sz="600"/>
            </a:lvl2pPr>
          </a:lstStyle>
          <a:p>
            <a:pPr lvl="0"/>
            <a:r>
              <a:rPr lang="fr-FR" dirty="0"/>
              <a:t>Cliquez pour modifier les styles du texte du masque</a:t>
            </a:r>
          </a:p>
          <a:p>
            <a:pPr lvl="1"/>
            <a:r>
              <a:rPr lang="fr-FR" dirty="0"/>
              <a:t>Deuxième niveau</a:t>
            </a:r>
          </a:p>
        </p:txBody>
      </p:sp>
      <p:cxnSp>
        <p:nvCxnSpPr>
          <p:cNvPr id="10" name="Connecteur droit 9"/>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181777370"/>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Contents">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1390650"/>
            <a:ext cx="9144000" cy="296175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re 1"/>
          <p:cNvSpPr>
            <a:spLocks noGrp="1"/>
          </p:cNvSpPr>
          <p:nvPr>
            <p:ph type="title"/>
          </p:nvPr>
        </p:nvSpPr>
        <p:spPr>
          <a:xfrm>
            <a:off x="828000" y="813442"/>
            <a:ext cx="7775998" cy="349671"/>
          </a:xfrm>
        </p:spPr>
        <p:txBody>
          <a:bodyPr>
            <a:noAutofit/>
          </a:bodyPr>
          <a:lstStyle>
            <a:lvl1pPr>
              <a:defRPr sz="2550" b="0">
                <a:solidFill>
                  <a:srgbClr val="00B4E0"/>
                </a:solidFill>
              </a:defRPr>
            </a:lvl1pPr>
          </a:lstStyle>
          <a:p>
            <a:r>
              <a:rPr lang="fr-FR"/>
              <a:t>Cliquez et modifiez le titre</a:t>
            </a:r>
            <a:endParaRPr lang="fr-FR" dirty="0"/>
          </a:p>
        </p:txBody>
      </p:sp>
      <p:sp>
        <p:nvSpPr>
          <p:cNvPr id="3" name="Espace réservé du pied de page 2"/>
          <p:cNvSpPr>
            <a:spLocks noGrp="1"/>
          </p:cNvSpPr>
          <p:nvPr>
            <p:ph type="ftr" sz="quarter" idx="10"/>
          </p:nvPr>
        </p:nvSpPr>
        <p:spPr/>
        <p:txBody>
          <a:bodyPr/>
          <a:lstStyle/>
          <a:p>
            <a:r>
              <a:rPr lang="en-US" dirty="0"/>
              <a:t>Amundi Alternative and Real Assets - Document for Professional Investors Only</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sp>
        <p:nvSpPr>
          <p:cNvPr id="6" name="Rectangle 5"/>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Espace réservé du texte 8"/>
          <p:cNvSpPr>
            <a:spLocks noGrp="1"/>
          </p:cNvSpPr>
          <p:nvPr>
            <p:ph type="body" sz="quarter" idx="12"/>
          </p:nvPr>
        </p:nvSpPr>
        <p:spPr>
          <a:xfrm>
            <a:off x="828000" y="1576800"/>
            <a:ext cx="7775998" cy="2589301"/>
          </a:xfrm>
        </p:spPr>
        <p:txBody>
          <a:bodyPr/>
          <a:lstStyle>
            <a:lvl1pPr marL="202406" indent="-197644">
              <a:spcBef>
                <a:spcPts val="900"/>
              </a:spcBef>
              <a:buClr>
                <a:schemeClr val="accent5"/>
              </a:buClr>
              <a:buSzPct val="100000"/>
              <a:buFont typeface="+mj-lt"/>
              <a:buAutoNum type="arabicPeriod"/>
              <a:tabLst/>
              <a:defRPr b="1">
                <a:solidFill>
                  <a:schemeClr val="tx1"/>
                </a:solidFill>
              </a:defRPr>
            </a:lvl1pPr>
            <a:lvl2pPr marL="402431" indent="-100013">
              <a:spcBef>
                <a:spcPts val="600"/>
              </a:spcBef>
              <a:tabLst/>
              <a:defRPr sz="900"/>
            </a:lvl2pPr>
            <a:lvl3pPr marL="202500" indent="-198835">
              <a:spcBef>
                <a:spcPts val="900"/>
              </a:spcBef>
              <a:buClr>
                <a:schemeClr val="tx2">
                  <a:lumMod val="60000"/>
                  <a:lumOff val="40000"/>
                </a:schemeClr>
              </a:buClr>
              <a:buFont typeface="+mj-lt"/>
              <a:buAutoNum type="arabicPeriod"/>
              <a:tabLst/>
              <a:defRPr sz="1200" b="1">
                <a:solidFill>
                  <a:schemeClr val="tx2">
                    <a:lumMod val="60000"/>
                    <a:lumOff val="40000"/>
                  </a:schemeClr>
                </a:solidFill>
              </a:defRPr>
            </a:lvl3pPr>
          </a:lstStyle>
          <a:p>
            <a:pPr lvl="0"/>
            <a:r>
              <a:rPr lang="fr-FR" dirty="0"/>
              <a:t>Cliquez pour modifier les styles du texte du masque</a:t>
            </a:r>
          </a:p>
          <a:p>
            <a:pPr lvl="1"/>
            <a:r>
              <a:rPr lang="fr-FR" dirty="0"/>
              <a:t>Deuxième niveau</a:t>
            </a:r>
          </a:p>
        </p:txBody>
      </p:sp>
      <p:sp>
        <p:nvSpPr>
          <p:cNvPr id="10" name="Rectangle 9"/>
          <p:cNvSpPr/>
          <p:nvPr userDrawn="1"/>
        </p:nvSpPr>
        <p:spPr>
          <a:xfrm>
            <a:off x="828000" y="599899"/>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solidFill>
                <a:srgbClr val="00B4E0"/>
              </a:solidFill>
            </a:endParaRPr>
          </a:p>
        </p:txBody>
      </p:sp>
      <p:cxnSp>
        <p:nvCxnSpPr>
          <p:cNvPr id="13" name="Connecteur droit 12"/>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3717249143"/>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_En-tête de chapitre">
    <p:bg>
      <p:bgRef idx="1001">
        <a:schemeClr val="bg1"/>
      </p:bgRef>
    </p:bg>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764500" y="1273933"/>
            <a:ext cx="7772090" cy="1084983"/>
          </a:xfrm>
        </p:spPr>
        <p:txBody>
          <a:bodyPr>
            <a:noAutofit/>
          </a:bodyPr>
          <a:lstStyle>
            <a:lvl1pPr marL="0" indent="0">
              <a:buNone/>
              <a:defRPr sz="6675">
                <a:solidFill>
                  <a:srgbClr val="00B4E0"/>
                </a:solidFill>
              </a:defRPr>
            </a:lvl1pPr>
          </a:lstStyle>
          <a:p>
            <a:pPr lvl="0"/>
            <a:r>
              <a:rPr lang="fr-FR" dirty="0"/>
              <a:t>Cliquez pour modifier les styles du texte du masque</a:t>
            </a:r>
          </a:p>
        </p:txBody>
      </p:sp>
      <p:sp>
        <p:nvSpPr>
          <p:cNvPr id="13" name="Rectangle 12"/>
          <p:cNvSpPr/>
          <p:nvPr userDrawn="1"/>
        </p:nvSpPr>
        <p:spPr>
          <a:xfrm>
            <a:off x="0" y="24300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title"/>
          </p:nvPr>
        </p:nvSpPr>
        <p:spPr>
          <a:xfrm>
            <a:off x="828001" y="2602940"/>
            <a:ext cx="7772090" cy="376743"/>
          </a:xfrm>
        </p:spPr>
        <p:txBody>
          <a:bodyPr anchor="t" anchorCtr="0">
            <a:normAutofit/>
          </a:bodyPr>
          <a:lstStyle>
            <a:lvl1pPr>
              <a:defRPr sz="2475" b="0"/>
            </a:lvl1pPr>
          </a:lstStyle>
          <a:p>
            <a:r>
              <a:rPr lang="fr-FR" dirty="0"/>
              <a:t>Cliquez et modifiez le titre</a:t>
            </a:r>
            <a:endParaRPr lang="en-US" dirty="0"/>
          </a:p>
        </p:txBody>
      </p:sp>
      <p:sp>
        <p:nvSpPr>
          <p:cNvPr id="3" name="Text Placeholder 2"/>
          <p:cNvSpPr>
            <a:spLocks noGrp="1"/>
          </p:cNvSpPr>
          <p:nvPr>
            <p:ph type="body" idx="1"/>
          </p:nvPr>
        </p:nvSpPr>
        <p:spPr>
          <a:xfrm>
            <a:off x="828001" y="2979683"/>
            <a:ext cx="7772090" cy="999141"/>
          </a:xfrm>
        </p:spPr>
        <p:txBody>
          <a:bodyPr>
            <a:normAutofit/>
          </a:bodyPr>
          <a:lstStyle>
            <a:lvl1pPr marL="0" indent="0">
              <a:buNone/>
              <a:defRPr sz="1875" spc="60"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Cliquez pour </a:t>
            </a:r>
            <a:r>
              <a:rPr lang="fr-FR"/>
              <a:t>modifier les </a:t>
            </a:r>
            <a:r>
              <a:rPr lang="fr-FR" dirty="0"/>
              <a:t>styles du texte du masque</a:t>
            </a:r>
          </a:p>
        </p:txBody>
      </p:sp>
      <p:sp>
        <p:nvSpPr>
          <p:cNvPr id="5" name="Footer Placeholder 4"/>
          <p:cNvSpPr>
            <a:spLocks noGrp="1"/>
          </p:cNvSpPr>
          <p:nvPr>
            <p:ph type="ftr" sz="quarter" idx="11"/>
          </p:nvPr>
        </p:nvSpPr>
        <p:spPr/>
        <p:txBody>
          <a:bodyPr/>
          <a:lstStyle/>
          <a:p>
            <a:r>
              <a:rPr lang="en-US" dirty="0"/>
              <a:t>Amundi Alternative and Real Assets - Document for Professional Investors Only</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t>‹#›</a:t>
            </a:fld>
            <a:endParaRPr lang="fr-FR"/>
          </a:p>
        </p:txBody>
      </p:sp>
      <p:sp>
        <p:nvSpPr>
          <p:cNvPr id="8" name="Rectangle 7"/>
          <p:cNvSpPr/>
          <p:nvPr userDrawn="1"/>
        </p:nvSpPr>
        <p:spPr>
          <a:xfrm>
            <a:off x="828000" y="1215000"/>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Rectangle 8"/>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5" name="Espace réservé du texte 14"/>
          <p:cNvSpPr>
            <a:spLocks noGrp="1"/>
          </p:cNvSpPr>
          <p:nvPr>
            <p:ph type="body" sz="quarter" idx="14"/>
          </p:nvPr>
        </p:nvSpPr>
        <p:spPr>
          <a:xfrm>
            <a:off x="828001" y="4021664"/>
            <a:ext cx="7772090" cy="218870"/>
          </a:xfrm>
        </p:spPr>
        <p:txBody>
          <a:bodyPr>
            <a:normAutofit/>
          </a:bodyPr>
          <a:lstStyle>
            <a:lvl1pPr marL="0" indent="0">
              <a:buNone/>
              <a:defRPr sz="900" spc="38" baseline="0">
                <a:solidFill>
                  <a:schemeClr val="tx1"/>
                </a:solidFill>
              </a:defRPr>
            </a:lvl1pPr>
          </a:lstStyle>
          <a:p>
            <a:pPr lvl="0"/>
            <a:r>
              <a:rPr lang="fr-FR" dirty="0"/>
              <a:t>Cliquez pour modifier les styles du texte du masque</a:t>
            </a:r>
          </a:p>
        </p:txBody>
      </p:sp>
      <p:cxnSp>
        <p:nvCxnSpPr>
          <p:cNvPr id="17" name="Connecteur droit 16"/>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293803979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Disclaimer">
    <p:spTree>
      <p:nvGrpSpPr>
        <p:cNvPr id="1" name=""/>
        <p:cNvGrpSpPr/>
        <p:nvPr/>
      </p:nvGrpSpPr>
      <p:grpSpPr>
        <a:xfrm>
          <a:off x="0" y="0"/>
          <a:ext cx="0" cy="0"/>
          <a:chOff x="0" y="0"/>
          <a:chExt cx="0" cy="0"/>
        </a:xfrm>
      </p:grpSpPr>
      <p:sp>
        <p:nvSpPr>
          <p:cNvPr id="8" name="Rectangle 7"/>
          <p:cNvSpPr/>
          <p:nvPr/>
        </p:nvSpPr>
        <p:spPr>
          <a:xfrm>
            <a:off x="428400" y="46683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0000" rtlCol="0" anchor="ctr"/>
          <a:lstStyle/>
          <a:p>
            <a:pPr algn="ctr"/>
            <a:endParaRPr lang="fr-FR" sz="1800"/>
          </a:p>
        </p:txBody>
      </p:sp>
      <p:sp>
        <p:nvSpPr>
          <p:cNvPr id="3" name="Espace réservé du pied de page 2"/>
          <p:cNvSpPr>
            <a:spLocks noGrp="1"/>
          </p:cNvSpPr>
          <p:nvPr>
            <p:ph type="ftr" sz="quarter" idx="10"/>
          </p:nvPr>
        </p:nvSpPr>
        <p:spPr/>
        <p:txBody>
          <a:bodyPr/>
          <a:lstStyle/>
          <a:p>
            <a:r>
              <a:rPr lang="fr-FR"/>
              <a:t>Amundi Actifs Réels et Alternatifs - Réservé aux clients professionnels</a:t>
            </a:r>
            <a:endParaRPr lang="en-GB"/>
          </a:p>
        </p:txBody>
      </p:sp>
      <p:sp>
        <p:nvSpPr>
          <p:cNvPr id="4" name="Espace réservé du numéro de diapositive 3"/>
          <p:cNvSpPr>
            <a:spLocks noGrp="1"/>
          </p:cNvSpPr>
          <p:nvPr>
            <p:ph type="sldNum" sz="quarter" idx="11"/>
          </p:nvPr>
        </p:nvSpPr>
        <p:spPr/>
        <p:txBody>
          <a:bodyPr/>
          <a:lstStyle/>
          <a:p>
            <a:fld id="{B6DA55B2-71C7-D142-9718-47F3DB26F441}" type="slidenum">
              <a:rPr lang="en-GB" smtClean="0"/>
              <a:t>‹#›</a:t>
            </a:fld>
            <a:endParaRPr lang="en-GB"/>
          </a:p>
        </p:txBody>
      </p:sp>
      <p:sp>
        <p:nvSpPr>
          <p:cNvPr id="7" name="Espace réservé du texte 6"/>
          <p:cNvSpPr>
            <a:spLocks noGrp="1"/>
          </p:cNvSpPr>
          <p:nvPr>
            <p:ph type="body" sz="quarter" idx="12"/>
          </p:nvPr>
        </p:nvSpPr>
        <p:spPr>
          <a:xfrm>
            <a:off x="428400" y="1026042"/>
            <a:ext cx="8287199" cy="3346984"/>
          </a:xfrm>
        </p:spPr>
        <p:txBody>
          <a:bodyPr anchor="b"/>
          <a:lstStyle>
            <a:lvl1pPr marL="177792" indent="-171442">
              <a:tabLst/>
              <a:defRPr sz="900">
                <a:solidFill>
                  <a:schemeClr val="accent1"/>
                </a:solidFill>
              </a:defRPr>
            </a:lvl1pPr>
            <a:lvl2pPr marL="177792" indent="0" algn="just">
              <a:buNone/>
              <a:tabLst/>
              <a:defRPr sz="700">
                <a:solidFill>
                  <a:schemeClr val="tx2"/>
                </a:solidFill>
              </a:defRPr>
            </a:lvl2pPr>
          </a:lstStyle>
          <a:p>
            <a:pPr lvl="0"/>
            <a:r>
              <a:rPr lang="en-US"/>
              <a:t>Edit Master text styles</a:t>
            </a:r>
          </a:p>
          <a:p>
            <a:pPr lvl="1"/>
            <a:r>
              <a:rPr lang="en-US"/>
              <a:t>Second level</a:t>
            </a:r>
          </a:p>
        </p:txBody>
      </p:sp>
      <p:cxnSp>
        <p:nvCxnSpPr>
          <p:cNvPr id="11" name="Connecteur droit 8">
            <a:extLst>
              <a:ext uri="{FF2B5EF4-FFF2-40B4-BE49-F238E27FC236}">
                <a16:creationId xmlns:a16="http://schemas.microsoft.com/office/drawing/2014/main" id="{3BE4DFD2-6DFC-B643-8CAE-041166C8F85E}"/>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Image 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742800" y="4532350"/>
            <a:ext cx="1993963" cy="522000"/>
          </a:xfrm>
          <a:prstGeom prst="rect">
            <a:avLst/>
          </a:prstGeom>
        </p:spPr>
      </p:pic>
    </p:spTree>
    <p:extLst>
      <p:ext uri="{BB962C8B-B14F-4D97-AF65-F5344CB8AC3E}">
        <p14:creationId xmlns:p14="http://schemas.microsoft.com/office/powerpoint/2010/main" val="25547944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Title-and-content">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Amundi Alternative and Real Assets - Document for Professional Investors Only</a:t>
            </a:r>
            <a:endParaRPr lang="fr-FR" dirty="0"/>
          </a:p>
        </p:txBody>
      </p:sp>
      <p:sp>
        <p:nvSpPr>
          <p:cNvPr id="6" name="Slide Number Placeholder 5"/>
          <p:cNvSpPr>
            <a:spLocks noGrp="1"/>
          </p:cNvSpPr>
          <p:nvPr>
            <p:ph type="sldNum" sz="quarter" idx="12"/>
          </p:nvPr>
        </p:nvSpPr>
        <p:spPr/>
        <p:txBody>
          <a:bodyPr/>
          <a:lstStyle/>
          <a:p>
            <a:fld id="{0AD952E5-C772-624B-8D8A-666D3A0C2979}" type="slidenum">
              <a:rPr lang="fr-FR" smtClean="0"/>
              <a:t>‹#›</a:t>
            </a:fld>
            <a:endParaRPr lang="fr-FR"/>
          </a:p>
        </p:txBody>
      </p:sp>
      <p:sp>
        <p:nvSpPr>
          <p:cNvPr id="7" name="Titre 1">
            <a:extLst>
              <a:ext uri="{FF2B5EF4-FFF2-40B4-BE49-F238E27FC236}">
                <a16:creationId xmlns:a16="http://schemas.microsoft.com/office/drawing/2014/main" id="{9B7B760D-85BA-D647-8208-D92843B7A8CD}"/>
              </a:ext>
            </a:extLst>
          </p:cNvPr>
          <p:cNvSpPr>
            <a:spLocks noGrp="1"/>
          </p:cNvSpPr>
          <p:nvPr>
            <p:ph type="title" idx="4294967295"/>
          </p:nvPr>
        </p:nvSpPr>
        <p:spPr>
          <a:xfrm>
            <a:off x="3290421" y="20241"/>
            <a:ext cx="5482828" cy="388144"/>
          </a:xfrm>
          <a:noFill/>
        </p:spPr>
        <p:txBody>
          <a:bodyPr vert="horz" lIns="0" tIns="0" rIns="0" bIns="0" rtlCol="0" anchor="ctr" anchorCtr="0">
            <a:noAutofit/>
          </a:bodyPr>
          <a:lstStyle>
            <a:lvl1pPr>
              <a:defRPr/>
            </a:lvl1pPr>
          </a:lstStyle>
          <a:p>
            <a:endParaRPr lang="fr-FR" sz="1050" b="0" dirty="0"/>
          </a:p>
        </p:txBody>
      </p:sp>
      <p:cxnSp>
        <p:nvCxnSpPr>
          <p:cNvPr id="8" name="Straight Connector 7"/>
          <p:cNvCxnSpPr/>
          <p:nvPr userDrawn="1"/>
        </p:nvCxnSpPr>
        <p:spPr>
          <a:xfrm>
            <a:off x="428399" y="4683317"/>
            <a:ext cx="356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41"/>
          <p:cNvCxnSpPr/>
          <p:nvPr userDrawn="1"/>
        </p:nvCxnSpPr>
        <p:spPr>
          <a:xfrm>
            <a:off x="-1" y="399411"/>
            <a:ext cx="9144001" cy="0"/>
          </a:xfrm>
          <a:prstGeom prst="line">
            <a:avLst/>
          </a:prstGeom>
        </p:spPr>
        <p:style>
          <a:lnRef idx="2">
            <a:schemeClr val="accent6"/>
          </a:lnRef>
          <a:fillRef idx="0">
            <a:schemeClr val="accent6"/>
          </a:fillRef>
          <a:effectRef idx="1">
            <a:schemeClr val="accent6"/>
          </a:effectRef>
          <a:fontRef idx="minor">
            <a:schemeClr val="tx1"/>
          </a:fontRef>
        </p:style>
      </p:cxnSp>
      <p:sp>
        <p:nvSpPr>
          <p:cNvPr id="10" name="Rectangle 9">
            <a:extLst>
              <a:ext uri="{FF2B5EF4-FFF2-40B4-BE49-F238E27FC236}">
                <a16:creationId xmlns:a16="http://schemas.microsoft.com/office/drawing/2014/main" id="{72CE3E3D-D3B1-4528-967E-303D3523CE95}"/>
              </a:ext>
            </a:extLst>
          </p:cNvPr>
          <p:cNvSpPr/>
          <p:nvPr userDrawn="1"/>
        </p:nvSpPr>
        <p:spPr>
          <a:xfrm>
            <a:off x="7554259" y="4744089"/>
            <a:ext cx="1392517" cy="288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12">
            <a:extLst>
              <a:ext uri="{FF2B5EF4-FFF2-40B4-BE49-F238E27FC236}">
                <a16:creationId xmlns:a16="http://schemas.microsoft.com/office/drawing/2014/main" id="{63B3E26B-4D93-4FAA-8B4D-E4ABA18F2173}"/>
              </a:ext>
            </a:extLst>
          </p:cNvPr>
          <p:cNvPicPr>
            <a:picLocks noChangeAspect="1"/>
          </p:cNvPicPr>
          <p:nvPr userDrawn="1"/>
        </p:nvPicPr>
        <p:blipFill>
          <a:blip r:embed="rId2"/>
          <a:stretch>
            <a:fillRect/>
          </a:stretch>
        </p:blipFill>
        <p:spPr>
          <a:xfrm>
            <a:off x="8174430" y="4678591"/>
            <a:ext cx="715924" cy="410882"/>
          </a:xfrm>
          <a:prstGeom prst="rect">
            <a:avLst/>
          </a:prstGeom>
        </p:spPr>
      </p:pic>
    </p:spTree>
    <p:extLst>
      <p:ext uri="{BB962C8B-B14F-4D97-AF65-F5344CB8AC3E}">
        <p14:creationId xmlns:p14="http://schemas.microsoft.com/office/powerpoint/2010/main" val="814320352"/>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Title-and-content">
    <p:bg>
      <p:bgPr>
        <a:solidFill>
          <a:schemeClr val="tx1"/>
        </a:solidFill>
        <a:effectLst/>
      </p:bgPr>
    </p:bg>
    <p:spTree>
      <p:nvGrpSpPr>
        <p:cNvPr id="1" name=""/>
        <p:cNvGrpSpPr/>
        <p:nvPr/>
      </p:nvGrpSpPr>
      <p:grpSpPr>
        <a:xfrm>
          <a:off x="0" y="0"/>
          <a:ext cx="0" cy="0"/>
          <a:chOff x="0" y="0"/>
          <a:chExt cx="0" cy="0"/>
        </a:xfrm>
      </p:grpSpPr>
      <p:cxnSp>
        <p:nvCxnSpPr>
          <p:cNvPr id="4" name="Connecteur droit 41"/>
          <p:cNvCxnSpPr/>
          <p:nvPr userDrawn="1"/>
        </p:nvCxnSpPr>
        <p:spPr>
          <a:xfrm flipV="1">
            <a:off x="-1" y="399411"/>
            <a:ext cx="9144001" cy="20236"/>
          </a:xfrm>
          <a:prstGeom prst="line">
            <a:avLst/>
          </a:prstGeom>
        </p:spPr>
        <p:style>
          <a:lnRef idx="2">
            <a:schemeClr val="accent6"/>
          </a:lnRef>
          <a:fillRef idx="0">
            <a:schemeClr val="accent6"/>
          </a:fillRef>
          <a:effectRef idx="1">
            <a:schemeClr val="accent6"/>
          </a:effectRef>
          <a:fontRef idx="minor">
            <a:schemeClr val="tx1"/>
          </a:fontRef>
        </p:style>
      </p:cxnSp>
      <p:sp>
        <p:nvSpPr>
          <p:cNvPr id="7" name="Titre 1">
            <a:extLst>
              <a:ext uri="{FF2B5EF4-FFF2-40B4-BE49-F238E27FC236}">
                <a16:creationId xmlns:a16="http://schemas.microsoft.com/office/drawing/2014/main" id="{9B7B760D-85BA-D647-8208-D92843B7A8CD}"/>
              </a:ext>
            </a:extLst>
          </p:cNvPr>
          <p:cNvSpPr>
            <a:spLocks noGrp="1"/>
          </p:cNvSpPr>
          <p:nvPr>
            <p:ph type="title" idx="4294967295"/>
          </p:nvPr>
        </p:nvSpPr>
        <p:spPr>
          <a:xfrm>
            <a:off x="392100" y="20241"/>
            <a:ext cx="5482828" cy="388144"/>
          </a:xfrm>
          <a:noFill/>
        </p:spPr>
        <p:txBody>
          <a:bodyPr vert="horz" lIns="0" tIns="0" rIns="0" bIns="0" rtlCol="0" anchor="ctr" anchorCtr="0">
            <a:noAutofit/>
          </a:bodyPr>
          <a:lstStyle>
            <a:lvl1pPr>
              <a:defRPr>
                <a:solidFill>
                  <a:schemeClr val="bg1"/>
                </a:solidFill>
              </a:defRPr>
            </a:lvl1pPr>
          </a:lstStyle>
          <a:p>
            <a:endParaRPr lang="fr-FR" sz="1050" b="0" dirty="0"/>
          </a:p>
        </p:txBody>
      </p:sp>
      <p:pic>
        <p:nvPicPr>
          <p:cNvPr id="8" name="Picture 3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32390" y="4769755"/>
            <a:ext cx="1205129" cy="315491"/>
          </a:xfrm>
          <a:prstGeom prst="rect">
            <a:avLst/>
          </a:prstGeom>
        </p:spPr>
      </p:pic>
      <p:sp>
        <p:nvSpPr>
          <p:cNvPr id="9" name="Footer Placeholder 4"/>
          <p:cNvSpPr>
            <a:spLocks noGrp="1"/>
          </p:cNvSpPr>
          <p:nvPr>
            <p:ph type="ftr" sz="quarter" idx="11"/>
          </p:nvPr>
        </p:nvSpPr>
        <p:spPr>
          <a:xfrm>
            <a:off x="796720" y="4860000"/>
            <a:ext cx="5212196" cy="135000"/>
          </a:xfrm>
        </p:spPr>
        <p:txBody>
          <a:bodyPr/>
          <a:lstStyle>
            <a:lvl1pPr>
              <a:defRPr>
                <a:solidFill>
                  <a:schemeClr val="bg1"/>
                </a:solidFill>
              </a:defRPr>
            </a:lvl1pPr>
          </a:lstStyle>
          <a:p>
            <a:r>
              <a:rPr lang="en-US" dirty="0"/>
              <a:t>Amundi Alternative and Real Assets - Document for Professional Investors Only</a:t>
            </a:r>
            <a:endParaRPr lang="fr-FR" dirty="0"/>
          </a:p>
        </p:txBody>
      </p:sp>
      <p:sp>
        <p:nvSpPr>
          <p:cNvPr id="10" name="Slide Number Placeholder 5"/>
          <p:cNvSpPr>
            <a:spLocks noGrp="1"/>
          </p:cNvSpPr>
          <p:nvPr>
            <p:ph type="sldNum" sz="quarter" idx="12"/>
          </p:nvPr>
        </p:nvSpPr>
        <p:spPr>
          <a:xfrm>
            <a:off x="540000" y="4860000"/>
            <a:ext cx="180000" cy="135000"/>
          </a:xfrm>
        </p:spPr>
        <p:txBody>
          <a:bodyPr/>
          <a:lstStyle>
            <a:lvl1pPr>
              <a:defRPr>
                <a:solidFill>
                  <a:schemeClr val="bg1"/>
                </a:solidFill>
              </a:defRPr>
            </a:lvl1pPr>
          </a:lstStyle>
          <a:p>
            <a:fld id="{0AD952E5-C772-624B-8D8A-666D3A0C2979}" type="slidenum">
              <a:rPr lang="fr-FR" smtClean="0"/>
              <a:pPr/>
              <a:t>‹#›</a:t>
            </a:fld>
            <a:endParaRPr lang="fr-FR"/>
          </a:p>
        </p:txBody>
      </p:sp>
      <p:cxnSp>
        <p:nvCxnSpPr>
          <p:cNvPr id="11" name="Connecteur droit 8"/>
          <p:cNvCxnSpPr/>
          <p:nvPr userDrawn="1"/>
        </p:nvCxnSpPr>
        <p:spPr>
          <a:xfrm>
            <a:off x="719288" y="4862114"/>
            <a:ext cx="0" cy="882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9"/>
          <p:cNvCxnSpPr/>
          <p:nvPr userDrawn="1"/>
        </p:nvCxnSpPr>
        <p:spPr>
          <a:xfrm>
            <a:off x="719288" y="4862114"/>
            <a:ext cx="0" cy="882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179357"/>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2_Disclaimer">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540000" y="466830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3" name="Espace réservé du pied de page 2"/>
          <p:cNvSpPr>
            <a:spLocks noGrp="1"/>
          </p:cNvSpPr>
          <p:nvPr>
            <p:ph type="ftr" sz="quarter" idx="10"/>
          </p:nvPr>
        </p:nvSpPr>
        <p:spPr/>
        <p:txBody>
          <a:bodyPr/>
          <a:lstStyle/>
          <a:p>
            <a:r>
              <a:rPr lang="en-US" dirty="0"/>
              <a:t>Amundi Alternative and Real Assets - Document for Professional Investors Only</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pic>
        <p:nvPicPr>
          <p:cNvPr id="5" name="Image 4" descr="Description : Description : Amundi_compact"/>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2200" y="208425"/>
            <a:ext cx="1653339" cy="561975"/>
          </a:xfrm>
          <a:prstGeom prst="rect">
            <a:avLst/>
          </a:prstGeom>
          <a:noFill/>
          <a:ln>
            <a:noFill/>
          </a:ln>
        </p:spPr>
      </p:pic>
      <p:sp>
        <p:nvSpPr>
          <p:cNvPr id="7" name="Espace réservé du texte 6"/>
          <p:cNvSpPr>
            <a:spLocks noGrp="1"/>
          </p:cNvSpPr>
          <p:nvPr>
            <p:ph type="body" sz="quarter" idx="12"/>
          </p:nvPr>
        </p:nvSpPr>
        <p:spPr>
          <a:xfrm>
            <a:off x="539999" y="1257375"/>
            <a:ext cx="8063999" cy="3115650"/>
          </a:xfrm>
        </p:spPr>
        <p:txBody>
          <a:bodyPr anchor="b"/>
          <a:lstStyle>
            <a:lvl1pPr marL="133350" indent="-128588">
              <a:tabLst/>
              <a:defRPr sz="750">
                <a:solidFill>
                  <a:schemeClr val="accent1"/>
                </a:solidFill>
              </a:defRPr>
            </a:lvl1pPr>
            <a:lvl2pPr marL="133350" indent="0" algn="just">
              <a:buNone/>
              <a:tabLst/>
              <a:defRPr sz="600"/>
            </a:lvl2pPr>
          </a:lstStyle>
          <a:p>
            <a:pPr lvl="0"/>
            <a:r>
              <a:rPr lang="fr-FR" dirty="0"/>
              <a:t>Cliquez pour modifier les styles du texte du masque</a:t>
            </a:r>
          </a:p>
          <a:p>
            <a:pPr lvl="1"/>
            <a:r>
              <a:rPr lang="fr-FR" dirty="0"/>
              <a:t>Deuxième niveau</a:t>
            </a:r>
          </a:p>
        </p:txBody>
      </p:sp>
      <p:cxnSp>
        <p:nvCxnSpPr>
          <p:cNvPr id="10" name="Connecteur droit 9"/>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8769573"/>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_Contents">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1390650"/>
            <a:ext cx="9144000" cy="296175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re 1"/>
          <p:cNvSpPr>
            <a:spLocks noGrp="1"/>
          </p:cNvSpPr>
          <p:nvPr>
            <p:ph type="title"/>
          </p:nvPr>
        </p:nvSpPr>
        <p:spPr>
          <a:xfrm>
            <a:off x="828000" y="813442"/>
            <a:ext cx="7775998" cy="349671"/>
          </a:xfrm>
        </p:spPr>
        <p:txBody>
          <a:bodyPr>
            <a:noAutofit/>
          </a:bodyPr>
          <a:lstStyle>
            <a:lvl1pPr>
              <a:defRPr sz="2550" b="0">
                <a:solidFill>
                  <a:srgbClr val="00B4E0"/>
                </a:solidFill>
              </a:defRPr>
            </a:lvl1pPr>
          </a:lstStyle>
          <a:p>
            <a:r>
              <a:rPr lang="fr-FR"/>
              <a:t>Cliquez et modifiez le titre</a:t>
            </a:r>
            <a:endParaRPr lang="fr-FR" dirty="0"/>
          </a:p>
        </p:txBody>
      </p:sp>
      <p:sp>
        <p:nvSpPr>
          <p:cNvPr id="3" name="Espace réservé du pied de page 2"/>
          <p:cNvSpPr>
            <a:spLocks noGrp="1"/>
          </p:cNvSpPr>
          <p:nvPr>
            <p:ph type="ftr" sz="quarter" idx="10"/>
          </p:nvPr>
        </p:nvSpPr>
        <p:spPr/>
        <p:txBody>
          <a:bodyPr/>
          <a:lstStyle/>
          <a:p>
            <a:r>
              <a:rPr lang="en-US" dirty="0"/>
              <a:t>Amundi Alternative and Real Assets - Document for Professional Investors Only</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sp>
        <p:nvSpPr>
          <p:cNvPr id="6" name="Rectangle 5"/>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Espace réservé du texte 8"/>
          <p:cNvSpPr>
            <a:spLocks noGrp="1"/>
          </p:cNvSpPr>
          <p:nvPr>
            <p:ph type="body" sz="quarter" idx="12"/>
          </p:nvPr>
        </p:nvSpPr>
        <p:spPr>
          <a:xfrm>
            <a:off x="828000" y="1576800"/>
            <a:ext cx="7775998" cy="2589301"/>
          </a:xfrm>
        </p:spPr>
        <p:txBody>
          <a:bodyPr/>
          <a:lstStyle>
            <a:lvl1pPr marL="202406" indent="-197644">
              <a:spcBef>
                <a:spcPts val="900"/>
              </a:spcBef>
              <a:buClr>
                <a:schemeClr val="accent5"/>
              </a:buClr>
              <a:buSzPct val="100000"/>
              <a:buFont typeface="+mj-lt"/>
              <a:buAutoNum type="arabicPeriod"/>
              <a:tabLst/>
              <a:defRPr b="1">
                <a:solidFill>
                  <a:schemeClr val="tx1"/>
                </a:solidFill>
              </a:defRPr>
            </a:lvl1pPr>
            <a:lvl2pPr marL="402431" indent="-100013">
              <a:spcBef>
                <a:spcPts val="600"/>
              </a:spcBef>
              <a:tabLst/>
              <a:defRPr sz="900"/>
            </a:lvl2pPr>
            <a:lvl3pPr marL="202500" indent="-198835">
              <a:spcBef>
                <a:spcPts val="900"/>
              </a:spcBef>
              <a:buClr>
                <a:schemeClr val="tx2">
                  <a:lumMod val="60000"/>
                  <a:lumOff val="40000"/>
                </a:schemeClr>
              </a:buClr>
              <a:buFont typeface="+mj-lt"/>
              <a:buAutoNum type="arabicPeriod"/>
              <a:tabLst/>
              <a:defRPr sz="1200" b="1">
                <a:solidFill>
                  <a:schemeClr val="tx2">
                    <a:lumMod val="60000"/>
                    <a:lumOff val="40000"/>
                  </a:schemeClr>
                </a:solidFill>
              </a:defRPr>
            </a:lvl3pPr>
          </a:lstStyle>
          <a:p>
            <a:pPr lvl="0"/>
            <a:r>
              <a:rPr lang="fr-FR" dirty="0"/>
              <a:t>Cliquez pour modifier les styles du texte du masque</a:t>
            </a:r>
          </a:p>
          <a:p>
            <a:pPr lvl="1"/>
            <a:r>
              <a:rPr lang="fr-FR" dirty="0"/>
              <a:t>Deuxième niveau</a:t>
            </a:r>
          </a:p>
        </p:txBody>
      </p:sp>
      <p:sp>
        <p:nvSpPr>
          <p:cNvPr id="10" name="Rectangle 9"/>
          <p:cNvSpPr/>
          <p:nvPr userDrawn="1"/>
        </p:nvSpPr>
        <p:spPr>
          <a:xfrm>
            <a:off x="828000" y="599899"/>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solidFill>
                <a:srgbClr val="00B4E0"/>
              </a:solidFill>
            </a:endParaRPr>
          </a:p>
        </p:txBody>
      </p:sp>
      <p:cxnSp>
        <p:nvCxnSpPr>
          <p:cNvPr id="13" name="Connecteur droit 12"/>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7219115"/>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2_En-tête de chapitre">
    <p:bg>
      <p:bgRef idx="1001">
        <a:schemeClr val="bg1"/>
      </p:bgRef>
    </p:bg>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764500" y="1273933"/>
            <a:ext cx="7772090" cy="1084983"/>
          </a:xfrm>
        </p:spPr>
        <p:txBody>
          <a:bodyPr>
            <a:noAutofit/>
          </a:bodyPr>
          <a:lstStyle>
            <a:lvl1pPr marL="0" indent="0">
              <a:buNone/>
              <a:defRPr sz="6675">
                <a:solidFill>
                  <a:srgbClr val="00B4E0"/>
                </a:solidFill>
              </a:defRPr>
            </a:lvl1pPr>
          </a:lstStyle>
          <a:p>
            <a:pPr lvl="0"/>
            <a:r>
              <a:rPr lang="fr-FR" dirty="0"/>
              <a:t>Cliquez pour modifier les styles du texte du masque</a:t>
            </a:r>
          </a:p>
        </p:txBody>
      </p:sp>
      <p:sp>
        <p:nvSpPr>
          <p:cNvPr id="13" name="Rectangle 12"/>
          <p:cNvSpPr/>
          <p:nvPr userDrawn="1"/>
        </p:nvSpPr>
        <p:spPr>
          <a:xfrm>
            <a:off x="0" y="24300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title"/>
          </p:nvPr>
        </p:nvSpPr>
        <p:spPr>
          <a:xfrm>
            <a:off x="828001" y="2602940"/>
            <a:ext cx="7772090" cy="376743"/>
          </a:xfrm>
        </p:spPr>
        <p:txBody>
          <a:bodyPr anchor="t" anchorCtr="0">
            <a:normAutofit/>
          </a:bodyPr>
          <a:lstStyle>
            <a:lvl1pPr>
              <a:defRPr sz="2475" b="0"/>
            </a:lvl1pPr>
          </a:lstStyle>
          <a:p>
            <a:r>
              <a:rPr lang="fr-FR" dirty="0"/>
              <a:t>Cliquez et modifiez le titre</a:t>
            </a:r>
            <a:endParaRPr lang="en-US" dirty="0"/>
          </a:p>
        </p:txBody>
      </p:sp>
      <p:sp>
        <p:nvSpPr>
          <p:cNvPr id="3" name="Text Placeholder 2"/>
          <p:cNvSpPr>
            <a:spLocks noGrp="1"/>
          </p:cNvSpPr>
          <p:nvPr>
            <p:ph type="body" idx="1"/>
          </p:nvPr>
        </p:nvSpPr>
        <p:spPr>
          <a:xfrm>
            <a:off x="828001" y="2979683"/>
            <a:ext cx="7772090" cy="999141"/>
          </a:xfrm>
        </p:spPr>
        <p:txBody>
          <a:bodyPr>
            <a:normAutofit/>
          </a:bodyPr>
          <a:lstStyle>
            <a:lvl1pPr marL="0" indent="0">
              <a:buNone/>
              <a:defRPr sz="1875" spc="60"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Cliquez pour </a:t>
            </a:r>
            <a:r>
              <a:rPr lang="fr-FR"/>
              <a:t>modifier les </a:t>
            </a:r>
            <a:r>
              <a:rPr lang="fr-FR" dirty="0"/>
              <a:t>styles du texte du masque</a:t>
            </a:r>
          </a:p>
        </p:txBody>
      </p:sp>
      <p:sp>
        <p:nvSpPr>
          <p:cNvPr id="5" name="Footer Placeholder 4"/>
          <p:cNvSpPr>
            <a:spLocks noGrp="1"/>
          </p:cNvSpPr>
          <p:nvPr>
            <p:ph type="ftr" sz="quarter" idx="11"/>
          </p:nvPr>
        </p:nvSpPr>
        <p:spPr/>
        <p:txBody>
          <a:bodyPr/>
          <a:lstStyle/>
          <a:p>
            <a:r>
              <a:rPr lang="en-US" dirty="0"/>
              <a:t>Amundi Alternative and Real Assets - Document for Professional Investors Only</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t>‹#›</a:t>
            </a:fld>
            <a:endParaRPr lang="fr-FR"/>
          </a:p>
        </p:txBody>
      </p:sp>
      <p:sp>
        <p:nvSpPr>
          <p:cNvPr id="8" name="Rectangle 7"/>
          <p:cNvSpPr/>
          <p:nvPr userDrawn="1"/>
        </p:nvSpPr>
        <p:spPr>
          <a:xfrm>
            <a:off x="828000" y="1215000"/>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Rectangle 8"/>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5" name="Espace réservé du texte 14"/>
          <p:cNvSpPr>
            <a:spLocks noGrp="1"/>
          </p:cNvSpPr>
          <p:nvPr>
            <p:ph type="body" sz="quarter" idx="14"/>
          </p:nvPr>
        </p:nvSpPr>
        <p:spPr>
          <a:xfrm>
            <a:off x="828001" y="4021664"/>
            <a:ext cx="7772090" cy="218870"/>
          </a:xfrm>
        </p:spPr>
        <p:txBody>
          <a:bodyPr>
            <a:normAutofit/>
          </a:bodyPr>
          <a:lstStyle>
            <a:lvl1pPr marL="0" indent="0">
              <a:buNone/>
              <a:defRPr sz="900" spc="38" baseline="0">
                <a:solidFill>
                  <a:schemeClr val="tx1"/>
                </a:solidFill>
              </a:defRPr>
            </a:lvl1pPr>
          </a:lstStyle>
          <a:p>
            <a:pPr lvl="0"/>
            <a:r>
              <a:rPr lang="fr-FR" dirty="0"/>
              <a:t>Cliquez pour modifier les styles du texte du masque</a:t>
            </a:r>
          </a:p>
        </p:txBody>
      </p:sp>
      <p:cxnSp>
        <p:nvCxnSpPr>
          <p:cNvPr id="17" name="Connecteur droit 16"/>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8978868"/>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le-and-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2189" y="108981"/>
            <a:ext cx="8287200" cy="290620"/>
          </a:xfrm>
        </p:spPr>
        <p:txBody>
          <a:bodyPr/>
          <a:lstStyle/>
          <a:p>
            <a:r>
              <a:rPr lang="en-US" dirty="0"/>
              <a:t>CLICK TO EDIT MASTER TITLE STYLE</a:t>
            </a:r>
          </a:p>
        </p:txBody>
      </p:sp>
      <p:sp>
        <p:nvSpPr>
          <p:cNvPr id="3" name="Content Placeholder 2"/>
          <p:cNvSpPr>
            <a:spLocks noGrp="1"/>
          </p:cNvSpPr>
          <p:nvPr>
            <p:ph idx="1"/>
          </p:nvPr>
        </p:nvSpPr>
        <p:spPr>
          <a:xfrm>
            <a:off x="428648" y="609600"/>
            <a:ext cx="8287200" cy="3507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Amundi Alternative and Real Assets - Document for Professional Investors Only</a:t>
            </a:r>
            <a:endParaRPr lang="en-GB" dirty="0"/>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dirty="0"/>
          </a:p>
        </p:txBody>
      </p:sp>
      <p:sp>
        <p:nvSpPr>
          <p:cNvPr id="7" name="Espace réservé du texte 6"/>
          <p:cNvSpPr>
            <a:spLocks noGrp="1"/>
          </p:cNvSpPr>
          <p:nvPr>
            <p:ph type="body" sz="quarter" idx="14"/>
          </p:nvPr>
        </p:nvSpPr>
        <p:spPr>
          <a:xfrm>
            <a:off x="428399" y="4095900"/>
            <a:ext cx="8287200" cy="459000"/>
          </a:xfrm>
        </p:spPr>
        <p:txBody>
          <a:bodyPr anchor="b">
            <a:noAutofit/>
          </a:bodyPr>
          <a:lstStyle>
            <a:lvl1pPr marL="6351" indent="0" algn="just">
              <a:buNone/>
              <a:defRPr sz="700">
                <a:solidFill>
                  <a:schemeClr val="tx2"/>
                </a:solidFill>
              </a:defRPr>
            </a:lvl1pPr>
          </a:lstStyle>
          <a:p>
            <a:pPr lvl="0"/>
            <a:r>
              <a:rPr lang="en-US"/>
              <a:t>Edit Master text styles</a:t>
            </a:r>
          </a:p>
        </p:txBody>
      </p:sp>
    </p:spTree>
    <p:extLst>
      <p:ext uri="{BB962C8B-B14F-4D97-AF65-F5344CB8AC3E}">
        <p14:creationId xmlns:p14="http://schemas.microsoft.com/office/powerpoint/2010/main" val="8471261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Cover - 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A1E412F-7C52-ABA4-AECB-9CEE69875A26}"/>
              </a:ext>
            </a:extLst>
          </p:cNvPr>
          <p:cNvGrpSpPr/>
          <p:nvPr userDrawn="1"/>
        </p:nvGrpSpPr>
        <p:grpSpPr>
          <a:xfrm>
            <a:off x="760167" y="284400"/>
            <a:ext cx="7606294" cy="4859101"/>
            <a:chOff x="760167" y="284400"/>
            <a:chExt cx="7606294" cy="4859101"/>
          </a:xfrm>
        </p:grpSpPr>
        <p:sp>
          <p:nvSpPr>
            <p:cNvPr id="7" name="Forme libre 20">
              <a:extLst>
                <a:ext uri="{FF2B5EF4-FFF2-40B4-BE49-F238E27FC236}">
                  <a16:creationId xmlns:a16="http://schemas.microsoft.com/office/drawing/2014/main" id="{00F21908-134A-AFA3-690A-ACD18870945A}"/>
                </a:ext>
              </a:extLst>
            </p:cNvPr>
            <p:cNvSpPr/>
            <p:nvPr userDrawn="1"/>
          </p:nvSpPr>
          <p:spPr>
            <a:xfrm>
              <a:off x="828810" y="760377"/>
              <a:ext cx="5975836"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fr-FR"/>
            </a:p>
          </p:txBody>
        </p:sp>
        <p:sp>
          <p:nvSpPr>
            <p:cNvPr id="8" name="Forme libre 21">
              <a:extLst>
                <a:ext uri="{FF2B5EF4-FFF2-40B4-BE49-F238E27FC236}">
                  <a16:creationId xmlns:a16="http://schemas.microsoft.com/office/drawing/2014/main" id="{F567D962-B76C-E9B7-E3BE-E6D55F0779DC}"/>
                </a:ext>
              </a:extLst>
            </p:cNvPr>
            <p:cNvSpPr/>
            <p:nvPr userDrawn="1"/>
          </p:nvSpPr>
          <p:spPr>
            <a:xfrm rot="16200000">
              <a:off x="-1383079" y="2903623"/>
              <a:ext cx="4383124"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fr-FR"/>
            </a:p>
          </p:txBody>
        </p:sp>
        <p:pic>
          <p:nvPicPr>
            <p:cNvPr id="9" name="Graphic 8">
              <a:extLst>
                <a:ext uri="{FF2B5EF4-FFF2-40B4-BE49-F238E27FC236}">
                  <a16:creationId xmlns:a16="http://schemas.microsoft.com/office/drawing/2014/main" id="{E10B7F8D-7CD6-3612-A424-67251D4CF3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22861" y="284400"/>
              <a:ext cx="1443600" cy="782456"/>
            </a:xfrm>
            <a:prstGeom prst="rect">
              <a:avLst/>
            </a:prstGeom>
          </p:spPr>
        </p:pic>
      </p:grpSp>
      <p:sp>
        <p:nvSpPr>
          <p:cNvPr id="2" name="Title 1"/>
          <p:cNvSpPr>
            <a:spLocks noGrp="1"/>
          </p:cNvSpPr>
          <p:nvPr userDrawn="1">
            <p:ph type="ctrTitle" hasCustomPrompt="1"/>
          </p:nvPr>
        </p:nvSpPr>
        <p:spPr>
          <a:xfrm>
            <a:off x="1285199" y="2358221"/>
            <a:ext cx="5975835" cy="724826"/>
          </a:xfrm>
        </p:spPr>
        <p:txBody>
          <a:bodyPr lIns="0" tIns="0" rIns="0" bIns="0" anchor="b" anchorCtr="0">
            <a:normAutofit/>
          </a:bodyPr>
          <a:lstStyle>
            <a:lvl1pPr algn="l">
              <a:lnSpc>
                <a:spcPct val="80000"/>
              </a:lnSpc>
              <a:defRPr sz="2500" b="1" cap="none" baseline="0">
                <a:solidFill>
                  <a:schemeClr val="tx1"/>
                </a:solidFill>
              </a:defRPr>
            </a:lvl1pPr>
          </a:lstStyle>
          <a:p>
            <a:r>
              <a:rPr lang="en-GB" dirty="0"/>
              <a:t>Title</a:t>
            </a:r>
          </a:p>
        </p:txBody>
      </p:sp>
      <p:sp>
        <p:nvSpPr>
          <p:cNvPr id="12" name="Espace réservé du texte 11">
            <a:extLst>
              <a:ext uri="{FF2B5EF4-FFF2-40B4-BE49-F238E27FC236}">
                <a16:creationId xmlns:a16="http://schemas.microsoft.com/office/drawing/2014/main" id="{A6E3468C-5D83-488A-8F85-5CDB9FD0BC7B}"/>
              </a:ext>
            </a:extLst>
          </p:cNvPr>
          <p:cNvSpPr>
            <a:spLocks noGrp="1"/>
          </p:cNvSpPr>
          <p:nvPr userDrawn="1">
            <p:ph type="body" sz="quarter" idx="28" hasCustomPrompt="1"/>
          </p:nvPr>
        </p:nvSpPr>
        <p:spPr>
          <a:xfrm>
            <a:off x="1285200" y="4486634"/>
            <a:ext cx="759483" cy="258165"/>
          </a:xfrm>
        </p:spPr>
        <p:txBody>
          <a:bodyPr anchor="b"/>
          <a:lstStyle>
            <a:lvl1pPr marL="0" indent="0">
              <a:buFontTx/>
              <a:buNone/>
              <a:defRPr sz="700" cap="all" spc="0" baseline="0">
                <a:solidFill>
                  <a:schemeClr val="tx1"/>
                </a:solidFill>
              </a:defRPr>
            </a:lvl1pPr>
          </a:lstStyle>
          <a:p>
            <a:pPr lvl="0"/>
            <a:r>
              <a:rPr lang="en-GB" dirty="0"/>
              <a:t>Month YYYY</a:t>
            </a:r>
          </a:p>
        </p:txBody>
      </p:sp>
      <p:sp>
        <p:nvSpPr>
          <p:cNvPr id="16" name="Espace réservé du numéro de diapositive 15">
            <a:extLst>
              <a:ext uri="{FF2B5EF4-FFF2-40B4-BE49-F238E27FC236}">
                <a16:creationId xmlns:a16="http://schemas.microsoft.com/office/drawing/2014/main" id="{94A33161-E1A1-43D5-8E05-D6848A0B6FCC}"/>
              </a:ext>
            </a:extLst>
          </p:cNvPr>
          <p:cNvSpPr>
            <a:spLocks noGrp="1"/>
          </p:cNvSpPr>
          <p:nvPr userDrawn="1">
            <p:ph type="sldNum" sz="quarter" idx="30"/>
          </p:nvPr>
        </p:nvSpPr>
        <p:spPr>
          <a:xfrm>
            <a:off x="0" y="5143500"/>
            <a:ext cx="0" cy="0"/>
          </a:xfrm>
        </p:spPr>
        <p:txBody>
          <a:bodyPr/>
          <a:lstStyle>
            <a:lvl1pPr>
              <a:defRPr sz="100">
                <a:noFill/>
              </a:defRPr>
            </a:lvl1pPr>
          </a:lstStyle>
          <a:p>
            <a:fld id="{78D5D5FC-A2A2-446A-BED0-1CEF08BE1E1C}" type="slidenum">
              <a:rPr lang="en-GB" smtClean="0"/>
              <a:pPr/>
              <a:t>‹#›</a:t>
            </a:fld>
            <a:endParaRPr lang="en-GB" dirty="0"/>
          </a:p>
        </p:txBody>
      </p:sp>
      <p:sp>
        <p:nvSpPr>
          <p:cNvPr id="3" name="Footer Placeholder 2">
            <a:extLst>
              <a:ext uri="{FF2B5EF4-FFF2-40B4-BE49-F238E27FC236}">
                <a16:creationId xmlns:a16="http://schemas.microsoft.com/office/drawing/2014/main" id="{68389B7B-0C10-5816-AB3C-6D74A20B3D1C}"/>
              </a:ext>
            </a:extLst>
          </p:cNvPr>
          <p:cNvSpPr>
            <a:spLocks noGrp="1"/>
          </p:cNvSpPr>
          <p:nvPr>
            <p:ph type="ftr" sz="quarter" idx="36"/>
          </p:nvPr>
        </p:nvSpPr>
        <p:spPr>
          <a:xfrm>
            <a:off x="9144000" y="5143500"/>
            <a:ext cx="0" cy="0"/>
          </a:xfrm>
        </p:spPr>
        <p:txBody>
          <a:bodyPr/>
          <a:lstStyle>
            <a:lvl1pPr>
              <a:defRPr sz="100">
                <a:noFill/>
              </a:defRPr>
            </a:lvl1pPr>
          </a:lstStyle>
          <a:p>
            <a:r>
              <a:rPr lang="en-GB" dirty="0"/>
              <a:t> | </a:t>
            </a:r>
          </a:p>
        </p:txBody>
      </p:sp>
      <p:sp>
        <p:nvSpPr>
          <p:cNvPr id="4" name="UpSlide Options" descr="{&#10;  &quot;NoBreadcrumb&quot;: true,&#10;  &quot;NoBreadcrumbNorReminder&quot;: true,&#10;  &quot;MinimumUpSlideVersion&quot;: &quot;0.0.0.0&quot;&#10;}" hidden="1">
            <a:extLst>
              <a:ext uri="{FF2B5EF4-FFF2-40B4-BE49-F238E27FC236}">
                <a16:creationId xmlns:a16="http://schemas.microsoft.com/office/drawing/2014/main" id="{7F5D046D-6B2D-0B71-A7E2-2EFA36D69C31}"/>
              </a:ext>
            </a:extLst>
          </p:cNvPr>
          <p:cNvSpPr/>
          <p:nvPr userDrawn="1"/>
        </p:nvSpPr>
        <p:spPr>
          <a:xfrm>
            <a:off x="9144000" y="5143500"/>
            <a:ext cx="0" cy="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solidFill>
                <a:srgbClr val="FFFFFF"/>
              </a:solidFill>
              <a:latin typeface="Arial" panose="020B0604020202020204" pitchFamily="34" charset="0"/>
              <a:cs typeface="Arial" panose="020B0604020202020204" pitchFamily="34" charset="0"/>
            </a:endParaRPr>
          </a:p>
        </p:txBody>
      </p:sp>
      <p:sp>
        <p:nvSpPr>
          <p:cNvPr id="11" name="Text Placeholder 10">
            <a:extLst>
              <a:ext uri="{FF2B5EF4-FFF2-40B4-BE49-F238E27FC236}">
                <a16:creationId xmlns:a16="http://schemas.microsoft.com/office/drawing/2014/main" id="{B067CDEC-59BE-22B1-F66D-41C60EF09A95}"/>
              </a:ext>
            </a:extLst>
          </p:cNvPr>
          <p:cNvSpPr>
            <a:spLocks noGrp="1"/>
          </p:cNvSpPr>
          <p:nvPr>
            <p:ph type="body" sz="quarter" idx="38" hasCustomPrompt="1"/>
          </p:nvPr>
        </p:nvSpPr>
        <p:spPr>
          <a:xfrm>
            <a:off x="1285200" y="3270572"/>
            <a:ext cx="5975836" cy="559423"/>
          </a:xfrm>
        </p:spPr>
        <p:txBody>
          <a:bodyPr/>
          <a:lstStyle>
            <a:lvl1pPr marL="0" indent="0">
              <a:buNone/>
              <a:defRPr sz="1300"/>
            </a:lvl1pPr>
          </a:lstStyle>
          <a:p>
            <a:pPr lvl="0"/>
            <a:r>
              <a:rPr lang="en-GB" dirty="0"/>
              <a:t>Subtitle</a:t>
            </a:r>
          </a:p>
        </p:txBody>
      </p:sp>
      <p:sp>
        <p:nvSpPr>
          <p:cNvPr id="10" name="Espace réservé du texte 11">
            <a:extLst>
              <a:ext uri="{FF2B5EF4-FFF2-40B4-BE49-F238E27FC236}">
                <a16:creationId xmlns:a16="http://schemas.microsoft.com/office/drawing/2014/main" id="{23244A68-54C0-175D-C915-BA9EA62A0D7D}"/>
              </a:ext>
            </a:extLst>
          </p:cNvPr>
          <p:cNvSpPr>
            <a:spLocks noGrp="1"/>
          </p:cNvSpPr>
          <p:nvPr>
            <p:ph type="body" sz="quarter" idx="39" hasCustomPrompt="1"/>
          </p:nvPr>
        </p:nvSpPr>
        <p:spPr>
          <a:xfrm>
            <a:off x="2044683" y="4486634"/>
            <a:ext cx="3026141" cy="258165"/>
          </a:xfrm>
        </p:spPr>
        <p:txBody>
          <a:bodyPr anchor="b"/>
          <a:lstStyle>
            <a:lvl1pPr marL="90000" indent="-90000">
              <a:buClr>
                <a:schemeClr val="tx1"/>
              </a:buClr>
              <a:buSzPct val="100000"/>
              <a:buFont typeface="Arial" panose="020B0604020202020204" pitchFamily="34" charset="0"/>
              <a:buChar char="•"/>
              <a:defRPr sz="700" cap="none" spc="0" baseline="0">
                <a:solidFill>
                  <a:schemeClr val="tx1"/>
                </a:solidFill>
              </a:defRPr>
            </a:lvl1pPr>
          </a:lstStyle>
          <a:p>
            <a:pPr lvl="0"/>
            <a:r>
              <a:rPr lang="en-GB" dirty="0"/>
              <a:t>Legal - Disclaimer</a:t>
            </a:r>
          </a:p>
        </p:txBody>
      </p:sp>
    </p:spTree>
    <p:extLst>
      <p:ext uri="{BB962C8B-B14F-4D97-AF65-F5344CB8AC3E}">
        <p14:creationId xmlns:p14="http://schemas.microsoft.com/office/powerpoint/2010/main" val="41866708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over - 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5634408-BEAE-1616-1CC1-55E50C87A83C}"/>
              </a:ext>
            </a:extLst>
          </p:cNvPr>
          <p:cNvGrpSpPr/>
          <p:nvPr userDrawn="1"/>
        </p:nvGrpSpPr>
        <p:grpSpPr>
          <a:xfrm>
            <a:off x="760167" y="284400"/>
            <a:ext cx="8383715" cy="4527332"/>
            <a:chOff x="760167" y="284400"/>
            <a:chExt cx="8383715" cy="4527332"/>
          </a:xfrm>
        </p:grpSpPr>
        <p:sp>
          <p:nvSpPr>
            <p:cNvPr id="7" name="Forme libre 4">
              <a:extLst>
                <a:ext uri="{FF2B5EF4-FFF2-40B4-BE49-F238E27FC236}">
                  <a16:creationId xmlns:a16="http://schemas.microsoft.com/office/drawing/2014/main" id="{6FA08C46-F669-49EF-A734-22CD8B91ACF8}"/>
                </a:ext>
              </a:extLst>
            </p:cNvPr>
            <p:cNvSpPr/>
            <p:nvPr userDrawn="1"/>
          </p:nvSpPr>
          <p:spPr>
            <a:xfrm rot="16200000">
              <a:off x="-1217195" y="2737739"/>
              <a:ext cx="4051355"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fr-FR"/>
            </a:p>
          </p:txBody>
        </p:sp>
        <p:sp>
          <p:nvSpPr>
            <p:cNvPr id="8" name="Forme libre 8">
              <a:extLst>
                <a:ext uri="{FF2B5EF4-FFF2-40B4-BE49-F238E27FC236}">
                  <a16:creationId xmlns:a16="http://schemas.microsoft.com/office/drawing/2014/main" id="{A70BDAB3-4026-16E2-7830-D1DD8CEE88E4}"/>
                </a:ext>
              </a:extLst>
            </p:cNvPr>
            <p:cNvSpPr/>
            <p:nvPr userDrawn="1"/>
          </p:nvSpPr>
          <p:spPr>
            <a:xfrm>
              <a:off x="815975" y="760377"/>
              <a:ext cx="5563225"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fr-FR"/>
            </a:p>
          </p:txBody>
        </p:sp>
        <p:sp>
          <p:nvSpPr>
            <p:cNvPr id="9" name="Forme libre 9">
              <a:extLst>
                <a:ext uri="{FF2B5EF4-FFF2-40B4-BE49-F238E27FC236}">
                  <a16:creationId xmlns:a16="http://schemas.microsoft.com/office/drawing/2014/main" id="{D02CA096-F4EA-7F20-F7E0-A18B20AA7F6E}"/>
                </a:ext>
              </a:extLst>
            </p:cNvPr>
            <p:cNvSpPr/>
            <p:nvPr userDrawn="1"/>
          </p:nvSpPr>
          <p:spPr>
            <a:xfrm>
              <a:off x="8059928" y="760264"/>
              <a:ext cx="1083954" cy="97200"/>
            </a:xfrm>
            <a:custGeom>
              <a:avLst/>
              <a:gdLst>
                <a:gd name="connsiteX0" fmla="*/ 0 w 1286893"/>
                <a:gd name="connsiteY0" fmla="*/ 0 h 96631"/>
                <a:gd name="connsiteX1" fmla="*/ 1286894 w 1286893"/>
                <a:gd name="connsiteY1" fmla="*/ 0 h 96631"/>
                <a:gd name="connsiteX2" fmla="*/ 1286894 w 1286893"/>
                <a:gd name="connsiteY2" fmla="*/ 96632 h 96631"/>
                <a:gd name="connsiteX3" fmla="*/ 0 w 1286893"/>
                <a:gd name="connsiteY3" fmla="*/ 96632 h 96631"/>
              </a:gdLst>
              <a:ahLst/>
              <a:cxnLst>
                <a:cxn ang="0">
                  <a:pos x="connsiteX0" y="connsiteY0"/>
                </a:cxn>
                <a:cxn ang="0">
                  <a:pos x="connsiteX1" y="connsiteY1"/>
                </a:cxn>
                <a:cxn ang="0">
                  <a:pos x="connsiteX2" y="connsiteY2"/>
                </a:cxn>
                <a:cxn ang="0">
                  <a:pos x="connsiteX3" y="connsiteY3"/>
                </a:cxn>
              </a:cxnLst>
              <a:rect l="l" t="t" r="r" b="b"/>
              <a:pathLst>
                <a:path w="1286893" h="96631">
                  <a:moveTo>
                    <a:pt x="0" y="0"/>
                  </a:moveTo>
                  <a:lnTo>
                    <a:pt x="1286894" y="0"/>
                  </a:lnTo>
                  <a:lnTo>
                    <a:pt x="1286894" y="96632"/>
                  </a:lnTo>
                  <a:lnTo>
                    <a:pt x="0" y="96632"/>
                  </a:lnTo>
                  <a:close/>
                </a:path>
              </a:pathLst>
            </a:custGeom>
            <a:solidFill>
              <a:srgbClr val="019EE0"/>
            </a:solidFill>
            <a:ln w="0" cap="flat">
              <a:noFill/>
              <a:prstDash val="solid"/>
              <a:miter/>
            </a:ln>
          </p:spPr>
          <p:txBody>
            <a:bodyPr rtlCol="0" anchor="ctr"/>
            <a:lstStyle/>
            <a:p>
              <a:endParaRPr lang="fr-FR"/>
            </a:p>
          </p:txBody>
        </p:sp>
        <p:sp>
          <p:nvSpPr>
            <p:cNvPr id="10" name="Forme libre 10">
              <a:extLst>
                <a:ext uri="{FF2B5EF4-FFF2-40B4-BE49-F238E27FC236}">
                  <a16:creationId xmlns:a16="http://schemas.microsoft.com/office/drawing/2014/main" id="{B2706EFE-AE40-BE9A-6E8D-B0E77F9EF307}"/>
                </a:ext>
              </a:extLst>
            </p:cNvPr>
            <p:cNvSpPr/>
            <p:nvPr userDrawn="1"/>
          </p:nvSpPr>
          <p:spPr>
            <a:xfrm>
              <a:off x="815975" y="4715100"/>
              <a:ext cx="8327906"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fr-FR"/>
            </a:p>
          </p:txBody>
        </p:sp>
        <p:pic>
          <p:nvPicPr>
            <p:cNvPr id="11" name="Graphic 10">
              <a:extLst>
                <a:ext uri="{FF2B5EF4-FFF2-40B4-BE49-F238E27FC236}">
                  <a16:creationId xmlns:a16="http://schemas.microsoft.com/office/drawing/2014/main" id="{CB5B3961-AC8A-240F-340D-F98880DCB1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96199" y="284400"/>
              <a:ext cx="1443600" cy="782456"/>
            </a:xfrm>
            <a:prstGeom prst="rect">
              <a:avLst/>
            </a:prstGeom>
          </p:spPr>
        </p:pic>
      </p:grpSp>
      <p:sp>
        <p:nvSpPr>
          <p:cNvPr id="2" name="Title 1"/>
          <p:cNvSpPr>
            <a:spLocks noGrp="1"/>
          </p:cNvSpPr>
          <p:nvPr userDrawn="1">
            <p:ph type="ctrTitle" hasCustomPrompt="1"/>
          </p:nvPr>
        </p:nvSpPr>
        <p:spPr>
          <a:xfrm>
            <a:off x="1285199" y="2358221"/>
            <a:ext cx="5975835" cy="724826"/>
          </a:xfrm>
        </p:spPr>
        <p:txBody>
          <a:bodyPr lIns="0" tIns="0" rIns="0" bIns="0" anchor="b" anchorCtr="0">
            <a:normAutofit/>
          </a:bodyPr>
          <a:lstStyle>
            <a:lvl1pPr algn="l">
              <a:lnSpc>
                <a:spcPct val="80000"/>
              </a:lnSpc>
              <a:defRPr sz="2500" b="1" cap="none" baseline="0">
                <a:solidFill>
                  <a:schemeClr val="tx1"/>
                </a:solidFill>
              </a:defRPr>
            </a:lvl1pPr>
          </a:lstStyle>
          <a:p>
            <a:r>
              <a:rPr lang="en-GB" dirty="0"/>
              <a:t>Title</a:t>
            </a:r>
          </a:p>
        </p:txBody>
      </p:sp>
      <p:sp>
        <p:nvSpPr>
          <p:cNvPr id="12" name="Espace réservé du texte 11">
            <a:extLst>
              <a:ext uri="{FF2B5EF4-FFF2-40B4-BE49-F238E27FC236}">
                <a16:creationId xmlns:a16="http://schemas.microsoft.com/office/drawing/2014/main" id="{A6E3468C-5D83-488A-8F85-5CDB9FD0BC7B}"/>
              </a:ext>
            </a:extLst>
          </p:cNvPr>
          <p:cNvSpPr>
            <a:spLocks noGrp="1"/>
          </p:cNvSpPr>
          <p:nvPr userDrawn="1">
            <p:ph type="body" sz="quarter" idx="28" hasCustomPrompt="1"/>
          </p:nvPr>
        </p:nvSpPr>
        <p:spPr>
          <a:xfrm>
            <a:off x="1285200" y="4045576"/>
            <a:ext cx="759483" cy="258165"/>
          </a:xfrm>
        </p:spPr>
        <p:txBody>
          <a:bodyPr anchor="b"/>
          <a:lstStyle>
            <a:lvl1pPr marL="0" indent="0">
              <a:buFontTx/>
              <a:buNone/>
              <a:defRPr sz="700" cap="all" spc="0" baseline="0">
                <a:solidFill>
                  <a:schemeClr val="tx1"/>
                </a:solidFill>
              </a:defRPr>
            </a:lvl1pPr>
          </a:lstStyle>
          <a:p>
            <a:pPr lvl="0"/>
            <a:r>
              <a:rPr lang="en-GB" dirty="0"/>
              <a:t>Month YYYY</a:t>
            </a:r>
          </a:p>
        </p:txBody>
      </p:sp>
      <p:sp>
        <p:nvSpPr>
          <p:cNvPr id="16" name="Espace réservé du numéro de diapositive 15">
            <a:extLst>
              <a:ext uri="{FF2B5EF4-FFF2-40B4-BE49-F238E27FC236}">
                <a16:creationId xmlns:a16="http://schemas.microsoft.com/office/drawing/2014/main" id="{94A33161-E1A1-43D5-8E05-D6848A0B6FCC}"/>
              </a:ext>
            </a:extLst>
          </p:cNvPr>
          <p:cNvSpPr>
            <a:spLocks noGrp="1"/>
          </p:cNvSpPr>
          <p:nvPr userDrawn="1">
            <p:ph type="sldNum" sz="quarter" idx="30"/>
          </p:nvPr>
        </p:nvSpPr>
        <p:spPr>
          <a:xfrm>
            <a:off x="0" y="5143500"/>
            <a:ext cx="0" cy="0"/>
          </a:xfrm>
        </p:spPr>
        <p:txBody>
          <a:bodyPr/>
          <a:lstStyle>
            <a:lvl1pPr>
              <a:defRPr sz="100">
                <a:noFill/>
              </a:defRPr>
            </a:lvl1pPr>
          </a:lstStyle>
          <a:p>
            <a:fld id="{78D5D5FC-A2A2-446A-BED0-1CEF08BE1E1C}" type="slidenum">
              <a:rPr lang="en-GB" smtClean="0"/>
              <a:pPr/>
              <a:t>‹#›</a:t>
            </a:fld>
            <a:endParaRPr lang="en-GB" dirty="0"/>
          </a:p>
        </p:txBody>
      </p:sp>
      <p:sp>
        <p:nvSpPr>
          <p:cNvPr id="3" name="Footer Placeholder 2">
            <a:extLst>
              <a:ext uri="{FF2B5EF4-FFF2-40B4-BE49-F238E27FC236}">
                <a16:creationId xmlns:a16="http://schemas.microsoft.com/office/drawing/2014/main" id="{68389B7B-0C10-5816-AB3C-6D74A20B3D1C}"/>
              </a:ext>
            </a:extLst>
          </p:cNvPr>
          <p:cNvSpPr>
            <a:spLocks noGrp="1"/>
          </p:cNvSpPr>
          <p:nvPr>
            <p:ph type="ftr" sz="quarter" idx="36"/>
          </p:nvPr>
        </p:nvSpPr>
        <p:spPr>
          <a:xfrm>
            <a:off x="9144000" y="5143500"/>
            <a:ext cx="0" cy="0"/>
          </a:xfrm>
        </p:spPr>
        <p:txBody>
          <a:bodyPr/>
          <a:lstStyle>
            <a:lvl1pPr>
              <a:defRPr sz="100">
                <a:noFill/>
              </a:defRPr>
            </a:lvl1pPr>
          </a:lstStyle>
          <a:p>
            <a:r>
              <a:rPr lang="en-GB" dirty="0"/>
              <a:t> | </a:t>
            </a:r>
          </a:p>
        </p:txBody>
      </p:sp>
      <p:sp>
        <p:nvSpPr>
          <p:cNvPr id="4" name="UpSlide Options" descr="{&#10;  &quot;NoBreadcrumb&quot;: true,&#10;  &quot;NoBreadcrumbNorReminder&quot;: true,&#10;  &quot;MinimumUpSlideVersion&quot;: &quot;0.0.0.0&quot;&#10;}" hidden="1">
            <a:extLst>
              <a:ext uri="{FF2B5EF4-FFF2-40B4-BE49-F238E27FC236}">
                <a16:creationId xmlns:a16="http://schemas.microsoft.com/office/drawing/2014/main" id="{A662F281-BB19-12AD-3BBE-2F4E5776C3C4}"/>
              </a:ext>
            </a:extLst>
          </p:cNvPr>
          <p:cNvSpPr/>
          <p:nvPr userDrawn="1"/>
        </p:nvSpPr>
        <p:spPr>
          <a:xfrm>
            <a:off x="9144000" y="5143500"/>
            <a:ext cx="0" cy="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solidFill>
                <a:srgbClr val="FFFFFF"/>
              </a:solidFill>
              <a:latin typeface="Arial" panose="020B0604020202020204" pitchFamily="34" charset="0"/>
              <a:cs typeface="Arial" panose="020B0604020202020204" pitchFamily="34" charset="0"/>
            </a:endParaRPr>
          </a:p>
        </p:txBody>
      </p:sp>
      <p:sp>
        <p:nvSpPr>
          <p:cNvPr id="13" name="Text Placeholder 10">
            <a:extLst>
              <a:ext uri="{FF2B5EF4-FFF2-40B4-BE49-F238E27FC236}">
                <a16:creationId xmlns:a16="http://schemas.microsoft.com/office/drawing/2014/main" id="{465CDEA6-5CF1-02F6-8E7B-22672395B1A0}"/>
              </a:ext>
            </a:extLst>
          </p:cNvPr>
          <p:cNvSpPr>
            <a:spLocks noGrp="1"/>
          </p:cNvSpPr>
          <p:nvPr>
            <p:ph type="body" sz="quarter" idx="38" hasCustomPrompt="1"/>
          </p:nvPr>
        </p:nvSpPr>
        <p:spPr>
          <a:xfrm>
            <a:off x="1285200" y="3270572"/>
            <a:ext cx="5975836" cy="559423"/>
          </a:xfrm>
        </p:spPr>
        <p:txBody>
          <a:bodyPr/>
          <a:lstStyle>
            <a:lvl1pPr marL="0" indent="0">
              <a:buNone/>
              <a:defRPr sz="1300"/>
            </a:lvl1pPr>
          </a:lstStyle>
          <a:p>
            <a:pPr lvl="0"/>
            <a:r>
              <a:rPr lang="en-GB" dirty="0"/>
              <a:t>Subtitle</a:t>
            </a:r>
          </a:p>
        </p:txBody>
      </p:sp>
      <p:sp>
        <p:nvSpPr>
          <p:cNvPr id="14" name="Espace réservé du texte 11">
            <a:extLst>
              <a:ext uri="{FF2B5EF4-FFF2-40B4-BE49-F238E27FC236}">
                <a16:creationId xmlns:a16="http://schemas.microsoft.com/office/drawing/2014/main" id="{4C550EFC-5D58-9436-1D87-E1A755D8B3B9}"/>
              </a:ext>
            </a:extLst>
          </p:cNvPr>
          <p:cNvSpPr>
            <a:spLocks noGrp="1"/>
          </p:cNvSpPr>
          <p:nvPr>
            <p:ph type="body" sz="quarter" idx="39" hasCustomPrompt="1"/>
          </p:nvPr>
        </p:nvSpPr>
        <p:spPr>
          <a:xfrm>
            <a:off x="2044683" y="4045576"/>
            <a:ext cx="3026141" cy="258165"/>
          </a:xfrm>
        </p:spPr>
        <p:txBody>
          <a:bodyPr anchor="b"/>
          <a:lstStyle>
            <a:lvl1pPr marL="90000" indent="-90000">
              <a:buClr>
                <a:schemeClr val="tx1"/>
              </a:buClr>
              <a:buSzPct val="100000"/>
              <a:buFont typeface="Arial" panose="020B0604020202020204" pitchFamily="34" charset="0"/>
              <a:buChar char="•"/>
              <a:defRPr sz="700" cap="none" spc="0" baseline="0">
                <a:solidFill>
                  <a:schemeClr val="tx1"/>
                </a:solidFill>
              </a:defRPr>
            </a:lvl1pPr>
          </a:lstStyle>
          <a:p>
            <a:pPr lvl="0"/>
            <a:r>
              <a:rPr lang="en-GB" dirty="0"/>
              <a:t>Legal - Disclaimer</a:t>
            </a:r>
          </a:p>
        </p:txBody>
      </p:sp>
    </p:spTree>
    <p:extLst>
      <p:ext uri="{BB962C8B-B14F-4D97-AF65-F5344CB8AC3E}">
        <p14:creationId xmlns:p14="http://schemas.microsoft.com/office/powerpoint/2010/main" val="9948857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Cover - 5">
    <p:bg>
      <p:bgPr>
        <a:solidFill>
          <a:schemeClr val="tx1"/>
        </a:solidFill>
        <a:effectLst/>
      </p:bgPr>
    </p:bg>
    <p:spTree>
      <p:nvGrpSpPr>
        <p:cNvPr id="1" name=""/>
        <p:cNvGrpSpPr/>
        <p:nvPr/>
      </p:nvGrpSpPr>
      <p:grpSpPr>
        <a:xfrm>
          <a:off x="0" y="0"/>
          <a:ext cx="0" cy="0"/>
          <a:chOff x="0" y="0"/>
          <a:chExt cx="0" cy="0"/>
        </a:xfrm>
      </p:grpSpPr>
      <p:pic>
        <p:nvPicPr>
          <p:cNvPr id="17" name="Image 4">
            <a:extLst>
              <a:ext uri="{FF2B5EF4-FFF2-40B4-BE49-F238E27FC236}">
                <a16:creationId xmlns:a16="http://schemas.microsoft.com/office/drawing/2014/main" id="{393E9B86-DA5C-4326-905C-C5888CC677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0" cy="5143500"/>
          </a:xfrm>
          <a:prstGeom prst="rect">
            <a:avLst/>
          </a:prstGeom>
        </p:spPr>
      </p:pic>
      <p:sp>
        <p:nvSpPr>
          <p:cNvPr id="6" name="Rectangle 5">
            <a:extLst>
              <a:ext uri="{FF2B5EF4-FFF2-40B4-BE49-F238E27FC236}">
                <a16:creationId xmlns:a16="http://schemas.microsoft.com/office/drawing/2014/main" id="{C3E0F300-BCCB-4BAC-8399-B43148DF8961}"/>
              </a:ext>
            </a:extLst>
          </p:cNvPr>
          <p:cNvSpPr/>
          <p:nvPr userDrawn="1"/>
        </p:nvSpPr>
        <p:spPr>
          <a:xfrm>
            <a:off x="0" y="0"/>
            <a:ext cx="9143997" cy="5143500"/>
          </a:xfrm>
          <a:prstGeom prst="rect">
            <a:avLst/>
          </a:prstGeom>
          <a:solidFill>
            <a:srgbClr val="001C4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fr-FR" sz="1400" b="1"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userDrawn="1">
            <p:ph type="ctrTitle" hasCustomPrompt="1"/>
          </p:nvPr>
        </p:nvSpPr>
        <p:spPr>
          <a:xfrm>
            <a:off x="1281799" y="1748886"/>
            <a:ext cx="3780000" cy="1286946"/>
          </a:xfrm>
        </p:spPr>
        <p:txBody>
          <a:bodyPr lIns="0" tIns="0" rIns="0" bIns="0" anchor="b" anchorCtr="0">
            <a:normAutofit/>
          </a:bodyPr>
          <a:lstStyle>
            <a:lvl1pPr algn="l">
              <a:lnSpc>
                <a:spcPct val="80000"/>
              </a:lnSpc>
              <a:defRPr sz="2500" b="1" cap="none" baseline="0">
                <a:solidFill>
                  <a:schemeClr val="bg1"/>
                </a:solidFill>
              </a:defRPr>
            </a:lvl1pPr>
          </a:lstStyle>
          <a:p>
            <a:r>
              <a:rPr lang="en-GB" dirty="0"/>
              <a:t>Title</a:t>
            </a:r>
          </a:p>
        </p:txBody>
      </p:sp>
      <p:sp>
        <p:nvSpPr>
          <p:cNvPr id="12" name="Espace réservé du texte 11">
            <a:extLst>
              <a:ext uri="{FF2B5EF4-FFF2-40B4-BE49-F238E27FC236}">
                <a16:creationId xmlns:a16="http://schemas.microsoft.com/office/drawing/2014/main" id="{A6E3468C-5D83-488A-8F85-5CDB9FD0BC7B}"/>
              </a:ext>
            </a:extLst>
          </p:cNvPr>
          <p:cNvSpPr>
            <a:spLocks noGrp="1"/>
          </p:cNvSpPr>
          <p:nvPr userDrawn="1">
            <p:ph type="body" sz="quarter" idx="28" hasCustomPrompt="1"/>
          </p:nvPr>
        </p:nvSpPr>
        <p:spPr>
          <a:xfrm>
            <a:off x="1281799" y="4177566"/>
            <a:ext cx="741794" cy="258165"/>
          </a:xfrm>
        </p:spPr>
        <p:txBody>
          <a:bodyPr anchor="b"/>
          <a:lstStyle>
            <a:lvl1pPr marL="0" indent="0">
              <a:buFontTx/>
              <a:buNone/>
              <a:defRPr sz="700" cap="all" spc="0" baseline="0">
                <a:solidFill>
                  <a:schemeClr val="bg1"/>
                </a:solidFill>
              </a:defRPr>
            </a:lvl1pPr>
          </a:lstStyle>
          <a:p>
            <a:pPr lvl="0"/>
            <a:r>
              <a:rPr lang="en-GB" dirty="0"/>
              <a:t>Month YYYY</a:t>
            </a:r>
          </a:p>
        </p:txBody>
      </p:sp>
      <p:sp>
        <p:nvSpPr>
          <p:cNvPr id="16" name="Espace réservé du numéro de diapositive 15">
            <a:extLst>
              <a:ext uri="{FF2B5EF4-FFF2-40B4-BE49-F238E27FC236}">
                <a16:creationId xmlns:a16="http://schemas.microsoft.com/office/drawing/2014/main" id="{94A33161-E1A1-43D5-8E05-D6848A0B6FCC}"/>
              </a:ext>
            </a:extLst>
          </p:cNvPr>
          <p:cNvSpPr>
            <a:spLocks noGrp="1"/>
          </p:cNvSpPr>
          <p:nvPr userDrawn="1">
            <p:ph type="sldNum" sz="quarter" idx="30"/>
          </p:nvPr>
        </p:nvSpPr>
        <p:spPr>
          <a:xfrm>
            <a:off x="0" y="5143500"/>
            <a:ext cx="0" cy="0"/>
          </a:xfrm>
        </p:spPr>
        <p:txBody>
          <a:bodyPr/>
          <a:lstStyle>
            <a:lvl1pPr>
              <a:defRPr sz="100">
                <a:noFill/>
              </a:defRPr>
            </a:lvl1pPr>
          </a:lstStyle>
          <a:p>
            <a:fld id="{78D5D5FC-A2A2-446A-BED0-1CEF08BE1E1C}" type="slidenum">
              <a:rPr lang="en-GB" smtClean="0"/>
              <a:pPr/>
              <a:t>‹#›</a:t>
            </a:fld>
            <a:endParaRPr lang="en-GB" dirty="0"/>
          </a:p>
        </p:txBody>
      </p:sp>
      <p:sp>
        <p:nvSpPr>
          <p:cNvPr id="3" name="Footer Placeholder 2">
            <a:extLst>
              <a:ext uri="{FF2B5EF4-FFF2-40B4-BE49-F238E27FC236}">
                <a16:creationId xmlns:a16="http://schemas.microsoft.com/office/drawing/2014/main" id="{68389B7B-0C10-5816-AB3C-6D74A20B3D1C}"/>
              </a:ext>
            </a:extLst>
          </p:cNvPr>
          <p:cNvSpPr>
            <a:spLocks noGrp="1"/>
          </p:cNvSpPr>
          <p:nvPr>
            <p:ph type="ftr" sz="quarter" idx="36"/>
          </p:nvPr>
        </p:nvSpPr>
        <p:spPr>
          <a:xfrm>
            <a:off x="9144000" y="5143500"/>
            <a:ext cx="0" cy="0"/>
          </a:xfrm>
        </p:spPr>
        <p:txBody>
          <a:bodyPr/>
          <a:lstStyle>
            <a:lvl1pPr>
              <a:defRPr sz="100">
                <a:noFill/>
              </a:defRPr>
            </a:lvl1pPr>
          </a:lstStyle>
          <a:p>
            <a:r>
              <a:rPr lang="en-GB" dirty="0"/>
              <a:t> | </a:t>
            </a:r>
          </a:p>
        </p:txBody>
      </p:sp>
      <p:sp>
        <p:nvSpPr>
          <p:cNvPr id="4" name="UpSlide Options" descr="{&#10;  &quot;NoBreadcrumb&quot;: true,&#10;  &quot;NoBreadcrumbNorReminder&quot;: true,&#10;  &quot;MinimumUpSlideVersion&quot;: &quot;0.0.0.0&quot;&#10;}" hidden="1">
            <a:extLst>
              <a:ext uri="{FF2B5EF4-FFF2-40B4-BE49-F238E27FC236}">
                <a16:creationId xmlns:a16="http://schemas.microsoft.com/office/drawing/2014/main" id="{A662F281-BB19-12AD-3BBE-2F4E5776C3C4}"/>
              </a:ext>
            </a:extLst>
          </p:cNvPr>
          <p:cNvSpPr/>
          <p:nvPr userDrawn="1"/>
        </p:nvSpPr>
        <p:spPr>
          <a:xfrm>
            <a:off x="9144000" y="5143500"/>
            <a:ext cx="0" cy="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solidFill>
                <a:srgbClr val="FFFFFF"/>
              </a:solidFill>
              <a:latin typeface="Arial" panose="020B0604020202020204" pitchFamily="34" charset="0"/>
              <a:cs typeface="Arial" panose="020B0604020202020204" pitchFamily="34" charset="0"/>
            </a:endParaRPr>
          </a:p>
        </p:txBody>
      </p:sp>
      <p:sp>
        <p:nvSpPr>
          <p:cNvPr id="5" name="Forme libre 63">
            <a:extLst>
              <a:ext uri="{FF2B5EF4-FFF2-40B4-BE49-F238E27FC236}">
                <a16:creationId xmlns:a16="http://schemas.microsoft.com/office/drawing/2014/main" id="{0FA47C55-397F-4506-9FC4-84A3EC8E6F96}"/>
              </a:ext>
            </a:extLst>
          </p:cNvPr>
          <p:cNvSpPr/>
          <p:nvPr userDrawn="1"/>
        </p:nvSpPr>
        <p:spPr>
          <a:xfrm>
            <a:off x="760164" y="760377"/>
            <a:ext cx="6044482"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7" name="Forme libre 9">
            <a:extLst>
              <a:ext uri="{FF2B5EF4-FFF2-40B4-BE49-F238E27FC236}">
                <a16:creationId xmlns:a16="http://schemas.microsoft.com/office/drawing/2014/main" id="{CC182732-0011-8B0B-14C4-042E7CD347A7}"/>
              </a:ext>
            </a:extLst>
          </p:cNvPr>
          <p:cNvSpPr/>
          <p:nvPr userDrawn="1"/>
        </p:nvSpPr>
        <p:spPr>
          <a:xfrm>
            <a:off x="760164" y="4715100"/>
            <a:ext cx="8383833"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8" name="Forme libre 74">
            <a:extLst>
              <a:ext uri="{FF2B5EF4-FFF2-40B4-BE49-F238E27FC236}">
                <a16:creationId xmlns:a16="http://schemas.microsoft.com/office/drawing/2014/main" id="{01772307-D365-BD7A-122E-22E2FBE03A4B}"/>
              </a:ext>
            </a:extLst>
          </p:cNvPr>
          <p:cNvSpPr/>
          <p:nvPr userDrawn="1"/>
        </p:nvSpPr>
        <p:spPr>
          <a:xfrm rot="16200000">
            <a:off x="-1163412" y="2724590"/>
            <a:ext cx="3943786"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9" name="Forme libre 6">
            <a:extLst>
              <a:ext uri="{FF2B5EF4-FFF2-40B4-BE49-F238E27FC236}">
                <a16:creationId xmlns:a16="http://schemas.microsoft.com/office/drawing/2014/main" id="{90781BC9-D50B-BC8B-68D9-18C55D417B22}"/>
              </a:ext>
            </a:extLst>
          </p:cNvPr>
          <p:cNvSpPr/>
          <p:nvPr userDrawn="1"/>
        </p:nvSpPr>
        <p:spPr>
          <a:xfrm>
            <a:off x="8484111" y="760264"/>
            <a:ext cx="659890" cy="97200"/>
          </a:xfrm>
          <a:custGeom>
            <a:avLst/>
            <a:gdLst>
              <a:gd name="connsiteX0" fmla="*/ 0 w 1286893"/>
              <a:gd name="connsiteY0" fmla="*/ 0 h 96631"/>
              <a:gd name="connsiteX1" fmla="*/ 1286894 w 1286893"/>
              <a:gd name="connsiteY1" fmla="*/ 0 h 96631"/>
              <a:gd name="connsiteX2" fmla="*/ 1286894 w 1286893"/>
              <a:gd name="connsiteY2" fmla="*/ 96632 h 96631"/>
              <a:gd name="connsiteX3" fmla="*/ 0 w 1286893"/>
              <a:gd name="connsiteY3" fmla="*/ 96632 h 96631"/>
            </a:gdLst>
            <a:ahLst/>
            <a:cxnLst>
              <a:cxn ang="0">
                <a:pos x="connsiteX0" y="connsiteY0"/>
              </a:cxn>
              <a:cxn ang="0">
                <a:pos x="connsiteX1" y="connsiteY1"/>
              </a:cxn>
              <a:cxn ang="0">
                <a:pos x="connsiteX2" y="connsiteY2"/>
              </a:cxn>
              <a:cxn ang="0">
                <a:pos x="connsiteX3" y="connsiteY3"/>
              </a:cxn>
            </a:cxnLst>
            <a:rect l="l" t="t" r="r" b="b"/>
            <a:pathLst>
              <a:path w="1286893" h="96631">
                <a:moveTo>
                  <a:pt x="0" y="0"/>
                </a:moveTo>
                <a:lnTo>
                  <a:pt x="1286894" y="0"/>
                </a:lnTo>
                <a:lnTo>
                  <a:pt x="1286894" y="96632"/>
                </a:lnTo>
                <a:lnTo>
                  <a:pt x="0" y="96632"/>
                </a:lnTo>
                <a:close/>
              </a:path>
            </a:pathLst>
          </a:custGeom>
          <a:solidFill>
            <a:srgbClr val="019EE0"/>
          </a:solidFill>
          <a:ln w="0" cap="flat">
            <a:noFill/>
            <a:prstDash val="solid"/>
            <a:miter/>
          </a:ln>
        </p:spPr>
        <p:txBody>
          <a:bodyPr rtlCol="0" anchor="ctr"/>
          <a:lstStyle/>
          <a:p>
            <a:endParaRPr lang="en-GB" dirty="0"/>
          </a:p>
        </p:txBody>
      </p:sp>
      <p:sp>
        <p:nvSpPr>
          <p:cNvPr id="14" name="Text Placeholder 10">
            <a:extLst>
              <a:ext uri="{FF2B5EF4-FFF2-40B4-BE49-F238E27FC236}">
                <a16:creationId xmlns:a16="http://schemas.microsoft.com/office/drawing/2014/main" id="{B973A58F-3C47-0A54-11D3-F181A7A2A6CD}"/>
              </a:ext>
            </a:extLst>
          </p:cNvPr>
          <p:cNvSpPr>
            <a:spLocks noGrp="1"/>
          </p:cNvSpPr>
          <p:nvPr>
            <p:ph type="body" sz="quarter" idx="38" hasCustomPrompt="1"/>
          </p:nvPr>
        </p:nvSpPr>
        <p:spPr>
          <a:xfrm>
            <a:off x="1281798" y="3394615"/>
            <a:ext cx="3780000" cy="559423"/>
          </a:xfrm>
        </p:spPr>
        <p:txBody>
          <a:bodyPr/>
          <a:lstStyle>
            <a:lvl1pPr marL="0" indent="0">
              <a:buNone/>
              <a:defRPr sz="1300">
                <a:solidFill>
                  <a:schemeClr val="bg1"/>
                </a:solidFill>
              </a:defRPr>
            </a:lvl1pPr>
          </a:lstStyle>
          <a:p>
            <a:pPr lvl="0"/>
            <a:r>
              <a:rPr lang="en-GB" dirty="0"/>
              <a:t>Subtitle</a:t>
            </a:r>
          </a:p>
        </p:txBody>
      </p:sp>
      <p:sp>
        <p:nvSpPr>
          <p:cNvPr id="11" name="Text Placeholder 5">
            <a:extLst>
              <a:ext uri="{FF2B5EF4-FFF2-40B4-BE49-F238E27FC236}">
                <a16:creationId xmlns:a16="http://schemas.microsoft.com/office/drawing/2014/main" id="{AC76FEDD-4D22-D25E-5218-2C1DA6A20AEB}"/>
              </a:ext>
            </a:extLst>
          </p:cNvPr>
          <p:cNvSpPr>
            <a:spLocks noGrp="1"/>
          </p:cNvSpPr>
          <p:nvPr>
            <p:ph type="body" sz="quarter" idx="37" hasCustomPrompt="1"/>
          </p:nvPr>
        </p:nvSpPr>
        <p:spPr>
          <a:xfrm>
            <a:off x="2035657" y="4177566"/>
            <a:ext cx="3026141" cy="258165"/>
          </a:xfrm>
        </p:spPr>
        <p:txBody>
          <a:bodyPr anchor="b"/>
          <a:lstStyle>
            <a:lvl1pPr marL="90000" indent="-90000">
              <a:buClr>
                <a:schemeClr val="bg1"/>
              </a:buClr>
              <a:buSzPct val="100000"/>
              <a:buFont typeface="Arial" panose="020B0604020202020204" pitchFamily="34" charset="0"/>
              <a:buChar char="•"/>
              <a:defRPr sz="700">
                <a:solidFill>
                  <a:schemeClr val="bg1"/>
                </a:solidFill>
              </a:defRPr>
            </a:lvl1pPr>
          </a:lstStyle>
          <a:p>
            <a:pPr lvl="0"/>
            <a:r>
              <a:rPr lang="en-GB" dirty="0"/>
              <a:t>Legal - Sources</a:t>
            </a:r>
          </a:p>
        </p:txBody>
      </p:sp>
      <p:pic>
        <p:nvPicPr>
          <p:cNvPr id="20" name="Picture 19">
            <a:extLst>
              <a:ext uri="{FF2B5EF4-FFF2-40B4-BE49-F238E27FC236}">
                <a16:creationId xmlns:a16="http://schemas.microsoft.com/office/drawing/2014/main" id="{F4EE6EDE-429B-4F76-8567-3D9F2B3CC875}"/>
              </a:ext>
            </a:extLst>
          </p:cNvPr>
          <p:cNvPicPr>
            <a:picLocks noChangeAspect="1"/>
          </p:cNvPicPr>
          <p:nvPr userDrawn="1"/>
        </p:nvPicPr>
        <p:blipFill>
          <a:blip r:embed="rId3"/>
          <a:stretch>
            <a:fillRect/>
          </a:stretch>
        </p:blipFill>
        <p:spPr>
          <a:xfrm>
            <a:off x="6611180" y="110556"/>
            <a:ext cx="2080895" cy="1159583"/>
          </a:xfrm>
          <a:prstGeom prst="rect">
            <a:avLst/>
          </a:prstGeom>
        </p:spPr>
      </p:pic>
    </p:spTree>
    <p:extLst>
      <p:ext uri="{BB962C8B-B14F-4D97-AF65-F5344CB8AC3E}">
        <p14:creationId xmlns:p14="http://schemas.microsoft.com/office/powerpoint/2010/main" val="18058761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Cover - 5">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38C654E-CB12-43DA-A572-2522146F5134}"/>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t="-1819" b="25000"/>
          <a:stretch/>
        </p:blipFill>
        <p:spPr>
          <a:xfrm>
            <a:off x="0" y="-124690"/>
            <a:ext cx="9143996" cy="5268189"/>
          </a:xfrm>
          <a:prstGeom prst="rect">
            <a:avLst/>
          </a:prstGeom>
        </p:spPr>
      </p:pic>
      <p:sp>
        <p:nvSpPr>
          <p:cNvPr id="2" name="Title 1"/>
          <p:cNvSpPr>
            <a:spLocks noGrp="1"/>
          </p:cNvSpPr>
          <p:nvPr userDrawn="1">
            <p:ph type="ctrTitle" hasCustomPrompt="1"/>
          </p:nvPr>
        </p:nvSpPr>
        <p:spPr>
          <a:xfrm>
            <a:off x="1281799" y="1748886"/>
            <a:ext cx="3780000" cy="1286946"/>
          </a:xfrm>
        </p:spPr>
        <p:txBody>
          <a:bodyPr lIns="0" tIns="0" rIns="0" bIns="0" anchor="b" anchorCtr="0">
            <a:normAutofit/>
          </a:bodyPr>
          <a:lstStyle>
            <a:lvl1pPr algn="l">
              <a:lnSpc>
                <a:spcPct val="80000"/>
              </a:lnSpc>
              <a:defRPr sz="2500" b="1" cap="none" baseline="0">
                <a:solidFill>
                  <a:schemeClr val="bg1"/>
                </a:solidFill>
              </a:defRPr>
            </a:lvl1pPr>
          </a:lstStyle>
          <a:p>
            <a:r>
              <a:rPr lang="en-GB" dirty="0"/>
              <a:t>Title</a:t>
            </a:r>
          </a:p>
        </p:txBody>
      </p:sp>
      <p:sp>
        <p:nvSpPr>
          <p:cNvPr id="12" name="Espace réservé du texte 11">
            <a:extLst>
              <a:ext uri="{FF2B5EF4-FFF2-40B4-BE49-F238E27FC236}">
                <a16:creationId xmlns:a16="http://schemas.microsoft.com/office/drawing/2014/main" id="{A6E3468C-5D83-488A-8F85-5CDB9FD0BC7B}"/>
              </a:ext>
            </a:extLst>
          </p:cNvPr>
          <p:cNvSpPr>
            <a:spLocks noGrp="1"/>
          </p:cNvSpPr>
          <p:nvPr userDrawn="1">
            <p:ph type="body" sz="quarter" idx="28" hasCustomPrompt="1"/>
          </p:nvPr>
        </p:nvSpPr>
        <p:spPr>
          <a:xfrm>
            <a:off x="1281799" y="4177566"/>
            <a:ext cx="741794" cy="258165"/>
          </a:xfrm>
        </p:spPr>
        <p:txBody>
          <a:bodyPr anchor="b"/>
          <a:lstStyle>
            <a:lvl1pPr marL="0" indent="0">
              <a:buFontTx/>
              <a:buNone/>
              <a:defRPr sz="700" cap="all" spc="0" baseline="0">
                <a:solidFill>
                  <a:schemeClr val="bg1"/>
                </a:solidFill>
              </a:defRPr>
            </a:lvl1pPr>
          </a:lstStyle>
          <a:p>
            <a:pPr lvl="0"/>
            <a:r>
              <a:rPr lang="en-GB" dirty="0"/>
              <a:t>Month YYYY</a:t>
            </a:r>
          </a:p>
        </p:txBody>
      </p:sp>
      <p:sp>
        <p:nvSpPr>
          <p:cNvPr id="16" name="Espace réservé du numéro de diapositive 15">
            <a:extLst>
              <a:ext uri="{FF2B5EF4-FFF2-40B4-BE49-F238E27FC236}">
                <a16:creationId xmlns:a16="http://schemas.microsoft.com/office/drawing/2014/main" id="{94A33161-E1A1-43D5-8E05-D6848A0B6FCC}"/>
              </a:ext>
            </a:extLst>
          </p:cNvPr>
          <p:cNvSpPr>
            <a:spLocks noGrp="1"/>
          </p:cNvSpPr>
          <p:nvPr userDrawn="1">
            <p:ph type="sldNum" sz="quarter" idx="30"/>
          </p:nvPr>
        </p:nvSpPr>
        <p:spPr>
          <a:xfrm>
            <a:off x="0" y="5143500"/>
            <a:ext cx="0" cy="0"/>
          </a:xfrm>
        </p:spPr>
        <p:txBody>
          <a:bodyPr/>
          <a:lstStyle>
            <a:lvl1pPr>
              <a:defRPr sz="100">
                <a:noFill/>
              </a:defRPr>
            </a:lvl1pPr>
          </a:lstStyle>
          <a:p>
            <a:fld id="{78D5D5FC-A2A2-446A-BED0-1CEF08BE1E1C}" type="slidenum">
              <a:rPr lang="en-GB" smtClean="0"/>
              <a:pPr/>
              <a:t>‹#›</a:t>
            </a:fld>
            <a:endParaRPr lang="en-GB" dirty="0"/>
          </a:p>
        </p:txBody>
      </p:sp>
      <p:sp>
        <p:nvSpPr>
          <p:cNvPr id="3" name="Footer Placeholder 2">
            <a:extLst>
              <a:ext uri="{FF2B5EF4-FFF2-40B4-BE49-F238E27FC236}">
                <a16:creationId xmlns:a16="http://schemas.microsoft.com/office/drawing/2014/main" id="{68389B7B-0C10-5816-AB3C-6D74A20B3D1C}"/>
              </a:ext>
            </a:extLst>
          </p:cNvPr>
          <p:cNvSpPr>
            <a:spLocks noGrp="1"/>
          </p:cNvSpPr>
          <p:nvPr>
            <p:ph type="ftr" sz="quarter" idx="36"/>
          </p:nvPr>
        </p:nvSpPr>
        <p:spPr>
          <a:xfrm>
            <a:off x="9144000" y="5143500"/>
            <a:ext cx="0" cy="0"/>
          </a:xfrm>
        </p:spPr>
        <p:txBody>
          <a:bodyPr/>
          <a:lstStyle>
            <a:lvl1pPr>
              <a:defRPr sz="100">
                <a:noFill/>
              </a:defRPr>
            </a:lvl1pPr>
          </a:lstStyle>
          <a:p>
            <a:r>
              <a:rPr lang="en-GB" dirty="0"/>
              <a:t> | </a:t>
            </a:r>
          </a:p>
        </p:txBody>
      </p:sp>
      <p:sp>
        <p:nvSpPr>
          <p:cNvPr id="4" name="UpSlide Options" descr="{&#10;  &quot;NoBreadcrumb&quot;: true,&#10;  &quot;NoBreadcrumbNorReminder&quot;: true,&#10;  &quot;MinimumUpSlideVersion&quot;: &quot;0.0.0.0&quot;&#10;}" hidden="1">
            <a:extLst>
              <a:ext uri="{FF2B5EF4-FFF2-40B4-BE49-F238E27FC236}">
                <a16:creationId xmlns:a16="http://schemas.microsoft.com/office/drawing/2014/main" id="{A662F281-BB19-12AD-3BBE-2F4E5776C3C4}"/>
              </a:ext>
            </a:extLst>
          </p:cNvPr>
          <p:cNvSpPr/>
          <p:nvPr userDrawn="1"/>
        </p:nvSpPr>
        <p:spPr>
          <a:xfrm>
            <a:off x="9144000" y="5143500"/>
            <a:ext cx="0" cy="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solidFill>
                <a:srgbClr val="FFFFFF"/>
              </a:solidFill>
              <a:latin typeface="Arial" panose="020B0604020202020204" pitchFamily="34" charset="0"/>
              <a:cs typeface="Arial" panose="020B0604020202020204" pitchFamily="34" charset="0"/>
            </a:endParaRPr>
          </a:p>
        </p:txBody>
      </p:sp>
      <p:sp>
        <p:nvSpPr>
          <p:cNvPr id="5" name="Forme libre 63">
            <a:extLst>
              <a:ext uri="{FF2B5EF4-FFF2-40B4-BE49-F238E27FC236}">
                <a16:creationId xmlns:a16="http://schemas.microsoft.com/office/drawing/2014/main" id="{0FA47C55-397F-4506-9FC4-84A3EC8E6F96}"/>
              </a:ext>
            </a:extLst>
          </p:cNvPr>
          <p:cNvSpPr/>
          <p:nvPr userDrawn="1"/>
        </p:nvSpPr>
        <p:spPr>
          <a:xfrm>
            <a:off x="760164" y="760377"/>
            <a:ext cx="6044482"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7" name="Forme libre 9">
            <a:extLst>
              <a:ext uri="{FF2B5EF4-FFF2-40B4-BE49-F238E27FC236}">
                <a16:creationId xmlns:a16="http://schemas.microsoft.com/office/drawing/2014/main" id="{CC182732-0011-8B0B-14C4-042E7CD347A7}"/>
              </a:ext>
            </a:extLst>
          </p:cNvPr>
          <p:cNvSpPr/>
          <p:nvPr userDrawn="1"/>
        </p:nvSpPr>
        <p:spPr>
          <a:xfrm>
            <a:off x="760164" y="4715100"/>
            <a:ext cx="8383833"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8" name="Forme libre 74">
            <a:extLst>
              <a:ext uri="{FF2B5EF4-FFF2-40B4-BE49-F238E27FC236}">
                <a16:creationId xmlns:a16="http://schemas.microsoft.com/office/drawing/2014/main" id="{01772307-D365-BD7A-122E-22E2FBE03A4B}"/>
              </a:ext>
            </a:extLst>
          </p:cNvPr>
          <p:cNvSpPr/>
          <p:nvPr userDrawn="1"/>
        </p:nvSpPr>
        <p:spPr>
          <a:xfrm rot="16200000">
            <a:off x="-1163412" y="2724590"/>
            <a:ext cx="3943786"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9" name="Forme libre 6">
            <a:extLst>
              <a:ext uri="{FF2B5EF4-FFF2-40B4-BE49-F238E27FC236}">
                <a16:creationId xmlns:a16="http://schemas.microsoft.com/office/drawing/2014/main" id="{90781BC9-D50B-BC8B-68D9-18C55D417B22}"/>
              </a:ext>
            </a:extLst>
          </p:cNvPr>
          <p:cNvSpPr/>
          <p:nvPr userDrawn="1"/>
        </p:nvSpPr>
        <p:spPr>
          <a:xfrm>
            <a:off x="8484111" y="760264"/>
            <a:ext cx="659890" cy="97200"/>
          </a:xfrm>
          <a:custGeom>
            <a:avLst/>
            <a:gdLst>
              <a:gd name="connsiteX0" fmla="*/ 0 w 1286893"/>
              <a:gd name="connsiteY0" fmla="*/ 0 h 96631"/>
              <a:gd name="connsiteX1" fmla="*/ 1286894 w 1286893"/>
              <a:gd name="connsiteY1" fmla="*/ 0 h 96631"/>
              <a:gd name="connsiteX2" fmla="*/ 1286894 w 1286893"/>
              <a:gd name="connsiteY2" fmla="*/ 96632 h 96631"/>
              <a:gd name="connsiteX3" fmla="*/ 0 w 1286893"/>
              <a:gd name="connsiteY3" fmla="*/ 96632 h 96631"/>
            </a:gdLst>
            <a:ahLst/>
            <a:cxnLst>
              <a:cxn ang="0">
                <a:pos x="connsiteX0" y="connsiteY0"/>
              </a:cxn>
              <a:cxn ang="0">
                <a:pos x="connsiteX1" y="connsiteY1"/>
              </a:cxn>
              <a:cxn ang="0">
                <a:pos x="connsiteX2" y="connsiteY2"/>
              </a:cxn>
              <a:cxn ang="0">
                <a:pos x="connsiteX3" y="connsiteY3"/>
              </a:cxn>
            </a:cxnLst>
            <a:rect l="l" t="t" r="r" b="b"/>
            <a:pathLst>
              <a:path w="1286893" h="96631">
                <a:moveTo>
                  <a:pt x="0" y="0"/>
                </a:moveTo>
                <a:lnTo>
                  <a:pt x="1286894" y="0"/>
                </a:lnTo>
                <a:lnTo>
                  <a:pt x="1286894" y="96632"/>
                </a:lnTo>
                <a:lnTo>
                  <a:pt x="0" y="96632"/>
                </a:lnTo>
                <a:close/>
              </a:path>
            </a:pathLst>
          </a:custGeom>
          <a:solidFill>
            <a:srgbClr val="019EE0"/>
          </a:solidFill>
          <a:ln w="0" cap="flat">
            <a:noFill/>
            <a:prstDash val="solid"/>
            <a:miter/>
          </a:ln>
        </p:spPr>
        <p:txBody>
          <a:bodyPr rtlCol="0" anchor="ctr"/>
          <a:lstStyle/>
          <a:p>
            <a:endParaRPr lang="en-GB" dirty="0"/>
          </a:p>
        </p:txBody>
      </p:sp>
      <p:pic>
        <p:nvPicPr>
          <p:cNvPr id="10" name="Graphic 9">
            <a:extLst>
              <a:ext uri="{FF2B5EF4-FFF2-40B4-BE49-F238E27FC236}">
                <a16:creationId xmlns:a16="http://schemas.microsoft.com/office/drawing/2014/main" id="{22991AB3-0BC2-A830-AC32-8BD960140A5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921061" y="284400"/>
            <a:ext cx="1443600" cy="782455"/>
          </a:xfrm>
          <a:prstGeom prst="rect">
            <a:avLst/>
          </a:prstGeom>
        </p:spPr>
      </p:pic>
      <p:sp>
        <p:nvSpPr>
          <p:cNvPr id="14" name="Text Placeholder 10">
            <a:extLst>
              <a:ext uri="{FF2B5EF4-FFF2-40B4-BE49-F238E27FC236}">
                <a16:creationId xmlns:a16="http://schemas.microsoft.com/office/drawing/2014/main" id="{B973A58F-3C47-0A54-11D3-F181A7A2A6CD}"/>
              </a:ext>
            </a:extLst>
          </p:cNvPr>
          <p:cNvSpPr>
            <a:spLocks noGrp="1"/>
          </p:cNvSpPr>
          <p:nvPr>
            <p:ph type="body" sz="quarter" idx="38" hasCustomPrompt="1"/>
          </p:nvPr>
        </p:nvSpPr>
        <p:spPr>
          <a:xfrm>
            <a:off x="1281798" y="3394615"/>
            <a:ext cx="3780000" cy="559423"/>
          </a:xfrm>
        </p:spPr>
        <p:txBody>
          <a:bodyPr/>
          <a:lstStyle>
            <a:lvl1pPr marL="0" indent="0">
              <a:buNone/>
              <a:defRPr sz="1300">
                <a:solidFill>
                  <a:schemeClr val="bg1"/>
                </a:solidFill>
              </a:defRPr>
            </a:lvl1pPr>
          </a:lstStyle>
          <a:p>
            <a:pPr lvl="0"/>
            <a:r>
              <a:rPr lang="en-GB" dirty="0"/>
              <a:t>Subtitle</a:t>
            </a:r>
          </a:p>
        </p:txBody>
      </p:sp>
      <p:sp>
        <p:nvSpPr>
          <p:cNvPr id="11" name="Text Placeholder 5">
            <a:extLst>
              <a:ext uri="{FF2B5EF4-FFF2-40B4-BE49-F238E27FC236}">
                <a16:creationId xmlns:a16="http://schemas.microsoft.com/office/drawing/2014/main" id="{AC76FEDD-4D22-D25E-5218-2C1DA6A20AEB}"/>
              </a:ext>
            </a:extLst>
          </p:cNvPr>
          <p:cNvSpPr>
            <a:spLocks noGrp="1"/>
          </p:cNvSpPr>
          <p:nvPr>
            <p:ph type="body" sz="quarter" idx="37" hasCustomPrompt="1"/>
          </p:nvPr>
        </p:nvSpPr>
        <p:spPr>
          <a:xfrm>
            <a:off x="2035657" y="4177566"/>
            <a:ext cx="3026141" cy="258165"/>
          </a:xfrm>
        </p:spPr>
        <p:txBody>
          <a:bodyPr anchor="b"/>
          <a:lstStyle>
            <a:lvl1pPr marL="90000" indent="-90000">
              <a:buClr>
                <a:schemeClr val="bg1"/>
              </a:buClr>
              <a:buSzPct val="100000"/>
              <a:buFont typeface="Arial" panose="020B0604020202020204" pitchFamily="34" charset="0"/>
              <a:buChar char="•"/>
              <a:defRPr sz="700">
                <a:solidFill>
                  <a:schemeClr val="bg1"/>
                </a:solidFill>
              </a:defRPr>
            </a:lvl1pPr>
          </a:lstStyle>
          <a:p>
            <a:pPr lvl="0"/>
            <a:r>
              <a:rPr lang="en-GB" dirty="0"/>
              <a:t>Legal - Sources</a:t>
            </a:r>
          </a:p>
        </p:txBody>
      </p:sp>
      <p:pic>
        <p:nvPicPr>
          <p:cNvPr id="20" name="Picture 19">
            <a:extLst>
              <a:ext uri="{FF2B5EF4-FFF2-40B4-BE49-F238E27FC236}">
                <a16:creationId xmlns:a16="http://schemas.microsoft.com/office/drawing/2014/main" id="{101ED896-15E9-4366-A761-D063488B2A7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5151" r="6760" b="14097"/>
          <a:stretch/>
        </p:blipFill>
        <p:spPr>
          <a:xfrm>
            <a:off x="4946073" y="-307563"/>
            <a:ext cx="3624350" cy="5451062"/>
          </a:xfrm>
          <a:prstGeom prst="rect">
            <a:avLst/>
          </a:prstGeom>
        </p:spPr>
      </p:pic>
    </p:spTree>
    <p:extLst>
      <p:ext uri="{BB962C8B-B14F-4D97-AF65-F5344CB8AC3E}">
        <p14:creationId xmlns:p14="http://schemas.microsoft.com/office/powerpoint/2010/main" val="3890266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theme" Target="../theme/theme2.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1.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3.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theme" Target="../theme/theme5.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theme" Target="../theme/theme6.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 Type="http://schemas.openxmlformats.org/officeDocument/2006/relationships/slideLayout" Target="../slideLayouts/slideLayout98.xml"/><Relationship Id="rId21" Type="http://schemas.openxmlformats.org/officeDocument/2006/relationships/theme" Target="../theme/theme7.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image" Target="../media/image21.svg"/><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image" Target="../media/image2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399" y="428400"/>
            <a:ext cx="8287200" cy="349671"/>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28399" y="1040401"/>
            <a:ext cx="8287200" cy="3344399"/>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85117" y="4845600"/>
            <a:ext cx="5212196" cy="135000"/>
          </a:xfrm>
          <a:prstGeom prst="rect">
            <a:avLst/>
          </a:prstGeom>
        </p:spPr>
        <p:txBody>
          <a:bodyPr vert="horz" lIns="0" tIns="0" rIns="0" bIns="0" rtlCol="0" anchor="t" anchorCtr="0"/>
          <a:lstStyle>
            <a:lvl1pPr algn="l">
              <a:defRPr sz="700" spc="31" baseline="0">
                <a:solidFill>
                  <a:schemeClr val="tx1"/>
                </a:solidFill>
              </a:defRPr>
            </a:lvl1pPr>
          </a:lstStyle>
          <a:p>
            <a:r>
              <a:rPr lang="fr-FR"/>
              <a:t>Amundi Actifs Réels et Alternatifs - Réservé aux clients professionnels</a:t>
            </a:r>
            <a:endParaRPr lang="en-GB"/>
          </a:p>
        </p:txBody>
      </p:sp>
      <p:sp>
        <p:nvSpPr>
          <p:cNvPr id="6" name="Slide Number Placeholder 5"/>
          <p:cNvSpPr>
            <a:spLocks noGrp="1"/>
          </p:cNvSpPr>
          <p:nvPr>
            <p:ph type="sldNum" sz="quarter" idx="4"/>
          </p:nvPr>
        </p:nvSpPr>
        <p:spPr>
          <a:xfrm>
            <a:off x="428399" y="4845600"/>
            <a:ext cx="180001" cy="135000"/>
          </a:xfrm>
          <a:prstGeom prst="rect">
            <a:avLst/>
          </a:prstGeom>
        </p:spPr>
        <p:txBody>
          <a:bodyPr vert="horz" lIns="0" tIns="0" rIns="0" bIns="0" rtlCol="0" anchor="t" anchorCtr="0"/>
          <a:lstStyle>
            <a:lvl1pPr algn="l">
              <a:defRPr sz="700">
                <a:solidFill>
                  <a:schemeClr val="tx1"/>
                </a:solidFill>
              </a:defRPr>
            </a:lvl1pPr>
          </a:lstStyle>
          <a:p>
            <a:fld id="{2B1C6FFC-D040-034F-8B69-20295064E64D}" type="slidenum">
              <a:rPr lang="fr-FR" smtClean="0"/>
              <a:pPr/>
              <a:t>‹#›</a:t>
            </a:fld>
            <a:endParaRPr lang="fr-FR" dirty="0"/>
          </a:p>
        </p:txBody>
      </p:sp>
      <p:sp>
        <p:nvSpPr>
          <p:cNvPr id="13" name="Rectangle 12"/>
          <p:cNvSpPr/>
          <p:nvPr/>
        </p:nvSpPr>
        <p:spPr>
          <a:xfrm>
            <a:off x="4284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800"/>
          </a:p>
        </p:txBody>
      </p:sp>
      <p:cxnSp>
        <p:nvCxnSpPr>
          <p:cNvPr id="11" name="Connecteur droit 8">
            <a:extLst>
              <a:ext uri="{FF2B5EF4-FFF2-40B4-BE49-F238E27FC236}">
                <a16:creationId xmlns:a16="http://schemas.microsoft.com/office/drawing/2014/main" id="{7F710BDB-A926-7747-A609-83D680A864E1}"/>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551682" y="4698001"/>
            <a:ext cx="1414463" cy="356226"/>
          </a:xfrm>
          <a:prstGeom prst="rect">
            <a:avLst/>
          </a:prstGeom>
        </p:spPr>
      </p:pic>
    </p:spTree>
    <p:extLst>
      <p:ext uri="{BB962C8B-B14F-4D97-AF65-F5344CB8AC3E}">
        <p14:creationId xmlns:p14="http://schemas.microsoft.com/office/powerpoint/2010/main" val="50136239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703" r:id="rId4"/>
    <p:sldLayoutId id="2147483698" r:id="rId5"/>
    <p:sldLayoutId id="2147483699" r:id="rId6"/>
    <p:sldLayoutId id="2147483700" r:id="rId7"/>
    <p:sldLayoutId id="2147483701" r:id="rId8"/>
    <p:sldLayoutId id="2147483702" r:id="rId9"/>
    <p:sldLayoutId id="2147483754" r:id="rId10"/>
  </p:sldLayoutIdLst>
  <p:hf hdr="0" dt="0"/>
  <p:txStyles>
    <p:titleStyle>
      <a:lvl1pPr algn="l" defTabSz="914355" rtl="0" eaLnBrk="1" latinLnBrk="0" hangingPunct="1">
        <a:lnSpc>
          <a:spcPct val="90000"/>
        </a:lnSpc>
        <a:spcBef>
          <a:spcPct val="0"/>
        </a:spcBef>
        <a:buNone/>
        <a:defRPr sz="2100" b="1" kern="1200" spc="51" baseline="0">
          <a:solidFill>
            <a:schemeClr val="tx1"/>
          </a:solidFill>
          <a:latin typeface="+mj-lt"/>
          <a:ea typeface="+mj-ea"/>
          <a:cs typeface="+mj-cs"/>
        </a:defRPr>
      </a:lvl1pPr>
    </p:titleStyle>
    <p:bodyStyle>
      <a:lvl1pPr marL="195263" indent="-188913" algn="l" defTabSz="914355" rtl="0" eaLnBrk="1" latinLnBrk="0" hangingPunct="1">
        <a:lnSpc>
          <a:spcPct val="100000"/>
        </a:lnSpc>
        <a:spcBef>
          <a:spcPts val="1000"/>
        </a:spcBef>
        <a:buClr>
          <a:schemeClr val="accent1"/>
        </a:buClr>
        <a:buSzPct val="130000"/>
        <a:buFont typeface="CambriaMath" charset="0"/>
        <a:buChar char="⎯"/>
        <a:tabLst/>
        <a:defRPr sz="1400" kern="1200">
          <a:solidFill>
            <a:schemeClr val="tx2"/>
          </a:solidFill>
          <a:latin typeface="+mn-lt"/>
          <a:ea typeface="+mn-ea"/>
          <a:cs typeface="+mn-cs"/>
        </a:defRPr>
      </a:lvl1pPr>
      <a:lvl2pPr marL="365125" indent="-141288" algn="l" defTabSz="914355" rtl="0" eaLnBrk="1" latinLnBrk="0" hangingPunct="1">
        <a:lnSpc>
          <a:spcPct val="100000"/>
        </a:lnSpc>
        <a:spcBef>
          <a:spcPts val="500"/>
        </a:spcBef>
        <a:buClr>
          <a:schemeClr val="accent2"/>
        </a:buClr>
        <a:buFont typeface="CambriaMath" charset="0"/>
        <a:buChar char="⎯"/>
        <a:tabLst/>
        <a:defRPr sz="1200" kern="1200">
          <a:solidFill>
            <a:schemeClr val="tx2"/>
          </a:solidFill>
          <a:latin typeface="+mn-lt"/>
          <a:ea typeface="+mn-ea"/>
          <a:cs typeface="+mn-cs"/>
        </a:defRPr>
      </a:lvl2pPr>
      <a:lvl3pPr marL="536575" indent="-125413" algn="l" defTabSz="914355" rtl="0" eaLnBrk="1" latinLnBrk="0" hangingPunct="1">
        <a:lnSpc>
          <a:spcPct val="100000"/>
        </a:lnSpc>
        <a:spcBef>
          <a:spcPts val="500"/>
        </a:spcBef>
        <a:buClr>
          <a:schemeClr val="accent2"/>
        </a:buClr>
        <a:buFont typeface="LucidaGrande-Bold" charset="0"/>
        <a:buChar char="⁃"/>
        <a:tabLst/>
        <a:defRPr sz="1000" kern="1200">
          <a:solidFill>
            <a:schemeClr val="tx2"/>
          </a:solidFill>
          <a:latin typeface="+mn-lt"/>
          <a:ea typeface="+mn-ea"/>
          <a:cs typeface="+mn-cs"/>
        </a:defRPr>
      </a:lvl3pPr>
      <a:lvl4pPr marL="7938" indent="0" algn="l" defTabSz="914355" rtl="0" eaLnBrk="1" latinLnBrk="0" hangingPunct="1">
        <a:lnSpc>
          <a:spcPct val="100000"/>
        </a:lnSpc>
        <a:spcBef>
          <a:spcPts val="500"/>
        </a:spcBef>
        <a:buFont typeface="Arial" charset="0"/>
        <a:buNone/>
        <a:tabLst/>
        <a:defRPr sz="1000" kern="1200">
          <a:solidFill>
            <a:schemeClr val="tx1"/>
          </a:solidFill>
          <a:latin typeface="+mn-lt"/>
          <a:ea typeface="+mn-ea"/>
          <a:cs typeface="+mn-cs"/>
        </a:defRPr>
      </a:lvl4pPr>
      <a:lvl5pPr marL="7938" indent="0" algn="l" defTabSz="914355" rtl="0" eaLnBrk="1" latinLnBrk="0" hangingPunct="1">
        <a:lnSpc>
          <a:spcPct val="100000"/>
        </a:lnSpc>
        <a:spcBef>
          <a:spcPts val="500"/>
        </a:spcBef>
        <a:buFont typeface="Arial" charset="0"/>
        <a:buNone/>
        <a:tabLst/>
        <a:defRPr sz="1000" kern="1200">
          <a:solidFill>
            <a:schemeClr val="accent1"/>
          </a:solidFill>
          <a:latin typeface="+mn-lt"/>
          <a:ea typeface="+mn-ea"/>
          <a:cs typeface="+mn-cs"/>
        </a:defRPr>
      </a:lvl5pPr>
      <a:lvl6pPr marL="251447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3"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1"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8"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3" algn="l" defTabSz="914355" rtl="0" eaLnBrk="1" latinLnBrk="0" hangingPunct="1">
        <a:defRPr sz="1800" kern="1200">
          <a:solidFill>
            <a:schemeClr val="tx1"/>
          </a:solidFill>
          <a:latin typeface="+mn-lt"/>
          <a:ea typeface="+mn-ea"/>
          <a:cs typeface="+mn-cs"/>
        </a:defRPr>
      </a:lvl4pPr>
      <a:lvl5pPr marL="1828710" algn="l" defTabSz="914355" rtl="0" eaLnBrk="1" latinLnBrk="0" hangingPunct="1">
        <a:defRPr sz="1800" kern="1200">
          <a:solidFill>
            <a:schemeClr val="tx1"/>
          </a:solidFill>
          <a:latin typeface="+mn-lt"/>
          <a:ea typeface="+mn-ea"/>
          <a:cs typeface="+mn-cs"/>
        </a:defRPr>
      </a:lvl5pPr>
      <a:lvl6pPr marL="2285888"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3" algn="l" defTabSz="914355" rtl="0" eaLnBrk="1" latinLnBrk="0" hangingPunct="1">
        <a:defRPr sz="1800" kern="1200">
          <a:solidFill>
            <a:schemeClr val="tx1"/>
          </a:solidFill>
          <a:latin typeface="+mn-lt"/>
          <a:ea typeface="+mn-ea"/>
          <a:cs typeface="+mn-cs"/>
        </a:defRPr>
      </a:lvl8pPr>
      <a:lvl9pPr marL="3657420" algn="l" defTabSz="914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00" y="599899"/>
            <a:ext cx="8063999" cy="349671"/>
          </a:xfrm>
          <a:prstGeom prst="rect">
            <a:avLst/>
          </a:prstGeom>
        </p:spPr>
        <p:txBody>
          <a:bodyPr vert="horz" lIns="0" tIns="0" rIns="0" bIns="0" rtlCol="0" anchor="t" anchorCtr="0">
            <a:normAutofit/>
          </a:bodyPr>
          <a:lstStyle/>
          <a:p>
            <a:r>
              <a:rPr lang="fr-FR" dirty="0"/>
              <a:t>Cliquez et modifiez le titre</a:t>
            </a:r>
            <a:endParaRPr lang="en-US" dirty="0"/>
          </a:p>
        </p:txBody>
      </p:sp>
      <p:sp>
        <p:nvSpPr>
          <p:cNvPr id="3" name="Text Placeholder 2"/>
          <p:cNvSpPr>
            <a:spLocks noGrp="1"/>
          </p:cNvSpPr>
          <p:nvPr>
            <p:ph type="body" idx="1"/>
          </p:nvPr>
        </p:nvSpPr>
        <p:spPr>
          <a:xfrm>
            <a:off x="540000" y="1350001"/>
            <a:ext cx="8063998" cy="3155960"/>
          </a:xfrm>
          <a:prstGeom prst="rect">
            <a:avLst/>
          </a:prstGeom>
        </p:spPr>
        <p:txBody>
          <a:bodyPr vert="horz" lIns="0" tIns="0" rIns="0" bIns="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Footer Placeholder 4"/>
          <p:cNvSpPr>
            <a:spLocks noGrp="1"/>
          </p:cNvSpPr>
          <p:nvPr>
            <p:ph type="ftr" sz="quarter" idx="3"/>
          </p:nvPr>
        </p:nvSpPr>
        <p:spPr>
          <a:xfrm>
            <a:off x="796720" y="4860000"/>
            <a:ext cx="5212196" cy="135000"/>
          </a:xfrm>
          <a:prstGeom prst="rect">
            <a:avLst/>
          </a:prstGeom>
        </p:spPr>
        <p:txBody>
          <a:bodyPr vert="horz" lIns="0" tIns="0" rIns="0" bIns="0" rtlCol="0" anchor="t" anchorCtr="0"/>
          <a:lstStyle>
            <a:lvl1pPr algn="l">
              <a:defRPr sz="600" spc="23" baseline="0">
                <a:solidFill>
                  <a:schemeClr val="tx1"/>
                </a:solidFill>
              </a:defRPr>
            </a:lvl1pPr>
          </a:lstStyle>
          <a:p>
            <a:r>
              <a:rPr lang="fr-FR"/>
              <a:t>Amundi Actifs Réels et Alternatifs - Réservé aux clients professionnels</a:t>
            </a:r>
            <a:endParaRPr lang="fr-FR" dirty="0"/>
          </a:p>
        </p:txBody>
      </p:sp>
      <p:sp>
        <p:nvSpPr>
          <p:cNvPr id="6" name="Slide Number Placeholder 5"/>
          <p:cNvSpPr>
            <a:spLocks noGrp="1"/>
          </p:cNvSpPr>
          <p:nvPr>
            <p:ph type="sldNum" sz="quarter" idx="4"/>
          </p:nvPr>
        </p:nvSpPr>
        <p:spPr>
          <a:xfrm>
            <a:off x="540000" y="4860000"/>
            <a:ext cx="180000" cy="135000"/>
          </a:xfrm>
          <a:prstGeom prst="rect">
            <a:avLst/>
          </a:prstGeom>
        </p:spPr>
        <p:txBody>
          <a:bodyPr vert="horz" lIns="0" tIns="0" rIns="0" bIns="0" rtlCol="0" anchor="t" anchorCtr="0"/>
          <a:lstStyle>
            <a:lvl1pPr algn="l">
              <a:defRPr sz="600">
                <a:solidFill>
                  <a:schemeClr val="tx1"/>
                </a:solidFill>
              </a:defRPr>
            </a:lvl1pPr>
          </a:lstStyle>
          <a:p>
            <a:fld id="{2B1C6FFC-D040-034F-8B69-20295064E64D}" type="slidenum">
              <a:rPr lang="fr-FR" smtClean="0"/>
              <a:pPr/>
              <a:t>‹#›</a:t>
            </a:fld>
            <a:endParaRPr lang="fr-FR" dirty="0"/>
          </a:p>
        </p:txBody>
      </p:sp>
      <p:cxnSp>
        <p:nvCxnSpPr>
          <p:cNvPr id="9" name="Connecteur droit 8"/>
          <p:cNvCxnSpPr/>
          <p:nvPr/>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953018"/>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3" r:id="rId17"/>
    <p:sldLayoutId id="2147483824" r:id="rId18"/>
    <p:sldLayoutId id="2147483825" r:id="rId19"/>
    <p:sldLayoutId id="2147483826" r:id="rId20"/>
    <p:sldLayoutId id="2147483827" r:id="rId21"/>
    <p:sldLayoutId id="2147483828" r:id="rId22"/>
    <p:sldLayoutId id="2147484279" r:id="rId23"/>
  </p:sldLayoutIdLst>
  <p:hf hdr="0" dt="0"/>
  <p:txStyles>
    <p:titleStyle>
      <a:lvl1pPr algn="l" defTabSz="685800" rtl="0" eaLnBrk="1" latinLnBrk="0" hangingPunct="1">
        <a:lnSpc>
          <a:spcPct val="90000"/>
        </a:lnSpc>
        <a:spcBef>
          <a:spcPct val="0"/>
        </a:spcBef>
        <a:buNone/>
        <a:defRPr sz="1800" b="1" kern="1200" spc="38" baseline="0">
          <a:solidFill>
            <a:schemeClr val="tx1"/>
          </a:solidFill>
          <a:latin typeface="+mj-lt"/>
          <a:ea typeface="+mj-ea"/>
          <a:cs typeface="+mj-cs"/>
        </a:defRPr>
      </a:lvl1pPr>
    </p:titleStyle>
    <p:bodyStyle>
      <a:lvl1pPr marL="167879" indent="-163116" algn="l" defTabSz="685800" rtl="0" eaLnBrk="1" latinLnBrk="0" hangingPunct="1">
        <a:lnSpc>
          <a:spcPct val="100000"/>
        </a:lnSpc>
        <a:spcBef>
          <a:spcPts val="750"/>
        </a:spcBef>
        <a:buClr>
          <a:schemeClr val="accent1"/>
        </a:buClr>
        <a:buSzPct val="130000"/>
        <a:buFont typeface="CambriaMath" charset="0"/>
        <a:buChar char="⎯"/>
        <a:tabLst/>
        <a:defRPr sz="1200" kern="1200">
          <a:solidFill>
            <a:schemeClr val="tx2"/>
          </a:solidFill>
          <a:latin typeface="+mn-lt"/>
          <a:ea typeface="+mn-ea"/>
          <a:cs typeface="+mn-cs"/>
        </a:defRPr>
      </a:lvl1pPr>
      <a:lvl2pPr marL="301229" indent="-133350" algn="l" defTabSz="685800" rtl="0" eaLnBrk="1" latinLnBrk="0" hangingPunct="1">
        <a:lnSpc>
          <a:spcPct val="100000"/>
        </a:lnSpc>
        <a:spcBef>
          <a:spcPts val="375"/>
        </a:spcBef>
        <a:buClr>
          <a:schemeClr val="accent2"/>
        </a:buClr>
        <a:buFont typeface="CambriaMath" charset="0"/>
        <a:buChar char="⎯"/>
        <a:tabLst/>
        <a:defRPr sz="1050" kern="1200">
          <a:solidFill>
            <a:schemeClr val="tx2"/>
          </a:solidFill>
          <a:latin typeface="+mn-lt"/>
          <a:ea typeface="+mn-ea"/>
          <a:cs typeface="+mn-cs"/>
        </a:defRPr>
      </a:lvl2pPr>
      <a:lvl3pPr marL="434579" indent="-98822" algn="l" defTabSz="685800" rtl="0" eaLnBrk="1" latinLnBrk="0" hangingPunct="1">
        <a:lnSpc>
          <a:spcPct val="100000"/>
        </a:lnSpc>
        <a:spcBef>
          <a:spcPts val="375"/>
        </a:spcBef>
        <a:buClr>
          <a:schemeClr val="accent2"/>
        </a:buClr>
        <a:buFont typeface="LucidaGrande-Bold" charset="0"/>
        <a:buChar char="⁃"/>
        <a:tabLst/>
        <a:defRPr sz="900" kern="1200">
          <a:solidFill>
            <a:schemeClr val="tx2"/>
          </a:solidFill>
          <a:latin typeface="+mn-lt"/>
          <a:ea typeface="+mn-ea"/>
          <a:cs typeface="+mn-cs"/>
        </a:defRPr>
      </a:lvl3pPr>
      <a:lvl4pPr marL="5954" indent="0" algn="l" defTabSz="685800" rtl="0" eaLnBrk="1" latinLnBrk="0" hangingPunct="1">
        <a:lnSpc>
          <a:spcPct val="100000"/>
        </a:lnSpc>
        <a:spcBef>
          <a:spcPts val="375"/>
        </a:spcBef>
        <a:buFont typeface="Arial" charset="0"/>
        <a:buNone/>
        <a:tabLst/>
        <a:defRPr sz="900" kern="1200">
          <a:solidFill>
            <a:schemeClr val="tx1"/>
          </a:solidFill>
          <a:latin typeface="+mn-lt"/>
          <a:ea typeface="+mn-ea"/>
          <a:cs typeface="+mn-cs"/>
        </a:defRPr>
      </a:lvl4pPr>
      <a:lvl5pPr marL="5954" indent="0" algn="l" defTabSz="685800" rtl="0" eaLnBrk="1" latinLnBrk="0" hangingPunct="1">
        <a:lnSpc>
          <a:spcPct val="100000"/>
        </a:lnSpc>
        <a:spcBef>
          <a:spcPts val="375"/>
        </a:spcBef>
        <a:buFont typeface="Arial"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399" y="428400"/>
            <a:ext cx="8287200" cy="349671"/>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28399" y="1040401"/>
            <a:ext cx="8287200" cy="3344399"/>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85117" y="4845600"/>
            <a:ext cx="5212196" cy="135000"/>
          </a:xfrm>
          <a:prstGeom prst="rect">
            <a:avLst/>
          </a:prstGeom>
        </p:spPr>
        <p:txBody>
          <a:bodyPr vert="horz" lIns="0" tIns="0" rIns="0" bIns="0" rtlCol="0" anchor="t" anchorCtr="0"/>
          <a:lstStyle>
            <a:lvl1pPr algn="l">
              <a:defRPr sz="700" spc="31" baseline="0">
                <a:solidFill>
                  <a:schemeClr val="tx1"/>
                </a:solidFill>
              </a:defRPr>
            </a:lvl1pPr>
          </a:lstStyle>
          <a:p>
            <a:r>
              <a:rPr lang="fr-FR"/>
              <a:t>Amundi Actifs Réels et Alternatifs - Réservé aux clients professionnels</a:t>
            </a:r>
            <a:endParaRPr lang="en-GB"/>
          </a:p>
        </p:txBody>
      </p:sp>
      <p:sp>
        <p:nvSpPr>
          <p:cNvPr id="6" name="Slide Number Placeholder 5"/>
          <p:cNvSpPr>
            <a:spLocks noGrp="1"/>
          </p:cNvSpPr>
          <p:nvPr>
            <p:ph type="sldNum" sz="quarter" idx="4"/>
          </p:nvPr>
        </p:nvSpPr>
        <p:spPr>
          <a:xfrm>
            <a:off x="428399" y="4845600"/>
            <a:ext cx="180001" cy="135000"/>
          </a:xfrm>
          <a:prstGeom prst="rect">
            <a:avLst/>
          </a:prstGeom>
        </p:spPr>
        <p:txBody>
          <a:bodyPr vert="horz" lIns="0" tIns="0" rIns="0" bIns="0" rtlCol="0" anchor="t" anchorCtr="0"/>
          <a:lstStyle>
            <a:lvl1pPr algn="l">
              <a:defRPr sz="700">
                <a:solidFill>
                  <a:schemeClr val="tx1"/>
                </a:solidFill>
              </a:defRPr>
            </a:lvl1pPr>
          </a:lstStyle>
          <a:p>
            <a:fld id="{2B1C6FFC-D040-034F-8B69-20295064E64D}" type="slidenum">
              <a:rPr lang="fr-FR" smtClean="0"/>
              <a:pPr/>
              <a:t>‹#›</a:t>
            </a:fld>
            <a:endParaRPr lang="fr-FR" dirty="0"/>
          </a:p>
        </p:txBody>
      </p:sp>
      <p:sp>
        <p:nvSpPr>
          <p:cNvPr id="13" name="Rectangle 12"/>
          <p:cNvSpPr/>
          <p:nvPr/>
        </p:nvSpPr>
        <p:spPr>
          <a:xfrm>
            <a:off x="4284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800"/>
          </a:p>
        </p:txBody>
      </p:sp>
      <p:cxnSp>
        <p:nvCxnSpPr>
          <p:cNvPr id="11" name="Connecteur droit 8">
            <a:extLst>
              <a:ext uri="{FF2B5EF4-FFF2-40B4-BE49-F238E27FC236}">
                <a16:creationId xmlns:a16="http://schemas.microsoft.com/office/drawing/2014/main" id="{7F710BDB-A926-7747-A609-83D680A864E1}"/>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551682" y="4698001"/>
            <a:ext cx="1414463" cy="356226"/>
          </a:xfrm>
          <a:prstGeom prst="rect">
            <a:avLst/>
          </a:prstGeom>
        </p:spPr>
      </p:pic>
    </p:spTree>
    <p:extLst>
      <p:ext uri="{BB962C8B-B14F-4D97-AF65-F5344CB8AC3E}">
        <p14:creationId xmlns:p14="http://schemas.microsoft.com/office/powerpoint/2010/main" val="2011535402"/>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4243" r:id="rId10"/>
  </p:sldLayoutIdLst>
  <p:hf hdr="0" dt="0"/>
  <p:txStyles>
    <p:titleStyle>
      <a:lvl1pPr algn="l" defTabSz="914355" rtl="0" eaLnBrk="1" latinLnBrk="0" hangingPunct="1">
        <a:lnSpc>
          <a:spcPct val="90000"/>
        </a:lnSpc>
        <a:spcBef>
          <a:spcPct val="0"/>
        </a:spcBef>
        <a:buNone/>
        <a:defRPr sz="2100" b="1" kern="1200" spc="51" baseline="0">
          <a:solidFill>
            <a:schemeClr val="tx1"/>
          </a:solidFill>
          <a:latin typeface="+mj-lt"/>
          <a:ea typeface="+mj-ea"/>
          <a:cs typeface="+mj-cs"/>
        </a:defRPr>
      </a:lvl1pPr>
    </p:titleStyle>
    <p:bodyStyle>
      <a:lvl1pPr marL="195263" indent="-188913" algn="l" defTabSz="914355" rtl="0" eaLnBrk="1" latinLnBrk="0" hangingPunct="1">
        <a:lnSpc>
          <a:spcPct val="100000"/>
        </a:lnSpc>
        <a:spcBef>
          <a:spcPts val="1000"/>
        </a:spcBef>
        <a:buClr>
          <a:schemeClr val="accent1"/>
        </a:buClr>
        <a:buSzPct val="130000"/>
        <a:buFont typeface="CambriaMath" charset="0"/>
        <a:buChar char="⎯"/>
        <a:tabLst/>
        <a:defRPr sz="1400" kern="1200">
          <a:solidFill>
            <a:schemeClr val="tx2"/>
          </a:solidFill>
          <a:latin typeface="+mn-lt"/>
          <a:ea typeface="+mn-ea"/>
          <a:cs typeface="+mn-cs"/>
        </a:defRPr>
      </a:lvl1pPr>
      <a:lvl2pPr marL="365125" indent="-141288" algn="l" defTabSz="914355" rtl="0" eaLnBrk="1" latinLnBrk="0" hangingPunct="1">
        <a:lnSpc>
          <a:spcPct val="100000"/>
        </a:lnSpc>
        <a:spcBef>
          <a:spcPts val="500"/>
        </a:spcBef>
        <a:buClr>
          <a:schemeClr val="accent2"/>
        </a:buClr>
        <a:buFont typeface="CambriaMath" charset="0"/>
        <a:buChar char="⎯"/>
        <a:tabLst/>
        <a:defRPr sz="1200" kern="1200">
          <a:solidFill>
            <a:schemeClr val="tx2"/>
          </a:solidFill>
          <a:latin typeface="+mn-lt"/>
          <a:ea typeface="+mn-ea"/>
          <a:cs typeface="+mn-cs"/>
        </a:defRPr>
      </a:lvl2pPr>
      <a:lvl3pPr marL="536575" indent="-125413" algn="l" defTabSz="914355" rtl="0" eaLnBrk="1" latinLnBrk="0" hangingPunct="1">
        <a:lnSpc>
          <a:spcPct val="100000"/>
        </a:lnSpc>
        <a:spcBef>
          <a:spcPts val="500"/>
        </a:spcBef>
        <a:buClr>
          <a:schemeClr val="accent2"/>
        </a:buClr>
        <a:buFont typeface="LucidaGrande-Bold" charset="0"/>
        <a:buChar char="⁃"/>
        <a:tabLst/>
        <a:defRPr sz="1000" kern="1200">
          <a:solidFill>
            <a:schemeClr val="tx2"/>
          </a:solidFill>
          <a:latin typeface="+mn-lt"/>
          <a:ea typeface="+mn-ea"/>
          <a:cs typeface="+mn-cs"/>
        </a:defRPr>
      </a:lvl3pPr>
      <a:lvl4pPr marL="7938" indent="0" algn="l" defTabSz="914355" rtl="0" eaLnBrk="1" latinLnBrk="0" hangingPunct="1">
        <a:lnSpc>
          <a:spcPct val="100000"/>
        </a:lnSpc>
        <a:spcBef>
          <a:spcPts val="500"/>
        </a:spcBef>
        <a:buFont typeface="Arial" charset="0"/>
        <a:buNone/>
        <a:tabLst/>
        <a:defRPr sz="1000" kern="1200">
          <a:solidFill>
            <a:schemeClr val="tx1"/>
          </a:solidFill>
          <a:latin typeface="+mn-lt"/>
          <a:ea typeface="+mn-ea"/>
          <a:cs typeface="+mn-cs"/>
        </a:defRPr>
      </a:lvl4pPr>
      <a:lvl5pPr marL="7938" indent="0" algn="l" defTabSz="914355" rtl="0" eaLnBrk="1" latinLnBrk="0" hangingPunct="1">
        <a:lnSpc>
          <a:spcPct val="100000"/>
        </a:lnSpc>
        <a:spcBef>
          <a:spcPts val="500"/>
        </a:spcBef>
        <a:buFont typeface="Arial" charset="0"/>
        <a:buNone/>
        <a:tabLst/>
        <a:defRPr sz="1000" kern="1200">
          <a:solidFill>
            <a:schemeClr val="accent1"/>
          </a:solidFill>
          <a:latin typeface="+mn-lt"/>
          <a:ea typeface="+mn-ea"/>
          <a:cs typeface="+mn-cs"/>
        </a:defRPr>
      </a:lvl5pPr>
      <a:lvl6pPr marL="251447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3"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1"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8"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3" algn="l" defTabSz="914355" rtl="0" eaLnBrk="1" latinLnBrk="0" hangingPunct="1">
        <a:defRPr sz="1800" kern="1200">
          <a:solidFill>
            <a:schemeClr val="tx1"/>
          </a:solidFill>
          <a:latin typeface="+mn-lt"/>
          <a:ea typeface="+mn-ea"/>
          <a:cs typeface="+mn-cs"/>
        </a:defRPr>
      </a:lvl4pPr>
      <a:lvl5pPr marL="1828710" algn="l" defTabSz="914355" rtl="0" eaLnBrk="1" latinLnBrk="0" hangingPunct="1">
        <a:defRPr sz="1800" kern="1200">
          <a:solidFill>
            <a:schemeClr val="tx1"/>
          </a:solidFill>
          <a:latin typeface="+mn-lt"/>
          <a:ea typeface="+mn-ea"/>
          <a:cs typeface="+mn-cs"/>
        </a:defRPr>
      </a:lvl5pPr>
      <a:lvl6pPr marL="2285888"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3" algn="l" defTabSz="914355" rtl="0" eaLnBrk="1" latinLnBrk="0" hangingPunct="1">
        <a:defRPr sz="1800" kern="1200">
          <a:solidFill>
            <a:schemeClr val="tx1"/>
          </a:solidFill>
          <a:latin typeface="+mn-lt"/>
          <a:ea typeface="+mn-ea"/>
          <a:cs typeface="+mn-cs"/>
        </a:defRPr>
      </a:lvl8pPr>
      <a:lvl9pPr marL="3657420" algn="l" defTabSz="91435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399" y="428400"/>
            <a:ext cx="8287200" cy="349671"/>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28399" y="1040401"/>
            <a:ext cx="8287200" cy="3344399"/>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85117" y="4845600"/>
            <a:ext cx="5212196" cy="135000"/>
          </a:xfrm>
          <a:prstGeom prst="rect">
            <a:avLst/>
          </a:prstGeom>
        </p:spPr>
        <p:txBody>
          <a:bodyPr vert="horz" lIns="0" tIns="0" rIns="0" bIns="0" rtlCol="0" anchor="t" anchorCtr="0"/>
          <a:lstStyle>
            <a:lvl1pPr algn="l">
              <a:defRPr sz="700" spc="31" baseline="0">
                <a:solidFill>
                  <a:schemeClr val="tx1"/>
                </a:solidFill>
              </a:defRPr>
            </a:lvl1pPr>
          </a:lstStyle>
          <a:p>
            <a:r>
              <a:rPr lang="fr-FR"/>
              <a:t>Amundi Actifs Réels et Alternatifs - Réservé aux clients professionnels</a:t>
            </a:r>
            <a:endParaRPr lang="en-GB"/>
          </a:p>
        </p:txBody>
      </p:sp>
      <p:sp>
        <p:nvSpPr>
          <p:cNvPr id="6" name="Slide Number Placeholder 5"/>
          <p:cNvSpPr>
            <a:spLocks noGrp="1"/>
          </p:cNvSpPr>
          <p:nvPr>
            <p:ph type="sldNum" sz="quarter" idx="4"/>
          </p:nvPr>
        </p:nvSpPr>
        <p:spPr>
          <a:xfrm>
            <a:off x="428399" y="4845600"/>
            <a:ext cx="180001" cy="135000"/>
          </a:xfrm>
          <a:prstGeom prst="rect">
            <a:avLst/>
          </a:prstGeom>
        </p:spPr>
        <p:txBody>
          <a:bodyPr vert="horz" lIns="0" tIns="0" rIns="0" bIns="0" rtlCol="0" anchor="t" anchorCtr="0"/>
          <a:lstStyle>
            <a:lvl1pPr algn="l">
              <a:defRPr sz="700">
                <a:solidFill>
                  <a:schemeClr val="tx1"/>
                </a:solidFill>
              </a:defRPr>
            </a:lvl1pPr>
          </a:lstStyle>
          <a:p>
            <a:fld id="{2B1C6FFC-D040-034F-8B69-20295064E64D}" type="slidenum">
              <a:rPr lang="fr-FR" smtClean="0"/>
              <a:pPr/>
              <a:t>‹#›</a:t>
            </a:fld>
            <a:endParaRPr lang="fr-FR" dirty="0"/>
          </a:p>
        </p:txBody>
      </p:sp>
      <p:sp>
        <p:nvSpPr>
          <p:cNvPr id="13" name="Rectangle 12"/>
          <p:cNvSpPr/>
          <p:nvPr/>
        </p:nvSpPr>
        <p:spPr>
          <a:xfrm>
            <a:off x="4284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800"/>
          </a:p>
        </p:txBody>
      </p:sp>
      <p:cxnSp>
        <p:nvCxnSpPr>
          <p:cNvPr id="11" name="Connecteur droit 8">
            <a:extLst>
              <a:ext uri="{FF2B5EF4-FFF2-40B4-BE49-F238E27FC236}">
                <a16:creationId xmlns:a16="http://schemas.microsoft.com/office/drawing/2014/main" id="{7F710BDB-A926-7747-A609-83D680A864E1}"/>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551682" y="4698001"/>
            <a:ext cx="1414463" cy="356226"/>
          </a:xfrm>
          <a:prstGeom prst="rect">
            <a:avLst/>
          </a:prstGeom>
        </p:spPr>
      </p:pic>
    </p:spTree>
    <p:extLst>
      <p:ext uri="{BB962C8B-B14F-4D97-AF65-F5344CB8AC3E}">
        <p14:creationId xmlns:p14="http://schemas.microsoft.com/office/powerpoint/2010/main" val="1998733264"/>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Lst>
  <p:hf hdr="0" dt="0"/>
  <p:txStyles>
    <p:titleStyle>
      <a:lvl1pPr algn="l" defTabSz="914355" rtl="0" eaLnBrk="1" latinLnBrk="0" hangingPunct="1">
        <a:lnSpc>
          <a:spcPct val="90000"/>
        </a:lnSpc>
        <a:spcBef>
          <a:spcPct val="0"/>
        </a:spcBef>
        <a:buNone/>
        <a:defRPr sz="2100" b="1" kern="1200" spc="51" baseline="0">
          <a:solidFill>
            <a:schemeClr val="tx1"/>
          </a:solidFill>
          <a:latin typeface="+mj-lt"/>
          <a:ea typeface="+mj-ea"/>
          <a:cs typeface="+mj-cs"/>
        </a:defRPr>
      </a:lvl1pPr>
    </p:titleStyle>
    <p:bodyStyle>
      <a:lvl1pPr marL="195263" indent="-188913" algn="l" defTabSz="914355" rtl="0" eaLnBrk="1" latinLnBrk="0" hangingPunct="1">
        <a:lnSpc>
          <a:spcPct val="100000"/>
        </a:lnSpc>
        <a:spcBef>
          <a:spcPts val="1000"/>
        </a:spcBef>
        <a:buClr>
          <a:schemeClr val="accent1"/>
        </a:buClr>
        <a:buSzPct val="130000"/>
        <a:buFont typeface="CambriaMath" charset="0"/>
        <a:buChar char="⎯"/>
        <a:tabLst/>
        <a:defRPr sz="1400" kern="1200">
          <a:solidFill>
            <a:schemeClr val="tx2"/>
          </a:solidFill>
          <a:latin typeface="+mn-lt"/>
          <a:ea typeface="+mn-ea"/>
          <a:cs typeface="+mn-cs"/>
        </a:defRPr>
      </a:lvl1pPr>
      <a:lvl2pPr marL="365125" indent="-141288" algn="l" defTabSz="914355" rtl="0" eaLnBrk="1" latinLnBrk="0" hangingPunct="1">
        <a:lnSpc>
          <a:spcPct val="100000"/>
        </a:lnSpc>
        <a:spcBef>
          <a:spcPts val="500"/>
        </a:spcBef>
        <a:buClr>
          <a:schemeClr val="accent2"/>
        </a:buClr>
        <a:buFont typeface="CambriaMath" charset="0"/>
        <a:buChar char="⎯"/>
        <a:tabLst/>
        <a:defRPr sz="1200" kern="1200">
          <a:solidFill>
            <a:schemeClr val="tx2"/>
          </a:solidFill>
          <a:latin typeface="+mn-lt"/>
          <a:ea typeface="+mn-ea"/>
          <a:cs typeface="+mn-cs"/>
        </a:defRPr>
      </a:lvl2pPr>
      <a:lvl3pPr marL="536575" indent="-125413" algn="l" defTabSz="914355" rtl="0" eaLnBrk="1" latinLnBrk="0" hangingPunct="1">
        <a:lnSpc>
          <a:spcPct val="100000"/>
        </a:lnSpc>
        <a:spcBef>
          <a:spcPts val="500"/>
        </a:spcBef>
        <a:buClr>
          <a:schemeClr val="accent2"/>
        </a:buClr>
        <a:buFont typeface="LucidaGrande-Bold" charset="0"/>
        <a:buChar char="⁃"/>
        <a:tabLst/>
        <a:defRPr sz="1000" kern="1200">
          <a:solidFill>
            <a:schemeClr val="tx2"/>
          </a:solidFill>
          <a:latin typeface="+mn-lt"/>
          <a:ea typeface="+mn-ea"/>
          <a:cs typeface="+mn-cs"/>
        </a:defRPr>
      </a:lvl3pPr>
      <a:lvl4pPr marL="7938" indent="0" algn="l" defTabSz="914355" rtl="0" eaLnBrk="1" latinLnBrk="0" hangingPunct="1">
        <a:lnSpc>
          <a:spcPct val="100000"/>
        </a:lnSpc>
        <a:spcBef>
          <a:spcPts val="500"/>
        </a:spcBef>
        <a:buFont typeface="Arial" charset="0"/>
        <a:buNone/>
        <a:tabLst/>
        <a:defRPr sz="1000" kern="1200">
          <a:solidFill>
            <a:schemeClr val="tx1"/>
          </a:solidFill>
          <a:latin typeface="+mn-lt"/>
          <a:ea typeface="+mn-ea"/>
          <a:cs typeface="+mn-cs"/>
        </a:defRPr>
      </a:lvl4pPr>
      <a:lvl5pPr marL="7938" indent="0" algn="l" defTabSz="914355" rtl="0" eaLnBrk="1" latinLnBrk="0" hangingPunct="1">
        <a:lnSpc>
          <a:spcPct val="100000"/>
        </a:lnSpc>
        <a:spcBef>
          <a:spcPts val="500"/>
        </a:spcBef>
        <a:buFont typeface="Arial" charset="0"/>
        <a:buNone/>
        <a:tabLst/>
        <a:defRPr sz="1000" kern="1200">
          <a:solidFill>
            <a:schemeClr val="accent1"/>
          </a:solidFill>
          <a:latin typeface="+mn-lt"/>
          <a:ea typeface="+mn-ea"/>
          <a:cs typeface="+mn-cs"/>
        </a:defRPr>
      </a:lvl5pPr>
      <a:lvl6pPr marL="251447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3"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1"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8"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3" algn="l" defTabSz="914355" rtl="0" eaLnBrk="1" latinLnBrk="0" hangingPunct="1">
        <a:defRPr sz="1800" kern="1200">
          <a:solidFill>
            <a:schemeClr val="tx1"/>
          </a:solidFill>
          <a:latin typeface="+mn-lt"/>
          <a:ea typeface="+mn-ea"/>
          <a:cs typeface="+mn-cs"/>
        </a:defRPr>
      </a:lvl4pPr>
      <a:lvl5pPr marL="1828710" algn="l" defTabSz="914355" rtl="0" eaLnBrk="1" latinLnBrk="0" hangingPunct="1">
        <a:defRPr sz="1800" kern="1200">
          <a:solidFill>
            <a:schemeClr val="tx1"/>
          </a:solidFill>
          <a:latin typeface="+mn-lt"/>
          <a:ea typeface="+mn-ea"/>
          <a:cs typeface="+mn-cs"/>
        </a:defRPr>
      </a:lvl5pPr>
      <a:lvl6pPr marL="2285888"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3" algn="l" defTabSz="914355" rtl="0" eaLnBrk="1" latinLnBrk="0" hangingPunct="1">
        <a:defRPr sz="1800" kern="1200">
          <a:solidFill>
            <a:schemeClr val="tx1"/>
          </a:solidFill>
          <a:latin typeface="+mn-lt"/>
          <a:ea typeface="+mn-ea"/>
          <a:cs typeface="+mn-cs"/>
        </a:defRPr>
      </a:lvl8pPr>
      <a:lvl9pPr marL="3657420" algn="l" defTabSz="91435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00" y="599899"/>
            <a:ext cx="8063999" cy="349671"/>
          </a:xfrm>
          <a:prstGeom prst="rect">
            <a:avLst/>
          </a:prstGeom>
        </p:spPr>
        <p:txBody>
          <a:bodyPr vert="horz" lIns="0" tIns="0" rIns="0" bIns="0" rtlCol="0" anchor="t" anchorCtr="0">
            <a:normAutofit/>
          </a:bodyPr>
          <a:lstStyle/>
          <a:p>
            <a:r>
              <a:rPr lang="fr-FR" dirty="0"/>
              <a:t>Cliquez et modifiez le titre</a:t>
            </a:r>
            <a:endParaRPr lang="en-US" dirty="0"/>
          </a:p>
        </p:txBody>
      </p:sp>
      <p:sp>
        <p:nvSpPr>
          <p:cNvPr id="3" name="Text Placeholder 2"/>
          <p:cNvSpPr>
            <a:spLocks noGrp="1"/>
          </p:cNvSpPr>
          <p:nvPr>
            <p:ph type="body" idx="1"/>
          </p:nvPr>
        </p:nvSpPr>
        <p:spPr>
          <a:xfrm>
            <a:off x="540000" y="1350001"/>
            <a:ext cx="8063998" cy="3155960"/>
          </a:xfrm>
          <a:prstGeom prst="rect">
            <a:avLst/>
          </a:prstGeom>
        </p:spPr>
        <p:txBody>
          <a:bodyPr vert="horz" lIns="0" tIns="0" rIns="0" bIns="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Footer Placeholder 4"/>
          <p:cNvSpPr>
            <a:spLocks noGrp="1"/>
          </p:cNvSpPr>
          <p:nvPr>
            <p:ph type="ftr" sz="quarter" idx="3"/>
          </p:nvPr>
        </p:nvSpPr>
        <p:spPr>
          <a:xfrm>
            <a:off x="796720" y="4860000"/>
            <a:ext cx="5212196" cy="135000"/>
          </a:xfrm>
          <a:prstGeom prst="rect">
            <a:avLst/>
          </a:prstGeom>
        </p:spPr>
        <p:txBody>
          <a:bodyPr vert="horz" lIns="0" tIns="0" rIns="0" bIns="0" rtlCol="0" anchor="t" anchorCtr="0"/>
          <a:lstStyle>
            <a:lvl1pPr algn="l">
              <a:defRPr sz="600" spc="23" baseline="0">
                <a:solidFill>
                  <a:schemeClr val="tx1"/>
                </a:solidFill>
              </a:defRPr>
            </a:lvl1pPr>
          </a:lstStyle>
          <a:p>
            <a:r>
              <a:rPr lang="fr-FR"/>
              <a:t>Amundi Actifs Réels et Alternatifs - Réservé aux clients professionnels</a:t>
            </a:r>
            <a:endParaRPr lang="fr-FR" dirty="0"/>
          </a:p>
        </p:txBody>
      </p:sp>
      <p:sp>
        <p:nvSpPr>
          <p:cNvPr id="6" name="Slide Number Placeholder 5"/>
          <p:cNvSpPr>
            <a:spLocks noGrp="1"/>
          </p:cNvSpPr>
          <p:nvPr>
            <p:ph type="sldNum" sz="quarter" idx="4"/>
          </p:nvPr>
        </p:nvSpPr>
        <p:spPr>
          <a:xfrm>
            <a:off x="540000" y="4860000"/>
            <a:ext cx="180000" cy="135000"/>
          </a:xfrm>
          <a:prstGeom prst="rect">
            <a:avLst/>
          </a:prstGeom>
        </p:spPr>
        <p:txBody>
          <a:bodyPr vert="horz" lIns="0" tIns="0" rIns="0" bIns="0" rtlCol="0" anchor="t" anchorCtr="0"/>
          <a:lstStyle>
            <a:lvl1pPr algn="l">
              <a:defRPr sz="600">
                <a:solidFill>
                  <a:schemeClr val="tx1"/>
                </a:solidFill>
              </a:defRPr>
            </a:lvl1pPr>
          </a:lstStyle>
          <a:p>
            <a:fld id="{2B1C6FFC-D040-034F-8B69-20295064E64D}" type="slidenum">
              <a:rPr lang="fr-FR" smtClean="0"/>
              <a:pPr/>
              <a:t>‹#›</a:t>
            </a:fld>
            <a:endParaRPr lang="fr-FR" dirty="0"/>
          </a:p>
        </p:txBody>
      </p:sp>
      <p:cxnSp>
        <p:nvCxnSpPr>
          <p:cNvPr id="9" name="Connecteur droit 8"/>
          <p:cNvCxnSpPr/>
          <p:nvPr/>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902672"/>
      </p:ext>
    </p:extLst>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 id="2147484234" r:id="rId12"/>
    <p:sldLayoutId id="2147484235" r:id="rId13"/>
    <p:sldLayoutId id="2147484236" r:id="rId14"/>
    <p:sldLayoutId id="2147484237" r:id="rId15"/>
    <p:sldLayoutId id="2147484238" r:id="rId16"/>
    <p:sldLayoutId id="2147484240" r:id="rId17"/>
    <p:sldLayoutId id="2147484241" r:id="rId18"/>
    <p:sldLayoutId id="2147484242" r:id="rId19"/>
  </p:sldLayoutIdLst>
  <p:hf hdr="0" dt="0"/>
  <p:txStyles>
    <p:titleStyle>
      <a:lvl1pPr algn="l" defTabSz="685800" rtl="0" eaLnBrk="1" latinLnBrk="0" hangingPunct="1">
        <a:lnSpc>
          <a:spcPct val="90000"/>
        </a:lnSpc>
        <a:spcBef>
          <a:spcPct val="0"/>
        </a:spcBef>
        <a:buNone/>
        <a:defRPr sz="1800" b="1" kern="1200" spc="38" baseline="0">
          <a:solidFill>
            <a:schemeClr val="tx1"/>
          </a:solidFill>
          <a:latin typeface="+mj-lt"/>
          <a:ea typeface="+mj-ea"/>
          <a:cs typeface="+mj-cs"/>
        </a:defRPr>
      </a:lvl1pPr>
    </p:titleStyle>
    <p:bodyStyle>
      <a:lvl1pPr marL="167879" indent="-163116" algn="l" defTabSz="685800" rtl="0" eaLnBrk="1" latinLnBrk="0" hangingPunct="1">
        <a:lnSpc>
          <a:spcPct val="100000"/>
        </a:lnSpc>
        <a:spcBef>
          <a:spcPts val="750"/>
        </a:spcBef>
        <a:buClr>
          <a:schemeClr val="accent1"/>
        </a:buClr>
        <a:buSzPct val="130000"/>
        <a:buFont typeface="CambriaMath" charset="0"/>
        <a:buChar char="⎯"/>
        <a:tabLst/>
        <a:defRPr sz="1200" kern="1200">
          <a:solidFill>
            <a:schemeClr val="tx2"/>
          </a:solidFill>
          <a:latin typeface="+mn-lt"/>
          <a:ea typeface="+mn-ea"/>
          <a:cs typeface="+mn-cs"/>
        </a:defRPr>
      </a:lvl1pPr>
      <a:lvl2pPr marL="301229" indent="-133350" algn="l" defTabSz="685800" rtl="0" eaLnBrk="1" latinLnBrk="0" hangingPunct="1">
        <a:lnSpc>
          <a:spcPct val="100000"/>
        </a:lnSpc>
        <a:spcBef>
          <a:spcPts val="375"/>
        </a:spcBef>
        <a:buClr>
          <a:schemeClr val="accent2"/>
        </a:buClr>
        <a:buFont typeface="CambriaMath" charset="0"/>
        <a:buChar char="⎯"/>
        <a:tabLst/>
        <a:defRPr sz="1050" kern="1200">
          <a:solidFill>
            <a:schemeClr val="tx2"/>
          </a:solidFill>
          <a:latin typeface="+mn-lt"/>
          <a:ea typeface="+mn-ea"/>
          <a:cs typeface="+mn-cs"/>
        </a:defRPr>
      </a:lvl2pPr>
      <a:lvl3pPr marL="434579" indent="-98822" algn="l" defTabSz="685800" rtl="0" eaLnBrk="1" latinLnBrk="0" hangingPunct="1">
        <a:lnSpc>
          <a:spcPct val="100000"/>
        </a:lnSpc>
        <a:spcBef>
          <a:spcPts val="375"/>
        </a:spcBef>
        <a:buClr>
          <a:schemeClr val="accent2"/>
        </a:buClr>
        <a:buFont typeface="LucidaGrande-Bold" charset="0"/>
        <a:buChar char="⁃"/>
        <a:tabLst/>
        <a:defRPr sz="900" kern="1200">
          <a:solidFill>
            <a:schemeClr val="tx2"/>
          </a:solidFill>
          <a:latin typeface="+mn-lt"/>
          <a:ea typeface="+mn-ea"/>
          <a:cs typeface="+mn-cs"/>
        </a:defRPr>
      </a:lvl3pPr>
      <a:lvl4pPr marL="5954" indent="0" algn="l" defTabSz="685800" rtl="0" eaLnBrk="1" latinLnBrk="0" hangingPunct="1">
        <a:lnSpc>
          <a:spcPct val="100000"/>
        </a:lnSpc>
        <a:spcBef>
          <a:spcPts val="375"/>
        </a:spcBef>
        <a:buFont typeface="Arial" charset="0"/>
        <a:buNone/>
        <a:tabLst/>
        <a:defRPr sz="900" kern="1200">
          <a:solidFill>
            <a:schemeClr val="tx1"/>
          </a:solidFill>
          <a:latin typeface="+mn-lt"/>
          <a:ea typeface="+mn-ea"/>
          <a:cs typeface="+mn-cs"/>
        </a:defRPr>
      </a:lvl4pPr>
      <a:lvl5pPr marL="5954" indent="0" algn="l" defTabSz="685800" rtl="0" eaLnBrk="1" latinLnBrk="0" hangingPunct="1">
        <a:lnSpc>
          <a:spcPct val="100000"/>
        </a:lnSpc>
        <a:spcBef>
          <a:spcPts val="375"/>
        </a:spcBef>
        <a:buFont typeface="Arial"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00" y="599899"/>
            <a:ext cx="8063999" cy="349671"/>
          </a:xfrm>
          <a:prstGeom prst="rect">
            <a:avLst/>
          </a:prstGeom>
        </p:spPr>
        <p:txBody>
          <a:bodyPr vert="horz" lIns="0" tIns="0" rIns="0" bIns="0" rtlCol="0" anchor="t" anchorCtr="0">
            <a:normAutofit/>
          </a:bodyPr>
          <a:lstStyle/>
          <a:p>
            <a:r>
              <a:rPr lang="fr-FR" dirty="0"/>
              <a:t>Cliquez et modifiez le titre</a:t>
            </a:r>
            <a:endParaRPr lang="en-US" dirty="0"/>
          </a:p>
        </p:txBody>
      </p:sp>
      <p:sp>
        <p:nvSpPr>
          <p:cNvPr id="3" name="Text Placeholder 2"/>
          <p:cNvSpPr>
            <a:spLocks noGrp="1"/>
          </p:cNvSpPr>
          <p:nvPr>
            <p:ph type="body" idx="1"/>
          </p:nvPr>
        </p:nvSpPr>
        <p:spPr>
          <a:xfrm>
            <a:off x="540000" y="1350001"/>
            <a:ext cx="8063998" cy="3155960"/>
          </a:xfrm>
          <a:prstGeom prst="rect">
            <a:avLst/>
          </a:prstGeom>
        </p:spPr>
        <p:txBody>
          <a:bodyPr vert="horz" lIns="0" tIns="0" rIns="0" bIns="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Footer Placeholder 4"/>
          <p:cNvSpPr>
            <a:spLocks noGrp="1"/>
          </p:cNvSpPr>
          <p:nvPr>
            <p:ph type="ftr" sz="quarter" idx="3"/>
          </p:nvPr>
        </p:nvSpPr>
        <p:spPr>
          <a:xfrm>
            <a:off x="796720" y="4860000"/>
            <a:ext cx="5212196" cy="135000"/>
          </a:xfrm>
          <a:prstGeom prst="rect">
            <a:avLst/>
          </a:prstGeom>
        </p:spPr>
        <p:txBody>
          <a:bodyPr vert="horz" lIns="0" tIns="0" rIns="0" bIns="0" rtlCol="0" anchor="t" anchorCtr="0"/>
          <a:lstStyle>
            <a:lvl1pPr algn="l">
              <a:defRPr sz="600" spc="23" baseline="0">
                <a:solidFill>
                  <a:schemeClr val="tx1"/>
                </a:solidFill>
              </a:defRPr>
            </a:lvl1pPr>
          </a:lstStyle>
          <a:p>
            <a:r>
              <a:rPr lang="en-US" dirty="0"/>
              <a:t>Amundi Alternative and Real Assets - Document for Professional Investors Only</a:t>
            </a:r>
            <a:endParaRPr lang="fr-FR" dirty="0"/>
          </a:p>
        </p:txBody>
      </p:sp>
      <p:sp>
        <p:nvSpPr>
          <p:cNvPr id="6" name="Slide Number Placeholder 5"/>
          <p:cNvSpPr>
            <a:spLocks noGrp="1"/>
          </p:cNvSpPr>
          <p:nvPr>
            <p:ph type="sldNum" sz="quarter" idx="4"/>
          </p:nvPr>
        </p:nvSpPr>
        <p:spPr>
          <a:xfrm>
            <a:off x="540000" y="4860000"/>
            <a:ext cx="180000" cy="135000"/>
          </a:xfrm>
          <a:prstGeom prst="rect">
            <a:avLst/>
          </a:prstGeom>
        </p:spPr>
        <p:txBody>
          <a:bodyPr vert="horz" lIns="0" tIns="0" rIns="0" bIns="0" rtlCol="0" anchor="t" anchorCtr="0"/>
          <a:lstStyle>
            <a:lvl1pPr algn="l">
              <a:defRPr sz="600">
                <a:solidFill>
                  <a:schemeClr val="tx1"/>
                </a:solidFill>
              </a:defRPr>
            </a:lvl1pPr>
          </a:lstStyle>
          <a:p>
            <a:fld id="{2B1C6FFC-D040-034F-8B69-20295064E64D}" type="slidenum">
              <a:rPr lang="fr-FR" smtClean="0"/>
              <a:pPr/>
              <a:t>‹#›</a:t>
            </a:fld>
            <a:endParaRPr lang="fr-FR" dirty="0"/>
          </a:p>
        </p:txBody>
      </p:sp>
      <p:cxnSp>
        <p:nvCxnSpPr>
          <p:cNvPr id="9" name="Connecteur droit 8"/>
          <p:cNvCxnSpPr/>
          <p:nvPr/>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769202"/>
      </p:ext>
    </p:extLst>
  </p:cSld>
  <p:clrMap bg1="lt1" tx1="dk1" bg2="lt2" tx2="dk2" accent1="accent1" accent2="accent2" accent3="accent3" accent4="accent4" accent5="accent5" accent6="accent6" hlink="hlink" folHlink="folHlink"/>
  <p:sldLayoutIdLst>
    <p:sldLayoutId id="2147484257" r:id="rId1"/>
    <p:sldLayoutId id="2147484258" r:id="rId2"/>
    <p:sldLayoutId id="2147484259" r:id="rId3"/>
    <p:sldLayoutId id="2147484260" r:id="rId4"/>
    <p:sldLayoutId id="2147484261" r:id="rId5"/>
    <p:sldLayoutId id="2147484262" r:id="rId6"/>
    <p:sldLayoutId id="2147484263" r:id="rId7"/>
    <p:sldLayoutId id="2147484264" r:id="rId8"/>
    <p:sldLayoutId id="2147484265" r:id="rId9"/>
    <p:sldLayoutId id="2147484266" r:id="rId10"/>
    <p:sldLayoutId id="2147484267" r:id="rId11"/>
    <p:sldLayoutId id="2147484268" r:id="rId12"/>
    <p:sldLayoutId id="2147484269" r:id="rId13"/>
    <p:sldLayoutId id="2147484270" r:id="rId14"/>
    <p:sldLayoutId id="2147484271" r:id="rId15"/>
    <p:sldLayoutId id="2147484272" r:id="rId16"/>
    <p:sldLayoutId id="2147484273" r:id="rId17"/>
    <p:sldLayoutId id="2147484274" r:id="rId18"/>
    <p:sldLayoutId id="2147484275" r:id="rId19"/>
    <p:sldLayoutId id="2147484276" r:id="rId20"/>
    <p:sldLayoutId id="2147484277" r:id="rId21"/>
    <p:sldLayoutId id="2147484278" r:id="rId22"/>
  </p:sldLayoutIdLst>
  <p:hf hdr="0" dt="0"/>
  <p:txStyles>
    <p:titleStyle>
      <a:lvl1pPr algn="l" defTabSz="685800" rtl="0" eaLnBrk="1" latinLnBrk="0" hangingPunct="1">
        <a:lnSpc>
          <a:spcPct val="90000"/>
        </a:lnSpc>
        <a:spcBef>
          <a:spcPct val="0"/>
        </a:spcBef>
        <a:buNone/>
        <a:defRPr sz="1800" b="1" kern="1200" spc="38" baseline="0">
          <a:solidFill>
            <a:schemeClr val="tx1"/>
          </a:solidFill>
          <a:latin typeface="+mj-lt"/>
          <a:ea typeface="+mj-ea"/>
          <a:cs typeface="+mj-cs"/>
        </a:defRPr>
      </a:lvl1pPr>
    </p:titleStyle>
    <p:bodyStyle>
      <a:lvl1pPr marL="167879" indent="-163116" algn="l" defTabSz="685800" rtl="0" eaLnBrk="1" latinLnBrk="0" hangingPunct="1">
        <a:lnSpc>
          <a:spcPct val="100000"/>
        </a:lnSpc>
        <a:spcBef>
          <a:spcPts val="750"/>
        </a:spcBef>
        <a:buClr>
          <a:schemeClr val="accent1"/>
        </a:buClr>
        <a:buSzPct val="130000"/>
        <a:buFont typeface="CambriaMath" charset="0"/>
        <a:buChar char="⎯"/>
        <a:tabLst/>
        <a:defRPr sz="1200" kern="1200">
          <a:solidFill>
            <a:schemeClr val="tx2"/>
          </a:solidFill>
          <a:latin typeface="+mn-lt"/>
          <a:ea typeface="+mn-ea"/>
          <a:cs typeface="+mn-cs"/>
        </a:defRPr>
      </a:lvl1pPr>
      <a:lvl2pPr marL="301229" indent="-133350" algn="l" defTabSz="685800" rtl="0" eaLnBrk="1" latinLnBrk="0" hangingPunct="1">
        <a:lnSpc>
          <a:spcPct val="100000"/>
        </a:lnSpc>
        <a:spcBef>
          <a:spcPts val="375"/>
        </a:spcBef>
        <a:buClr>
          <a:schemeClr val="accent2"/>
        </a:buClr>
        <a:buFont typeface="CambriaMath" charset="0"/>
        <a:buChar char="⎯"/>
        <a:tabLst/>
        <a:defRPr sz="1050" kern="1200">
          <a:solidFill>
            <a:schemeClr val="tx2"/>
          </a:solidFill>
          <a:latin typeface="+mn-lt"/>
          <a:ea typeface="+mn-ea"/>
          <a:cs typeface="+mn-cs"/>
        </a:defRPr>
      </a:lvl2pPr>
      <a:lvl3pPr marL="434579" indent="-98822" algn="l" defTabSz="685800" rtl="0" eaLnBrk="1" latinLnBrk="0" hangingPunct="1">
        <a:lnSpc>
          <a:spcPct val="100000"/>
        </a:lnSpc>
        <a:spcBef>
          <a:spcPts val="375"/>
        </a:spcBef>
        <a:buClr>
          <a:schemeClr val="accent2"/>
        </a:buClr>
        <a:buFont typeface="LucidaGrande-Bold" charset="0"/>
        <a:buChar char="⁃"/>
        <a:tabLst/>
        <a:defRPr sz="900" kern="1200">
          <a:solidFill>
            <a:schemeClr val="tx2"/>
          </a:solidFill>
          <a:latin typeface="+mn-lt"/>
          <a:ea typeface="+mn-ea"/>
          <a:cs typeface="+mn-cs"/>
        </a:defRPr>
      </a:lvl3pPr>
      <a:lvl4pPr marL="5954" indent="0" algn="l" defTabSz="685800" rtl="0" eaLnBrk="1" latinLnBrk="0" hangingPunct="1">
        <a:lnSpc>
          <a:spcPct val="100000"/>
        </a:lnSpc>
        <a:spcBef>
          <a:spcPts val="375"/>
        </a:spcBef>
        <a:buFont typeface="Arial" charset="0"/>
        <a:buNone/>
        <a:tabLst/>
        <a:defRPr sz="900" kern="1200">
          <a:solidFill>
            <a:schemeClr val="tx1"/>
          </a:solidFill>
          <a:latin typeface="+mn-lt"/>
          <a:ea typeface="+mn-ea"/>
          <a:cs typeface="+mn-cs"/>
        </a:defRPr>
      </a:lvl4pPr>
      <a:lvl5pPr marL="5954" indent="0" algn="l" defTabSz="685800" rtl="0" eaLnBrk="1" latinLnBrk="0" hangingPunct="1">
        <a:lnSpc>
          <a:spcPct val="100000"/>
        </a:lnSpc>
        <a:spcBef>
          <a:spcPts val="375"/>
        </a:spcBef>
        <a:buFont typeface="Arial"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2000" y="432000"/>
            <a:ext cx="8278613" cy="290620"/>
          </a:xfrm>
          <a:prstGeom prst="rect">
            <a:avLst/>
          </a:prstGeom>
        </p:spPr>
        <p:txBody>
          <a:bodyPr vert="horz" lIns="0" tIns="0" rIns="0" bIns="0" rtlCol="0" anchor="b" anchorCtr="0">
            <a:noAutofit/>
          </a:bodyPr>
          <a:lstStyle/>
          <a:p>
            <a:r>
              <a:rPr lang="en-GB" dirty="0"/>
              <a:t>Title</a:t>
            </a:r>
          </a:p>
        </p:txBody>
      </p:sp>
      <p:sp>
        <p:nvSpPr>
          <p:cNvPr id="6" name="Slide Number Placeholder 5"/>
          <p:cNvSpPr>
            <a:spLocks noGrp="1"/>
          </p:cNvSpPr>
          <p:nvPr>
            <p:ph type="sldNum" sz="quarter" idx="4"/>
          </p:nvPr>
        </p:nvSpPr>
        <p:spPr>
          <a:xfrm>
            <a:off x="432000" y="4860000"/>
            <a:ext cx="180000" cy="135000"/>
          </a:xfrm>
          <a:prstGeom prst="rect">
            <a:avLst/>
          </a:prstGeom>
        </p:spPr>
        <p:txBody>
          <a:bodyPr vert="horz" lIns="0" tIns="0" rIns="0" bIns="0" rtlCol="0" anchor="t" anchorCtr="0"/>
          <a:lstStyle>
            <a:lvl1pPr algn="l">
              <a:defRPr sz="700">
                <a:solidFill>
                  <a:srgbClr val="003C64"/>
                </a:solidFill>
              </a:defRPr>
            </a:lvl1pPr>
          </a:lstStyle>
          <a:p>
            <a:fld id="{78D5D5FC-A2A2-446A-BED0-1CEF08BE1E1C}" type="slidenum">
              <a:rPr lang="en-GB" smtClean="0"/>
              <a:pPr/>
              <a:t>‹#›</a:t>
            </a:fld>
            <a:endParaRPr lang="en-GB" dirty="0"/>
          </a:p>
        </p:txBody>
      </p:sp>
      <p:sp>
        <p:nvSpPr>
          <p:cNvPr id="4" name="Espace réservé du texte 3">
            <a:extLst>
              <a:ext uri="{FF2B5EF4-FFF2-40B4-BE49-F238E27FC236}">
                <a16:creationId xmlns:a16="http://schemas.microsoft.com/office/drawing/2014/main" id="{BF3EC058-6B67-4DFE-895B-A841A9F7E996}"/>
              </a:ext>
            </a:extLst>
          </p:cNvPr>
          <p:cNvSpPr>
            <a:spLocks noGrp="1"/>
          </p:cNvSpPr>
          <p:nvPr>
            <p:ph type="body" idx="1"/>
          </p:nvPr>
        </p:nvSpPr>
        <p:spPr>
          <a:xfrm>
            <a:off x="432000" y="1006475"/>
            <a:ext cx="8278613" cy="3601524"/>
          </a:xfrm>
          <a:prstGeom prst="rect">
            <a:avLst/>
          </a:prstGeom>
        </p:spPr>
        <p:txBody>
          <a:bodyPr vert="horz" lIns="0" tIns="0" rIns="0" bIns="0" rtlCol="0">
            <a:noAutofit/>
          </a:bodyPr>
          <a:lstStyle/>
          <a:p>
            <a:pPr lvl="0"/>
            <a:r>
              <a:rPr lang="en-GB" dirty="0"/>
              <a:t>Level 1</a:t>
            </a:r>
          </a:p>
          <a:p>
            <a:pPr lvl="1"/>
            <a:r>
              <a:rPr lang="en-GB" dirty="0"/>
              <a:t>Level 2</a:t>
            </a:r>
          </a:p>
          <a:p>
            <a:pPr lvl="2"/>
            <a:r>
              <a:rPr lang="en-GB" dirty="0"/>
              <a:t>Level 3</a:t>
            </a:r>
          </a:p>
          <a:p>
            <a:pPr lvl="3"/>
            <a:r>
              <a:rPr lang="en-GB" dirty="0"/>
              <a:t>Level 4</a:t>
            </a:r>
          </a:p>
          <a:p>
            <a:pPr lvl="4"/>
            <a:r>
              <a:rPr lang="en-GB" dirty="0"/>
              <a:t>Level 5</a:t>
            </a:r>
          </a:p>
          <a:p>
            <a:pPr lvl="5"/>
            <a:r>
              <a:rPr lang="en-GB" dirty="0"/>
              <a:t>Level 6</a:t>
            </a:r>
          </a:p>
          <a:p>
            <a:pPr lvl="6"/>
            <a:r>
              <a:rPr lang="en-GB" dirty="0"/>
              <a:t>Level 7</a:t>
            </a:r>
          </a:p>
          <a:p>
            <a:pPr lvl="7"/>
            <a:r>
              <a:rPr lang="en-GB" dirty="0"/>
              <a:t>Level 8</a:t>
            </a:r>
          </a:p>
          <a:p>
            <a:pPr lvl="8"/>
            <a:r>
              <a:rPr lang="en-GB" dirty="0"/>
              <a:t>Level 9</a:t>
            </a:r>
          </a:p>
        </p:txBody>
      </p:sp>
      <p:sp>
        <p:nvSpPr>
          <p:cNvPr id="3" name="Espace réservé du pied de page 2">
            <a:extLst>
              <a:ext uri="{FF2B5EF4-FFF2-40B4-BE49-F238E27FC236}">
                <a16:creationId xmlns:a16="http://schemas.microsoft.com/office/drawing/2014/main" id="{B0CD4BAF-2DE8-42E9-8E6A-B28936787CEB}"/>
              </a:ext>
            </a:extLst>
          </p:cNvPr>
          <p:cNvSpPr>
            <a:spLocks noGrp="1"/>
          </p:cNvSpPr>
          <p:nvPr>
            <p:ph type="ftr" sz="quarter" idx="3"/>
          </p:nvPr>
        </p:nvSpPr>
        <p:spPr>
          <a:xfrm>
            <a:off x="685117" y="4860000"/>
            <a:ext cx="5212196" cy="135000"/>
          </a:xfrm>
          <a:prstGeom prst="rect">
            <a:avLst/>
          </a:prstGeom>
        </p:spPr>
        <p:txBody>
          <a:bodyPr vert="horz" lIns="0" tIns="0" rIns="0" bIns="0" rtlCol="0" anchor="t" anchorCtr="0">
            <a:noAutofit/>
          </a:bodyPr>
          <a:lstStyle>
            <a:lvl1pPr algn="l">
              <a:defRPr sz="700" spc="30" baseline="0">
                <a:solidFill>
                  <a:schemeClr val="tx1"/>
                </a:solidFill>
                <a:latin typeface="Arial" panose="020B0604020202020204" pitchFamily="34" charset="0"/>
                <a:cs typeface="Arial" panose="020B0604020202020204" pitchFamily="34" charset="0"/>
              </a:defRPr>
            </a:lvl1pPr>
          </a:lstStyle>
          <a:p>
            <a:r>
              <a:rPr lang="en-GB" dirty="0"/>
              <a:t> | </a:t>
            </a:r>
          </a:p>
        </p:txBody>
      </p:sp>
      <p:sp>
        <p:nvSpPr>
          <p:cNvPr id="7" name="Rectangle 6">
            <a:extLst>
              <a:ext uri="{FF2B5EF4-FFF2-40B4-BE49-F238E27FC236}">
                <a16:creationId xmlns:a16="http://schemas.microsoft.com/office/drawing/2014/main" id="{E77F5F2D-3836-FDCE-D002-CF7D66613163}"/>
              </a:ext>
            </a:extLst>
          </p:cNvPr>
          <p:cNvSpPr>
            <a:spLocks/>
          </p:cNvSpPr>
          <p:nvPr userDrawn="1"/>
        </p:nvSpPr>
        <p:spPr>
          <a:xfrm>
            <a:off x="4320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800" dirty="0"/>
          </a:p>
        </p:txBody>
      </p:sp>
      <p:cxnSp>
        <p:nvCxnSpPr>
          <p:cNvPr id="8" name="Connecteur droit 8">
            <a:extLst>
              <a:ext uri="{FF2B5EF4-FFF2-40B4-BE49-F238E27FC236}">
                <a16:creationId xmlns:a16="http://schemas.microsoft.com/office/drawing/2014/main" id="{91402368-EA63-FF4D-5C9C-D2756C222373}"/>
              </a:ext>
            </a:extLst>
          </p:cNvPr>
          <p:cNvCxnSpPr/>
          <p:nvPr userDrawn="1"/>
        </p:nvCxnSpPr>
        <p:spPr>
          <a:xfrm>
            <a:off x="607686" y="4875449"/>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Graphique 65">
            <a:extLst>
              <a:ext uri="{FF2B5EF4-FFF2-40B4-BE49-F238E27FC236}">
                <a16:creationId xmlns:a16="http://schemas.microsoft.com/office/drawing/2014/main" id="{D2B4B56D-0F5F-8A95-48C2-88DD51ED254D}"/>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7956324" y="4588072"/>
            <a:ext cx="759600" cy="335222"/>
          </a:xfrm>
          <a:prstGeom prst="rect">
            <a:avLst/>
          </a:prstGeom>
        </p:spPr>
      </p:pic>
    </p:spTree>
    <p:extLst>
      <p:ext uri="{BB962C8B-B14F-4D97-AF65-F5344CB8AC3E}">
        <p14:creationId xmlns:p14="http://schemas.microsoft.com/office/powerpoint/2010/main" val="2538600842"/>
      </p:ext>
    </p:extLst>
  </p:cSld>
  <p:clrMap bg1="lt1" tx1="dk1" bg2="lt2" tx2="dk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 id="2147484286" r:id="rId6"/>
    <p:sldLayoutId id="2147484287" r:id="rId7"/>
    <p:sldLayoutId id="2147484288" r:id="rId8"/>
    <p:sldLayoutId id="2147484289" r:id="rId9"/>
    <p:sldLayoutId id="2147484290" r:id="rId10"/>
    <p:sldLayoutId id="2147484291" r:id="rId11"/>
    <p:sldLayoutId id="2147484292" r:id="rId12"/>
    <p:sldLayoutId id="2147484293" r:id="rId13"/>
    <p:sldLayoutId id="2147484294" r:id="rId14"/>
    <p:sldLayoutId id="2147484295" r:id="rId15"/>
    <p:sldLayoutId id="2147484296" r:id="rId16"/>
    <p:sldLayoutId id="2147484297" r:id="rId17"/>
    <p:sldLayoutId id="2147484298" r:id="rId18"/>
    <p:sldLayoutId id="2147484299" r:id="rId19"/>
    <p:sldLayoutId id="2147484300" r:id="rId20"/>
  </p:sldLayoutIdLst>
  <p:hf hdr="0"/>
  <p:txStyles>
    <p:titleStyle>
      <a:lvl1pPr marL="0" indent="0" algn="l" defTabSz="685800" rtl="0" eaLnBrk="1" latinLnBrk="0" hangingPunct="1">
        <a:lnSpc>
          <a:spcPct val="80000"/>
        </a:lnSpc>
        <a:spcBef>
          <a:spcPct val="0"/>
        </a:spcBef>
        <a:buNone/>
        <a:defRPr sz="2100" b="1" kern="1200" spc="50" baseline="0">
          <a:solidFill>
            <a:srgbClr val="003C64"/>
          </a:solidFill>
          <a:latin typeface="+mj-lt"/>
          <a:ea typeface="+mj-ea"/>
          <a:cs typeface="+mj-cs"/>
        </a:defRPr>
      </a:lvl1pPr>
    </p:titleStyle>
    <p:bodyStyle>
      <a:lvl1pPr marL="180000" marR="0" indent="-180000" algn="l" defTabSz="685800" rtl="0" eaLnBrk="1" fontAlgn="auto" latinLnBrk="0" hangingPunct="1">
        <a:lnSpc>
          <a:spcPct val="100000"/>
        </a:lnSpc>
        <a:spcBef>
          <a:spcPts val="1000"/>
        </a:spcBef>
        <a:spcAft>
          <a:spcPts val="0"/>
        </a:spcAft>
        <a:buClr>
          <a:srgbClr val="00A0E3"/>
        </a:buClr>
        <a:buSzPct val="130000"/>
        <a:buFont typeface="Symbol" panose="05050102010706020507" pitchFamily="18" charset="2"/>
        <a:buChar char="-"/>
        <a:tabLst/>
        <a:defRPr sz="1400" kern="1200">
          <a:solidFill>
            <a:schemeClr val="tx1"/>
          </a:solidFill>
          <a:latin typeface="Arial" panose="020B0604020202020204" pitchFamily="34" charset="0"/>
          <a:ea typeface="+mn-ea"/>
          <a:cs typeface="Arial" panose="020B0604020202020204" pitchFamily="34" charset="0"/>
        </a:defRPr>
      </a:lvl1pPr>
      <a:lvl2pPr marL="360000" marR="0" indent="-180000" algn="l" defTabSz="685800" rtl="0" eaLnBrk="1" fontAlgn="auto" latinLnBrk="0" hangingPunct="1">
        <a:lnSpc>
          <a:spcPct val="100000"/>
        </a:lnSpc>
        <a:spcBef>
          <a:spcPts val="500"/>
        </a:spcBef>
        <a:spcAft>
          <a:spcPts val="0"/>
        </a:spcAft>
        <a:buClr>
          <a:schemeClr val="accent2"/>
        </a:buClr>
        <a:buSzTx/>
        <a:buFont typeface="Symbol" panose="05050102010706020507" pitchFamily="18" charset="2"/>
        <a:buChar char="-"/>
        <a:tabLst/>
        <a:defRPr sz="1200" kern="1200">
          <a:solidFill>
            <a:srgbClr val="000000"/>
          </a:solidFill>
          <a:latin typeface="Arial" panose="020B0604020202020204" pitchFamily="34" charset="0"/>
          <a:ea typeface="+mn-ea"/>
          <a:cs typeface="Arial" panose="020B0604020202020204" pitchFamily="34" charset="0"/>
        </a:defRPr>
      </a:lvl2pPr>
      <a:lvl3pPr marL="486000" marR="0" indent="-126000" algn="l" defTabSz="685800" rtl="0" eaLnBrk="1" fontAlgn="auto" latinLnBrk="0" hangingPunct="1">
        <a:lnSpc>
          <a:spcPct val="100000"/>
        </a:lnSpc>
        <a:spcBef>
          <a:spcPts val="500"/>
        </a:spcBef>
        <a:spcAft>
          <a:spcPts val="0"/>
        </a:spcAft>
        <a:buClr>
          <a:schemeClr val="accent2"/>
        </a:buClr>
        <a:buSzTx/>
        <a:buFont typeface="Calibri" panose="020F0502020204030204" pitchFamily="34" charset="0"/>
        <a:buChar char="‐"/>
        <a:tabLst/>
        <a:defRPr sz="1000" kern="1200">
          <a:solidFill>
            <a:srgbClr val="000000"/>
          </a:solidFill>
          <a:latin typeface="Arial" panose="020B0604020202020204" pitchFamily="34" charset="0"/>
          <a:ea typeface="+mn-ea"/>
          <a:cs typeface="Arial" panose="020B0604020202020204" pitchFamily="34" charset="0"/>
        </a:defRPr>
      </a:lvl3pPr>
      <a:lvl4pPr marL="0" marR="0" indent="0" algn="l" defTabSz="685800" rtl="0" eaLnBrk="1" fontAlgn="auto" latinLnBrk="0" hangingPunct="1">
        <a:lnSpc>
          <a:spcPct val="100000"/>
        </a:lnSpc>
        <a:spcBef>
          <a:spcPts val="500"/>
        </a:spcBef>
        <a:spcAft>
          <a:spcPts val="0"/>
        </a:spcAft>
        <a:buClr>
          <a:srgbClr val="008998"/>
        </a:buClr>
        <a:buSzTx/>
        <a:buFont typeface="Arial" panose="020B0604020202020204" pitchFamily="34" charset="0"/>
        <a:buNone/>
        <a:tabLst/>
        <a:defRPr lang="fr-FR" sz="1000" b="0" i="0" kern="1200" dirty="0">
          <a:solidFill>
            <a:schemeClr val="tx1"/>
          </a:solidFill>
          <a:latin typeface="Arial" panose="020B0604020202020204" pitchFamily="34" charset="0"/>
          <a:ea typeface="+mn-ea"/>
          <a:cs typeface="Arial" panose="020B0604020202020204" pitchFamily="34" charset="0"/>
        </a:defRPr>
      </a:lvl4pPr>
      <a:lvl5pPr marL="0" marR="0" indent="0" algn="l" defTabSz="685800" rtl="0" eaLnBrk="1" fontAlgn="auto" latinLnBrk="0" hangingPunct="1">
        <a:lnSpc>
          <a:spcPct val="100000"/>
        </a:lnSpc>
        <a:spcBef>
          <a:spcPts val="500"/>
        </a:spcBef>
        <a:spcAft>
          <a:spcPts val="0"/>
        </a:spcAft>
        <a:buClr>
          <a:srgbClr val="008998"/>
        </a:buClr>
        <a:buSzTx/>
        <a:buFont typeface="Arial" panose="020B0604020202020204" pitchFamily="34" charset="0"/>
        <a:buNone/>
        <a:tabLst/>
        <a:defRPr lang="fr-FR" sz="1000" b="0" i="0" kern="1200" dirty="0">
          <a:solidFill>
            <a:schemeClr val="accent1"/>
          </a:solidFill>
          <a:latin typeface="Arial" panose="020B0604020202020204" pitchFamily="34" charset="0"/>
          <a:ea typeface="+mn-ea"/>
          <a:cs typeface="Arial" panose="020B0604020202020204" pitchFamily="34" charset="0"/>
        </a:defRPr>
      </a:lvl5pPr>
      <a:lvl6pPr marL="0" indent="0" algn="l" defTabSz="685800" rtl="0" eaLnBrk="1" latinLnBrk="0" hangingPunct="1">
        <a:lnSpc>
          <a:spcPct val="100000"/>
        </a:lnSpc>
        <a:spcBef>
          <a:spcPts val="500"/>
        </a:spcBef>
        <a:spcAft>
          <a:spcPts val="0"/>
        </a:spcAft>
        <a:buClr>
          <a:schemeClr val="tx1"/>
        </a:buClr>
        <a:buFont typeface="Wingdings" panose="05000000000000000000" pitchFamily="2" charset="2"/>
        <a:buNone/>
        <a:defRPr sz="1000" b="0" i="0" kern="1200">
          <a:solidFill>
            <a:schemeClr val="accent4"/>
          </a:solidFill>
          <a:latin typeface="Arial" panose="020B0604020202020204" pitchFamily="34" charset="0"/>
          <a:ea typeface="+mn-ea"/>
          <a:cs typeface="Arial" panose="020B0604020202020204" pitchFamily="34" charset="0"/>
        </a:defRPr>
      </a:lvl6pPr>
      <a:lvl7pPr marL="0" indent="0" algn="l" defTabSz="685800" rtl="0" eaLnBrk="1" latinLnBrk="0" hangingPunct="1">
        <a:lnSpc>
          <a:spcPct val="100000"/>
        </a:lnSpc>
        <a:spcBef>
          <a:spcPts val="500"/>
        </a:spcBef>
        <a:spcAft>
          <a:spcPts val="0"/>
        </a:spcAft>
        <a:buClr>
          <a:schemeClr val="tx1"/>
        </a:buClr>
        <a:buFont typeface="Wingdings" panose="05000000000000000000" pitchFamily="2" charset="2"/>
        <a:buNone/>
        <a:defRPr sz="1000" b="0" i="0" kern="1200">
          <a:solidFill>
            <a:srgbClr val="000000"/>
          </a:solidFill>
          <a:latin typeface="Arial" panose="020B0604020202020204" pitchFamily="34" charset="0"/>
          <a:ea typeface="+mn-ea"/>
          <a:cs typeface="Arial" panose="020B0604020202020204" pitchFamily="34" charset="0"/>
        </a:defRPr>
      </a:lvl7pPr>
      <a:lvl8pPr marL="0" indent="0" algn="l" defTabSz="685800" rtl="0" eaLnBrk="1" latinLnBrk="0" hangingPunct="1">
        <a:lnSpc>
          <a:spcPct val="100000"/>
        </a:lnSpc>
        <a:spcBef>
          <a:spcPts val="500"/>
        </a:spcBef>
        <a:spcAft>
          <a:spcPts val="0"/>
        </a:spcAft>
        <a:buClr>
          <a:schemeClr val="tx1"/>
        </a:buClr>
        <a:buFont typeface="Arial" panose="020B0604020202020204" pitchFamily="34" charset="0"/>
        <a:buNone/>
        <a:defRPr sz="1000" b="0" i="0" kern="1200">
          <a:solidFill>
            <a:srgbClr val="000000"/>
          </a:solidFill>
          <a:latin typeface="Arial" panose="020B0604020202020204" pitchFamily="34" charset="0"/>
          <a:ea typeface="+mn-ea"/>
          <a:cs typeface="Arial" panose="020B0604020202020204" pitchFamily="34" charset="0"/>
        </a:defRPr>
      </a:lvl8pPr>
      <a:lvl9pPr marL="0" indent="0" algn="l" defTabSz="685800" rtl="0" eaLnBrk="1" latinLnBrk="0" hangingPunct="1">
        <a:lnSpc>
          <a:spcPct val="100000"/>
        </a:lnSpc>
        <a:spcBef>
          <a:spcPts val="500"/>
        </a:spcBef>
        <a:spcAft>
          <a:spcPts val="0"/>
        </a:spcAft>
        <a:buClr>
          <a:schemeClr val="tx1"/>
        </a:buClr>
        <a:buFont typeface="Arial" panose="020B0604020202020204" pitchFamily="34" charset="0"/>
        <a:buNone/>
        <a:defRPr sz="1000" b="0" i="0" kern="1200">
          <a:solidFill>
            <a:srgbClr val="000000"/>
          </a:solidFill>
          <a:latin typeface="Arial" panose="020B0604020202020204" pitchFamily="34" charset="0"/>
          <a:ea typeface="+mn-ea"/>
          <a:cs typeface="Arial" panose="020B0604020202020204" pitchFamily="34"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F26B43"/>
          </p15:clr>
        </p15:guide>
        <p15:guide id="2" pos="5487">
          <p15:clr>
            <a:srgbClr val="F26B43"/>
          </p15:clr>
        </p15:guide>
        <p15:guide id="3" orient="horz" pos="622">
          <p15:clr>
            <a:srgbClr val="F26B43"/>
          </p15:clr>
        </p15:guide>
        <p15:guide id="4" orient="horz" pos="289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58.jpg"/><Relationship Id="rId2" Type="http://schemas.openxmlformats.org/officeDocument/2006/relationships/hyperlink" Target="https://www.amundi.com/institutional/Responsible-investment-documentation" TargetMode="External"/><Relationship Id="rId1" Type="http://schemas.openxmlformats.org/officeDocument/2006/relationships/slideLayout" Target="../slideLayouts/slideLayout53.xml"/><Relationship Id="rId6" Type="http://schemas.openxmlformats.org/officeDocument/2006/relationships/image" Target="../media/image57.jpeg"/><Relationship Id="rId5" Type="http://schemas.openxmlformats.org/officeDocument/2006/relationships/image" Target="../media/image51.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7.png"/><Relationship Id="rId7" Type="http://schemas.openxmlformats.org/officeDocument/2006/relationships/image" Target="../media/image61.png"/><Relationship Id="rId2" Type="http://schemas.openxmlformats.org/officeDocument/2006/relationships/image" Target="../media/image46.png"/><Relationship Id="rId1" Type="http://schemas.openxmlformats.org/officeDocument/2006/relationships/slideLayout" Target="../slideLayouts/slideLayout5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7.png"/><Relationship Id="rId7" Type="http://schemas.openxmlformats.org/officeDocument/2006/relationships/image" Target="../media/image65.png"/><Relationship Id="rId2" Type="http://schemas.openxmlformats.org/officeDocument/2006/relationships/image" Target="../media/image46.png"/><Relationship Id="rId1" Type="http://schemas.openxmlformats.org/officeDocument/2006/relationships/slideLayout" Target="../slideLayouts/slideLayout53.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45.png"/><Relationship Id="rId4" Type="http://schemas.openxmlformats.org/officeDocument/2006/relationships/image" Target="../media/image51.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53.xml"/><Relationship Id="rId5" Type="http://schemas.openxmlformats.org/officeDocument/2006/relationships/hyperlink" Target="https://www.amundi.com/institutional/amundi-real-assets" TargetMode="External"/><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1.png"/><Relationship Id="rId7" Type="http://schemas.openxmlformats.org/officeDocument/2006/relationships/image" Target="../media/image74.png"/><Relationship Id="rId12" Type="http://schemas.microsoft.com/office/2007/relationships/hdphoto" Target="../media/hdphoto4.wdp"/><Relationship Id="rId2" Type="http://schemas.openxmlformats.org/officeDocument/2006/relationships/image" Target="../media/image70.jpeg"/><Relationship Id="rId1" Type="http://schemas.openxmlformats.org/officeDocument/2006/relationships/slideLayout" Target="../slideLayouts/slideLayout53.xml"/><Relationship Id="rId6" Type="http://schemas.openxmlformats.org/officeDocument/2006/relationships/image" Target="../media/image73.png"/><Relationship Id="rId11" Type="http://schemas.openxmlformats.org/officeDocument/2006/relationships/image" Target="../media/image76.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72.png"/><Relationship Id="rId9" Type="http://schemas.openxmlformats.org/officeDocument/2006/relationships/image" Target="../media/image75.png"/></Relationships>
</file>

<file path=ppt/slides/_rels/slide1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pn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33.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37.emf"/><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hyperlink" Target="https://www.amundi.com/institutional/Responsible-investment-documentation" TargetMode="External"/><Relationship Id="rId1" Type="http://schemas.openxmlformats.org/officeDocument/2006/relationships/slideLayout" Target="../slideLayouts/slideLayout2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chart" Target="../charts/chart2.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6.png"/><Relationship Id="rId7" Type="http://schemas.openxmlformats.org/officeDocument/2006/relationships/diagramLayout" Target="../diagrams/layout1.xml"/><Relationship Id="rId2" Type="http://schemas.openxmlformats.org/officeDocument/2006/relationships/hyperlink" Target="https://www.amundi.com/institutional/Responsible-investment-documentation" TargetMode="External"/><Relationship Id="rId1" Type="http://schemas.openxmlformats.org/officeDocument/2006/relationships/slideLayout" Target="../slideLayouts/slideLayout10.xml"/><Relationship Id="rId6" Type="http://schemas.openxmlformats.org/officeDocument/2006/relationships/diagramData" Target="../diagrams/data1.xml"/><Relationship Id="rId11" Type="http://schemas.openxmlformats.org/officeDocument/2006/relationships/image" Target="../media/image49.png"/><Relationship Id="rId5" Type="http://schemas.openxmlformats.org/officeDocument/2006/relationships/image" Target="../media/image51.png"/><Relationship Id="rId10" Type="http://schemas.microsoft.com/office/2007/relationships/diagramDrawing" Target="../diagrams/drawing1.xml"/><Relationship Id="rId4" Type="http://schemas.openxmlformats.org/officeDocument/2006/relationships/image" Target="../media/image47.png"/><Relationship Id="rId9" Type="http://schemas.openxmlformats.org/officeDocument/2006/relationships/diagramColors" Target="../diagrams/colors1.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amundi.com/institutional/Responsible-investment-documentation" TargetMode="External"/><Relationship Id="rId1" Type="http://schemas.openxmlformats.org/officeDocument/2006/relationships/slideLayout" Target="../slideLayouts/slideLayout1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0.xml"/><Relationship Id="rId5" Type="http://schemas.openxmlformats.org/officeDocument/2006/relationships/image" Target="../media/image56.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FDC22-7527-4614-AAB4-CFAA298DC7FD}"/>
              </a:ext>
            </a:extLst>
          </p:cNvPr>
          <p:cNvSpPr>
            <a:spLocks noGrp="1"/>
          </p:cNvSpPr>
          <p:nvPr>
            <p:ph type="ctrTitle"/>
          </p:nvPr>
        </p:nvSpPr>
        <p:spPr>
          <a:xfrm>
            <a:off x="1281799" y="1425036"/>
            <a:ext cx="3780000" cy="1286946"/>
          </a:xfrm>
        </p:spPr>
        <p:txBody>
          <a:bodyPr>
            <a:normAutofit/>
          </a:bodyPr>
          <a:lstStyle/>
          <a:p>
            <a:r>
              <a:rPr lang="fr-FR" sz="2600" b="1" spc="0" dirty="0">
                <a:latin typeface="Noto Sans" panose="020B0502040504020204" pitchFamily="34" charset="0"/>
                <a:ea typeface="Noto Sans" panose="020B0502040504020204" pitchFamily="34" charset="0"/>
                <a:cs typeface="Noto Sans" panose="020B0502040504020204" pitchFamily="34" charset="0"/>
              </a:rPr>
              <a:t>Amundi Actifs Réels </a:t>
            </a:r>
            <a:br>
              <a:rPr lang="fr-FR" sz="2600" b="1" spc="0" dirty="0">
                <a:latin typeface="Noto Sans" panose="020B0502040504020204" pitchFamily="34" charset="0"/>
                <a:ea typeface="Noto Sans" panose="020B0502040504020204" pitchFamily="34" charset="0"/>
                <a:cs typeface="Noto Sans" panose="020B0502040504020204" pitchFamily="34" charset="0"/>
              </a:rPr>
            </a:br>
            <a:r>
              <a:rPr lang="fr-FR" sz="2600" b="1" spc="0" dirty="0">
                <a:latin typeface="Noto Sans" panose="020B0502040504020204" pitchFamily="34" charset="0"/>
                <a:ea typeface="Noto Sans" panose="020B0502040504020204" pitchFamily="34" charset="0"/>
                <a:cs typeface="Noto Sans" panose="020B0502040504020204" pitchFamily="34" charset="0"/>
              </a:rPr>
              <a:t>et Alternatifs</a:t>
            </a:r>
            <a:endParaRPr lang="en-GB" sz="2600" dirty="0">
              <a:latin typeface="Noto Sans" panose="020B0502040504020204" pitchFamily="34" charset="0"/>
              <a:ea typeface="Noto Sans" panose="020B0502040504020204" pitchFamily="34" charset="0"/>
              <a:cs typeface="Noto Sans" panose="020B0502040504020204" pitchFamily="34" charset="0"/>
            </a:endParaRPr>
          </a:p>
        </p:txBody>
      </p:sp>
      <p:sp>
        <p:nvSpPr>
          <p:cNvPr id="3" name="Text Placeholder 2">
            <a:extLst>
              <a:ext uri="{FF2B5EF4-FFF2-40B4-BE49-F238E27FC236}">
                <a16:creationId xmlns:a16="http://schemas.microsoft.com/office/drawing/2014/main" id="{69C4758A-7147-48A9-955F-96F1DB5429CC}"/>
              </a:ext>
            </a:extLst>
          </p:cNvPr>
          <p:cNvSpPr>
            <a:spLocks noGrp="1"/>
          </p:cNvSpPr>
          <p:nvPr>
            <p:ph type="body" sz="quarter" idx="28"/>
          </p:nvPr>
        </p:nvSpPr>
        <p:spPr>
          <a:xfrm>
            <a:off x="1281798" y="3787041"/>
            <a:ext cx="858889" cy="258165"/>
          </a:xfrm>
        </p:spPr>
        <p:txBody>
          <a:bodyPr/>
          <a:lstStyle/>
          <a:p>
            <a:r>
              <a:rPr lang="en-GB" sz="800" dirty="0">
                <a:latin typeface="Noto Sans" panose="020B0502040504020204" pitchFamily="34" charset="0"/>
                <a:ea typeface="Noto Sans" panose="020B0502040504020204" pitchFamily="34" charset="0"/>
                <a:cs typeface="Noto Sans" panose="020B0502040504020204" pitchFamily="34" charset="0"/>
              </a:rPr>
              <a:t>SEPTEMBRE 2024</a:t>
            </a:r>
          </a:p>
        </p:txBody>
      </p:sp>
      <p:sp>
        <p:nvSpPr>
          <p:cNvPr id="11" name="Slide Number Placeholder 10">
            <a:extLst>
              <a:ext uri="{FF2B5EF4-FFF2-40B4-BE49-F238E27FC236}">
                <a16:creationId xmlns:a16="http://schemas.microsoft.com/office/drawing/2014/main" id="{0275034E-6F73-62A6-87D1-2F5053FB50F5}"/>
              </a:ext>
            </a:extLst>
          </p:cNvPr>
          <p:cNvSpPr>
            <a:spLocks noGrp="1"/>
          </p:cNvSpPr>
          <p:nvPr>
            <p:ph type="sldNum" sz="quarter" idx="3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8D5D5FC-A2A2-446A-BED0-1CEF08BE1E1C}" type="slidenum">
              <a:rPr kumimoji="0" lang="en-GB" sz="100" b="0" i="0" u="none" strike="noStrike" kern="1200" cap="none" spc="0" normalizeH="0" baseline="0" noProof="0" smtClean="0">
                <a:ln>
                  <a:noFill/>
                </a:ln>
                <a:no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a:t>
            </a:fld>
            <a:endParaRPr kumimoji="0" lang="en-GB" sz="100" b="0" i="0" u="none" strike="noStrike" kern="1200" cap="none" spc="0" normalizeH="0" baseline="0" noProof="0" dirty="0">
              <a:ln>
                <a:noFill/>
              </a:ln>
              <a:noFill/>
              <a:effectLst/>
              <a:uLnTx/>
              <a:uFillTx/>
              <a:latin typeface="Arial" panose="020B0604020202020204"/>
              <a:ea typeface="+mn-ea"/>
              <a:cs typeface="+mn-cs"/>
            </a:endParaRPr>
          </a:p>
        </p:txBody>
      </p:sp>
      <p:sp>
        <p:nvSpPr>
          <p:cNvPr id="5" name="Espace réservé du pied de page 4">
            <a:extLst>
              <a:ext uri="{FF2B5EF4-FFF2-40B4-BE49-F238E27FC236}">
                <a16:creationId xmlns:a16="http://schemas.microsoft.com/office/drawing/2014/main" id="{0079F275-A605-22E6-6F42-D4DBD5013BAC}"/>
              </a:ext>
            </a:extLst>
          </p:cNvPr>
          <p:cNvSpPr>
            <a:spLocks noGrp="1"/>
          </p:cNvSpPr>
          <p:nvPr>
            <p:ph type="ftr" sz="quarter" idx="36"/>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 b="0" i="0" u="none" strike="noStrike" kern="1200" cap="none" spc="30" normalizeH="0" baseline="0" noProof="0" dirty="0">
                <a:ln>
                  <a:noFill/>
                </a:ln>
                <a:noFill/>
                <a:effectLst/>
                <a:uLnTx/>
                <a:uFillTx/>
                <a:latin typeface="Arial" panose="020B0604020202020204" pitchFamily="34" charset="0"/>
                <a:ea typeface="+mn-ea"/>
                <a:cs typeface="Arial" panose="020B0604020202020204" pitchFamily="34" charset="0"/>
              </a:rPr>
              <a:t> | </a:t>
            </a:r>
          </a:p>
        </p:txBody>
      </p:sp>
      <p:sp>
        <p:nvSpPr>
          <p:cNvPr id="6" name="Text Placeholder 5">
            <a:extLst>
              <a:ext uri="{FF2B5EF4-FFF2-40B4-BE49-F238E27FC236}">
                <a16:creationId xmlns:a16="http://schemas.microsoft.com/office/drawing/2014/main" id="{E0D39650-470A-4D88-A8CB-4E9080FAFFB2}"/>
              </a:ext>
            </a:extLst>
          </p:cNvPr>
          <p:cNvSpPr>
            <a:spLocks noGrp="1"/>
          </p:cNvSpPr>
          <p:nvPr>
            <p:ph type="body" sz="quarter" idx="38"/>
          </p:nvPr>
        </p:nvSpPr>
        <p:spPr>
          <a:xfrm>
            <a:off x="1281798" y="2880265"/>
            <a:ext cx="3780000" cy="559423"/>
          </a:xfrm>
        </p:spPr>
        <p:txBody>
          <a:bodyPr/>
          <a:lstStyle/>
          <a:p>
            <a:pPr>
              <a:spcBef>
                <a:spcPts val="0"/>
              </a:spcBef>
            </a:pPr>
            <a:r>
              <a:rPr lang="fr-FR" dirty="0">
                <a:latin typeface="Noto Sans" panose="020B0502040504020204" pitchFamily="34" charset="0"/>
                <a:ea typeface="Noto Sans" panose="020B0502040504020204" pitchFamily="34" charset="0"/>
                <a:cs typeface="Noto Sans" panose="020B0502040504020204" pitchFamily="34" charset="0"/>
              </a:rPr>
              <a:t>Spécialiste des marchés privés et des actifs réels et alternatifs à l'échelle mondiale</a:t>
            </a:r>
            <a:endParaRPr lang="en-GB" dirty="0">
              <a:latin typeface="Noto Sans" panose="020B0502040504020204" pitchFamily="34" charset="0"/>
              <a:ea typeface="Noto Sans" panose="020B0502040504020204" pitchFamily="34" charset="0"/>
              <a:cs typeface="Noto Sans" panose="020B0502040504020204" pitchFamily="34" charset="0"/>
            </a:endParaRPr>
          </a:p>
        </p:txBody>
      </p:sp>
      <p:sp>
        <p:nvSpPr>
          <p:cNvPr id="4" name="Text Placeholder 3">
            <a:extLst>
              <a:ext uri="{FF2B5EF4-FFF2-40B4-BE49-F238E27FC236}">
                <a16:creationId xmlns:a16="http://schemas.microsoft.com/office/drawing/2014/main" id="{0CBE5EC7-F771-4165-B0E3-271FD6B8435A}"/>
              </a:ext>
            </a:extLst>
          </p:cNvPr>
          <p:cNvSpPr>
            <a:spLocks noGrp="1"/>
          </p:cNvSpPr>
          <p:nvPr>
            <p:ph type="body" sz="quarter" idx="37"/>
          </p:nvPr>
        </p:nvSpPr>
        <p:spPr>
          <a:xfrm>
            <a:off x="2248306" y="3787042"/>
            <a:ext cx="3026141" cy="375384"/>
          </a:xfrm>
        </p:spPr>
        <p:txBody>
          <a:bodyPr/>
          <a:lstStyle/>
          <a:p>
            <a:pPr marL="0" indent="0">
              <a:spcBef>
                <a:spcPts val="0"/>
              </a:spcBef>
              <a:buNone/>
            </a:pPr>
            <a:r>
              <a:rPr lang="en-GB" sz="800" dirty="0">
                <a:latin typeface="Noto Sans" panose="020B0502040504020204" pitchFamily="34" charset="0"/>
                <a:ea typeface="Noto Sans" panose="020B0502040504020204" pitchFamily="34" charset="0"/>
                <a:cs typeface="Noto Sans" panose="020B0502040504020204" pitchFamily="34" charset="0"/>
              </a:rPr>
              <a:t>Communication marketing</a:t>
            </a:r>
          </a:p>
          <a:p>
            <a:pPr marL="0" indent="0">
              <a:spcBef>
                <a:spcPts val="0"/>
              </a:spcBef>
              <a:buNone/>
            </a:pPr>
            <a:r>
              <a:rPr lang="fr-FR" sz="800" dirty="0">
                <a:latin typeface="Noto Sans" panose="020B0502040504020204" pitchFamily="34" charset="0"/>
                <a:ea typeface="Noto Sans" panose="020B0502040504020204" pitchFamily="34" charset="0"/>
                <a:cs typeface="Noto Sans" panose="020B0502040504020204" pitchFamily="34" charset="0"/>
              </a:rPr>
              <a:t>Document réservé aux clients professionnels</a:t>
            </a:r>
          </a:p>
        </p:txBody>
      </p:sp>
      <p:sp>
        <p:nvSpPr>
          <p:cNvPr id="8" name="Sous-titre 2">
            <a:extLst>
              <a:ext uri="{FF2B5EF4-FFF2-40B4-BE49-F238E27FC236}">
                <a16:creationId xmlns:a16="http://schemas.microsoft.com/office/drawing/2014/main" id="{7F37DD1E-FA25-4179-B957-3FB3761EB0D0}"/>
              </a:ext>
            </a:extLst>
          </p:cNvPr>
          <p:cNvSpPr txBox="1">
            <a:spLocks/>
          </p:cNvSpPr>
          <p:nvPr/>
        </p:nvSpPr>
        <p:spPr>
          <a:xfrm>
            <a:off x="1281799" y="4513214"/>
            <a:ext cx="1596297" cy="189622"/>
          </a:xfrm>
          <a:prstGeom prst="rect">
            <a:avLst/>
          </a:prstGeom>
        </p:spPr>
        <p:txBody>
          <a:bodyPr vert="horz" lIns="0" tIns="0" rIns="0" bIns="0" rtlCol="0">
            <a:noAutofit/>
          </a:bodyPr>
          <a:lstStyle>
            <a:lvl1pPr marL="0" indent="0" algn="l" defTabSz="914355" rtl="0" eaLnBrk="1" latinLnBrk="0" hangingPunct="1">
              <a:lnSpc>
                <a:spcPct val="100000"/>
              </a:lnSpc>
              <a:spcBef>
                <a:spcPts val="1000"/>
              </a:spcBef>
              <a:buClr>
                <a:schemeClr val="accent1"/>
              </a:buClr>
              <a:buSzPct val="130000"/>
              <a:buFont typeface="CambriaMath" charset="0"/>
              <a:buNone/>
              <a:tabLst/>
              <a:defRPr sz="900" kern="1200" spc="51" baseline="0">
                <a:solidFill>
                  <a:schemeClr val="bg1"/>
                </a:solidFill>
                <a:latin typeface="+mn-lt"/>
                <a:ea typeface="+mn-ea"/>
                <a:cs typeface="+mn-cs"/>
              </a:defRPr>
            </a:lvl1pPr>
            <a:lvl2pPr marL="457178" indent="0" algn="ctr" defTabSz="914355" rtl="0" eaLnBrk="1" latinLnBrk="0" hangingPunct="1">
              <a:lnSpc>
                <a:spcPct val="100000"/>
              </a:lnSpc>
              <a:spcBef>
                <a:spcPts val="500"/>
              </a:spcBef>
              <a:buClr>
                <a:schemeClr val="accent2"/>
              </a:buClr>
              <a:buFont typeface="CambriaMath" charset="0"/>
              <a:buNone/>
              <a:tabLst/>
              <a:defRPr sz="2000" kern="1200">
                <a:solidFill>
                  <a:schemeClr val="tx2"/>
                </a:solidFill>
                <a:latin typeface="+mn-lt"/>
                <a:ea typeface="+mn-ea"/>
                <a:cs typeface="+mn-cs"/>
              </a:defRPr>
            </a:lvl2pPr>
            <a:lvl3pPr marL="914355" indent="0" algn="ctr" defTabSz="914355" rtl="0" eaLnBrk="1" latinLnBrk="0" hangingPunct="1">
              <a:lnSpc>
                <a:spcPct val="100000"/>
              </a:lnSpc>
              <a:spcBef>
                <a:spcPts val="500"/>
              </a:spcBef>
              <a:buClr>
                <a:schemeClr val="accent2"/>
              </a:buClr>
              <a:buFont typeface="LucidaGrande-Bold" charset="0"/>
              <a:buNone/>
              <a:tabLst/>
              <a:defRPr sz="1800" kern="1200">
                <a:solidFill>
                  <a:schemeClr val="tx2"/>
                </a:solidFill>
                <a:latin typeface="+mn-lt"/>
                <a:ea typeface="+mn-ea"/>
                <a:cs typeface="+mn-cs"/>
              </a:defRPr>
            </a:lvl3pPr>
            <a:lvl4pPr marL="1371533" indent="0" algn="ctr" defTabSz="914355" rtl="0" eaLnBrk="1" latinLnBrk="0" hangingPunct="1">
              <a:lnSpc>
                <a:spcPct val="100000"/>
              </a:lnSpc>
              <a:spcBef>
                <a:spcPts val="500"/>
              </a:spcBef>
              <a:buFont typeface="Arial" charset="0"/>
              <a:buNone/>
              <a:tabLst/>
              <a:defRPr sz="1600" kern="1200">
                <a:solidFill>
                  <a:schemeClr val="tx1"/>
                </a:solidFill>
                <a:latin typeface="+mn-lt"/>
                <a:ea typeface="+mn-ea"/>
                <a:cs typeface="+mn-cs"/>
              </a:defRPr>
            </a:lvl4pPr>
            <a:lvl5pPr marL="1828710" indent="0" algn="ctr" defTabSz="914355" rtl="0" eaLnBrk="1" latinLnBrk="0" hangingPunct="1">
              <a:lnSpc>
                <a:spcPct val="100000"/>
              </a:lnSpc>
              <a:spcBef>
                <a:spcPts val="500"/>
              </a:spcBef>
              <a:buFont typeface="Arial" charset="0"/>
              <a:buNone/>
              <a:tabLst/>
              <a:defRPr sz="1600" kern="1200">
                <a:solidFill>
                  <a:schemeClr val="accent1"/>
                </a:solidFill>
                <a:latin typeface="+mn-lt"/>
                <a:ea typeface="+mn-ea"/>
                <a:cs typeface="+mn-cs"/>
              </a:defRPr>
            </a:lvl5pPr>
            <a:lvl6pPr marL="2285888"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4"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3"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20"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355" rtl="0" eaLnBrk="1" fontAlgn="auto" latinLnBrk="0" hangingPunct="1">
              <a:lnSpc>
                <a:spcPct val="100000"/>
              </a:lnSpc>
              <a:spcBef>
                <a:spcPts val="1000"/>
              </a:spcBef>
              <a:spcAft>
                <a:spcPts val="0"/>
              </a:spcAft>
              <a:buClr>
                <a:srgbClr val="009EE0"/>
              </a:buClr>
              <a:buSzPct val="130000"/>
              <a:buFont typeface="CambriaMath" charset="0"/>
              <a:buNone/>
              <a:tabLst/>
              <a:defRPr/>
            </a:pPr>
            <a:r>
              <a:rPr kumimoji="0" lang="fr-FR" sz="800" b="1" i="0" u="none" strike="noStrike" kern="1200" cap="none" spc="51"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Données au 30/06/2024</a:t>
            </a:r>
          </a:p>
        </p:txBody>
      </p:sp>
    </p:spTree>
    <p:extLst>
      <p:ext uri="{BB962C8B-B14F-4D97-AF65-F5344CB8AC3E}">
        <p14:creationId xmlns:p14="http://schemas.microsoft.com/office/powerpoint/2010/main" val="2162752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re 1">
            <a:extLst>
              <a:ext uri="{FF2B5EF4-FFF2-40B4-BE49-F238E27FC236}">
                <a16:creationId xmlns:a16="http://schemas.microsoft.com/office/drawing/2014/main" id="{B7CA53D9-51D5-AB43-909C-EF3F2C314733}"/>
              </a:ext>
            </a:extLst>
          </p:cNvPr>
          <p:cNvSpPr txBox="1">
            <a:spLocks/>
          </p:cNvSpPr>
          <p:nvPr/>
        </p:nvSpPr>
        <p:spPr>
          <a:xfrm>
            <a:off x="245367" y="-11849"/>
            <a:ext cx="6132304"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lvl="0" defTabSz="685800">
              <a:defRPr/>
            </a:pPr>
            <a:r>
              <a:rPr lang="fr-FR" sz="1200" dirty="0">
                <a:latin typeface="Noto Sans" panose="020B0502040504020204" pitchFamily="34" charset="0"/>
                <a:ea typeface="Noto Sans" panose="020B0502040504020204" pitchFamily="34" charset="0"/>
                <a:cs typeface="Noto Sans" panose="020B0502040504020204" pitchFamily="34" charset="0"/>
              </a:rPr>
              <a:t>INFRASTRUCTURE – Amundi Transition Energétique</a:t>
            </a:r>
            <a:endParaRPr kumimoji="0" lang="en-US" sz="1200" b="1" i="0" u="none" strike="noStrike" kern="1200" cap="all" spc="38" normalizeH="0" baseline="3000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43" name="Espace réservé du pied de page 7">
            <a:extLst>
              <a:ext uri="{FF2B5EF4-FFF2-40B4-BE49-F238E27FC236}">
                <a16:creationId xmlns:a16="http://schemas.microsoft.com/office/drawing/2014/main" id="{8F48F3FD-07D2-C040-9DEB-F0819DD2FD85}"/>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23"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Amundi Actifs Réels et Alternatifs - Réservé aux clients professionnels</a:t>
            </a:r>
            <a:endParaRPr kumimoji="0" lang="en-GB" sz="600" b="0" i="0" u="none" strike="noStrike" kern="1200" cap="none" spc="23"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fr-FR" sz="600" b="0" i="0" u="none" strike="noStrike" kern="1200" cap="none" spc="0"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10</a:t>
            </a:fld>
            <a:endParaRPr kumimoji="0" lang="fr-FR"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0" name="object 38"/>
          <p:cNvSpPr txBox="1"/>
          <p:nvPr/>
        </p:nvSpPr>
        <p:spPr>
          <a:xfrm>
            <a:off x="245367" y="4369710"/>
            <a:ext cx="8327235" cy="351378"/>
          </a:xfrm>
          <a:prstGeom prst="rect">
            <a:avLst/>
          </a:prstGeom>
        </p:spPr>
        <p:txBody>
          <a:bodyPr vert="horz" wrap="square" lIns="0" tIns="12700" rIns="0" bIns="0" rtlCol="0">
            <a:spAutoFit/>
          </a:bodyPr>
          <a:lstStyle/>
          <a:p>
            <a:pPr defTabSz="914355">
              <a:buClr>
                <a:schemeClr val="accent1"/>
              </a:buClr>
              <a:buSzPct val="130000"/>
              <a:buFont typeface="CambriaMath" charset="0"/>
              <a:buNone/>
            </a:pPr>
            <a:r>
              <a:rPr lang="fr-FR" sz="700" dirty="0">
                <a:solidFill>
                  <a:schemeClr val="tx2"/>
                </a:solidFill>
                <a:latin typeface="Noto Sans" panose="020B0502040504020204" pitchFamily="34" charset="0"/>
                <a:ea typeface="Noto Sans" panose="020B0502040504020204" pitchFamily="34" charset="0"/>
                <a:cs typeface="Noto Sans" panose="020B0502040504020204" pitchFamily="34" charset="0"/>
              </a:rPr>
              <a:t>Sources: Amundi Transition Energétique, données à fin juin 2024. </a:t>
            </a:r>
            <a:br>
              <a:rPr lang="fr-FR" sz="700" dirty="0">
                <a:solidFill>
                  <a:schemeClr val="tx2"/>
                </a:solidFill>
                <a:latin typeface="Noto Sans" panose="020B0502040504020204" pitchFamily="34" charset="0"/>
                <a:ea typeface="Noto Sans" panose="020B0502040504020204" pitchFamily="34" charset="0"/>
                <a:cs typeface="Noto Sans" panose="020B0502040504020204" pitchFamily="34" charset="0"/>
              </a:rPr>
            </a:br>
            <a:r>
              <a:rPr lang="fr-FR" sz="700" baseline="30000" dirty="0">
                <a:solidFill>
                  <a:schemeClr val="tx2"/>
                </a:solidFill>
                <a:latin typeface="Noto Sans" panose="020B0502040504020204" pitchFamily="34" charset="0"/>
                <a:ea typeface="Noto Sans" panose="020B0502040504020204" pitchFamily="34" charset="0"/>
                <a:cs typeface="Noto Sans" panose="020B0502040504020204" pitchFamily="34" charset="0"/>
              </a:rPr>
              <a:t>1</a:t>
            </a:r>
            <a:r>
              <a:rPr lang="fr-FR" sz="700" dirty="0">
                <a:solidFill>
                  <a:schemeClr val="tx2"/>
                </a:solidFill>
                <a:latin typeface="Noto Sans" panose="020B0502040504020204" pitchFamily="34" charset="0"/>
                <a:ea typeface="Noto Sans" panose="020B0502040504020204" pitchFamily="34" charset="0"/>
                <a:cs typeface="Noto Sans" panose="020B0502040504020204" pitchFamily="34" charset="0"/>
              </a:rPr>
              <a:t> </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Source: PRI Assessment Report 2023. </a:t>
            </a:r>
            <a:r>
              <a:rPr kumimoji="0" lang="fr-FR" sz="700" b="0" i="0" u="none" strike="noStrike" kern="1200" cap="none" spc="-15" normalizeH="0" baseline="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veuillez</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fr-FR" sz="700" b="0" i="0" u="none" strike="noStrike" kern="1200" cap="none" spc="-15" normalizeH="0" baseline="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trouver</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fr-FR"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le rapport complet ainsi que le rapport de transparence des PRI au lien suivant</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hlinkClick r:id="rId2"/>
              </a:rPr>
              <a:t>Amundi PRI Documentation 2023</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a:t>
            </a:r>
            <a:endParaRPr lang="fr-FR" sz="700" dirty="0">
              <a:solidFill>
                <a:schemeClr val="tx2"/>
              </a:solidFill>
              <a:latin typeface="Noto Sans" panose="020B0502040504020204" pitchFamily="34" charset="0"/>
              <a:ea typeface="Noto Sans" panose="020B0502040504020204" pitchFamily="34" charset="0"/>
              <a:cs typeface="Noto Sans" panose="020B0502040504020204" pitchFamily="34" charset="0"/>
            </a:endParaRPr>
          </a:p>
          <a:p>
            <a:pPr defTabSz="914355">
              <a:buClr>
                <a:schemeClr val="accent1"/>
              </a:buClr>
              <a:buSzPct val="130000"/>
              <a:buFont typeface="CambriaMath" charset="0"/>
              <a:buNone/>
            </a:pPr>
            <a:r>
              <a:rPr lang="fr-FR" sz="800" b="1" i="1" dirty="0">
                <a:solidFill>
                  <a:srgbClr val="767171"/>
                </a:solidFill>
                <a:latin typeface="Noto Sans" panose="020B0502040504020204" pitchFamily="34" charset="0"/>
                <a:ea typeface="Noto Sans" panose="020B0502040504020204" pitchFamily="34" charset="0"/>
                <a:cs typeface="Noto Sans" panose="020B0502040504020204" pitchFamily="34" charset="0"/>
              </a:rPr>
              <a:t>Ces solutions sont proposées aux investisseurs acceptant de prendre les risques associés à ces investissements et en contrepartie de commissions de gestion annuelle</a:t>
            </a:r>
          </a:p>
        </p:txBody>
      </p:sp>
      <p:sp>
        <p:nvSpPr>
          <p:cNvPr id="45" name="Ellipse 18">
            <a:extLst>
              <a:ext uri="{FF2B5EF4-FFF2-40B4-BE49-F238E27FC236}">
                <a16:creationId xmlns:a16="http://schemas.microsoft.com/office/drawing/2014/main" id="{080A4E38-104C-A345-8143-8192015B31DA}"/>
              </a:ext>
            </a:extLst>
          </p:cNvPr>
          <p:cNvSpPr/>
          <p:nvPr/>
        </p:nvSpPr>
        <p:spPr>
          <a:xfrm>
            <a:off x="474617" y="583851"/>
            <a:ext cx="1539959" cy="463723"/>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6" name="Ellipse 39">
            <a:extLst>
              <a:ext uri="{FF2B5EF4-FFF2-40B4-BE49-F238E27FC236}">
                <a16:creationId xmlns:a16="http://schemas.microsoft.com/office/drawing/2014/main" id="{1AAFE5E9-B716-F748-84CE-A2B91C144044}"/>
              </a:ext>
            </a:extLst>
          </p:cNvPr>
          <p:cNvSpPr/>
          <p:nvPr/>
        </p:nvSpPr>
        <p:spPr>
          <a:xfrm>
            <a:off x="2173532" y="583851"/>
            <a:ext cx="1539956" cy="463723"/>
          </a:xfrm>
          <a:prstGeom prst="roundRect">
            <a:avLst/>
          </a:prstGeom>
          <a:solidFill>
            <a:srgbClr val="1596C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8" name="Rectangle 47">
            <a:extLst>
              <a:ext uri="{FF2B5EF4-FFF2-40B4-BE49-F238E27FC236}">
                <a16:creationId xmlns:a16="http://schemas.microsoft.com/office/drawing/2014/main" id="{EE084E01-0720-9C4E-BEE3-13853E8A75FC}"/>
              </a:ext>
            </a:extLst>
          </p:cNvPr>
          <p:cNvSpPr/>
          <p:nvPr/>
        </p:nvSpPr>
        <p:spPr>
          <a:xfrm>
            <a:off x="461100" y="566140"/>
            <a:ext cx="1770763" cy="444417"/>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500" b="1" noProof="1">
                <a:solidFill>
                  <a:srgbClr val="FFFFFF"/>
                </a:solidFill>
                <a:latin typeface="Noto Sans" panose="020B0502040504020204" pitchFamily="34" charset="0"/>
                <a:ea typeface="Noto Sans" panose="020B0502040504020204" pitchFamily="34" charset="0"/>
                <a:cs typeface="Noto Sans" panose="020B0502040504020204" pitchFamily="34" charset="0"/>
              </a:rPr>
              <a:t>70</a:t>
            </a: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0</a:t>
            </a:r>
            <a:r>
              <a:rPr kumimoji="0" lang="en-US" sz="1500" b="1" i="0" u="none" strike="noStrike" kern="1200" cap="none" spc="0" normalizeH="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M€</a:t>
            </a:r>
            <a:endPar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D’encours</a:t>
            </a:r>
          </a:p>
        </p:txBody>
      </p:sp>
      <p:sp>
        <p:nvSpPr>
          <p:cNvPr id="49" name="Rectangle 48">
            <a:extLst>
              <a:ext uri="{FF2B5EF4-FFF2-40B4-BE49-F238E27FC236}">
                <a16:creationId xmlns:a16="http://schemas.microsoft.com/office/drawing/2014/main" id="{59364918-5D9B-8744-97CB-D87C60A55680}"/>
              </a:ext>
            </a:extLst>
          </p:cNvPr>
          <p:cNvSpPr/>
          <p:nvPr/>
        </p:nvSpPr>
        <p:spPr>
          <a:xfrm>
            <a:off x="2188283" y="572279"/>
            <a:ext cx="1740471" cy="446276"/>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17</a:t>
            </a:r>
            <a:r>
              <a:rPr kumimoji="0" lang="en-US" sz="1500" b="1" i="0" u="none" strike="noStrike" kern="1200" cap="none" spc="0" normalizeH="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Professionels</a:t>
            </a:r>
          </a:p>
        </p:txBody>
      </p:sp>
      <p:sp>
        <p:nvSpPr>
          <p:cNvPr id="50" name="Rectangle 49">
            <a:extLst>
              <a:ext uri="{FF2B5EF4-FFF2-40B4-BE49-F238E27FC236}">
                <a16:creationId xmlns:a16="http://schemas.microsoft.com/office/drawing/2014/main" id="{B55439BE-E8A2-D145-BCDD-DDD9F5961DA3}"/>
              </a:ext>
            </a:extLst>
          </p:cNvPr>
          <p:cNvSpPr/>
          <p:nvPr/>
        </p:nvSpPr>
        <p:spPr>
          <a:xfrm>
            <a:off x="3900941" y="570947"/>
            <a:ext cx="1712330" cy="461665"/>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+1 200</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Properties in Europe</a:t>
            </a:r>
          </a:p>
        </p:txBody>
      </p:sp>
      <p:pic>
        <p:nvPicPr>
          <p:cNvPr id="54" name="Picture 5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4274" y="613434"/>
            <a:ext cx="340962" cy="340962"/>
          </a:xfrm>
          <a:prstGeom prst="rect">
            <a:avLst/>
          </a:prstGeom>
        </p:spPr>
      </p:pic>
      <p:pic>
        <p:nvPicPr>
          <p:cNvPr id="55" name="Picture 5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87047" y="608932"/>
            <a:ext cx="374565" cy="374565"/>
          </a:xfrm>
          <a:prstGeom prst="rect">
            <a:avLst/>
          </a:prstGeom>
        </p:spPr>
      </p:pic>
      <p:sp>
        <p:nvSpPr>
          <p:cNvPr id="73" name="Rectangle 72">
            <a:extLst>
              <a:ext uri="{FF2B5EF4-FFF2-40B4-BE49-F238E27FC236}">
                <a16:creationId xmlns:a16="http://schemas.microsoft.com/office/drawing/2014/main" id="{FED7FC6C-2B59-CF4B-B3BE-AF0281C12FFD}"/>
              </a:ext>
            </a:extLst>
          </p:cNvPr>
          <p:cNvSpPr/>
          <p:nvPr/>
        </p:nvSpPr>
        <p:spPr>
          <a:xfrm>
            <a:off x="0" y="1458728"/>
            <a:ext cx="6384897" cy="14000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4" name="TextBox 73">
            <a:extLst>
              <a:ext uri="{FF2B5EF4-FFF2-40B4-BE49-F238E27FC236}">
                <a16:creationId xmlns:a16="http://schemas.microsoft.com/office/drawing/2014/main" id="{78BF224D-01B1-F94F-BED8-87D310AC652E}"/>
              </a:ext>
            </a:extLst>
          </p:cNvPr>
          <p:cNvSpPr txBox="1"/>
          <p:nvPr/>
        </p:nvSpPr>
        <p:spPr>
          <a:xfrm>
            <a:off x="106620" y="1609672"/>
            <a:ext cx="6217369" cy="1226828"/>
          </a:xfrm>
          <a:prstGeom prst="rect">
            <a:avLst/>
          </a:prstGeom>
          <a:noFill/>
        </p:spPr>
        <p:txBody>
          <a:bodyPr wrap="square" lIns="144000" tIns="72000" rIns="108000" bIns="108000" rtlCol="0" anchor="ctr">
            <a:noAutofit/>
          </a:bodyPr>
          <a:lstStyle/>
          <a:p>
            <a:pPr defTabSz="457200">
              <a:spcAft>
                <a:spcPts val="600"/>
              </a:spcAft>
              <a:buClr>
                <a:schemeClr val="accent6"/>
              </a:buClr>
              <a:defRPr/>
            </a:pP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ATE gère des fonds d'investissement en infrastructures (</a:t>
            </a:r>
            <a:r>
              <a:rPr lang="fr-FR" sz="800" dirty="0" err="1">
                <a:solidFill>
                  <a:schemeClr val="bg1"/>
                </a:solidFill>
                <a:latin typeface="Noto Sans" panose="020B0502040504020204" pitchFamily="34" charset="0"/>
                <a:ea typeface="Noto Sans" panose="020B0502040504020204" pitchFamily="34" charset="0"/>
                <a:cs typeface="Noto Sans" panose="020B0502040504020204" pitchFamily="34" charset="0"/>
              </a:rPr>
              <a:t>Core</a:t>
            </a: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a:t>
            </a:r>
            <a:r>
              <a:rPr lang="fr-FR" sz="800" dirty="0" err="1">
                <a:solidFill>
                  <a:schemeClr val="bg1"/>
                </a:solidFill>
                <a:latin typeface="Noto Sans" panose="020B0502040504020204" pitchFamily="34" charset="0"/>
                <a:ea typeface="Noto Sans" panose="020B0502040504020204" pitchFamily="34" charset="0"/>
                <a:cs typeface="Noto Sans" panose="020B0502040504020204" pitchFamily="34" charset="0"/>
              </a:rPr>
              <a:t>Core</a:t>
            </a: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 dédiés aux infrastructures vertes </a:t>
            </a:r>
            <a:r>
              <a:rPr lang="fr-FR" sz="800" dirty="0" err="1">
                <a:solidFill>
                  <a:schemeClr val="bg1"/>
                </a:solidFill>
                <a:latin typeface="Noto Sans" panose="020B0502040504020204" pitchFamily="34" charset="0"/>
                <a:ea typeface="Noto Sans" panose="020B0502040504020204" pitchFamily="34" charset="0"/>
                <a:cs typeface="Noto Sans" panose="020B0502040504020204" pitchFamily="34" charset="0"/>
              </a:rPr>
              <a:t>mid-market</a:t>
            </a: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 avec un focus sur l'Europe et l'OCDE, sur les secteurs de la transition énergétique et de la décarbonisation, en mettant l'accent sur : </a:t>
            </a:r>
          </a:p>
          <a:p>
            <a:pPr marL="171450" indent="-171450" defTabSz="457200">
              <a:spcAft>
                <a:spcPts val="600"/>
              </a:spcAft>
              <a:buClr>
                <a:schemeClr val="accent6"/>
              </a:buClr>
              <a:buFont typeface="Arial" panose="020B0604020202020204" pitchFamily="34" charset="0"/>
              <a:buChar char="•"/>
              <a:defRPr/>
            </a:pP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La création de la valeur grâce à une approche « </a:t>
            </a:r>
            <a:r>
              <a:rPr lang="fr-FR" sz="800" dirty="0" err="1">
                <a:solidFill>
                  <a:schemeClr val="bg1"/>
                </a:solidFill>
                <a:latin typeface="Noto Sans" panose="020B0502040504020204" pitchFamily="34" charset="0"/>
                <a:ea typeface="Noto Sans" panose="020B0502040504020204" pitchFamily="34" charset="0"/>
                <a:cs typeface="Noto Sans" panose="020B0502040504020204" pitchFamily="34" charset="0"/>
              </a:rPr>
              <a:t>Buy</a:t>
            </a: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 &amp; </a:t>
            </a:r>
            <a:r>
              <a:rPr lang="fr-FR" sz="800" dirty="0" err="1">
                <a:solidFill>
                  <a:schemeClr val="bg1"/>
                </a:solidFill>
                <a:latin typeface="Noto Sans" panose="020B0502040504020204" pitchFamily="34" charset="0"/>
                <a:ea typeface="Noto Sans" panose="020B0502040504020204" pitchFamily="34" charset="0"/>
                <a:cs typeface="Noto Sans" panose="020B0502040504020204" pitchFamily="34" charset="0"/>
              </a:rPr>
              <a:t>Build</a:t>
            </a:r>
            <a:r>
              <a:rPr lang="fr-FR" sz="800" b="1"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 et de plateforme, ainsi qu'à une gestion active des actifs  </a:t>
            </a:r>
          </a:p>
          <a:p>
            <a:pPr marL="171450" indent="-171450" defTabSz="457200">
              <a:spcAft>
                <a:spcPts val="600"/>
              </a:spcAft>
              <a:buClr>
                <a:schemeClr val="accent6"/>
              </a:buClr>
              <a:buFont typeface="Arial" panose="020B0604020202020204" pitchFamily="34" charset="0"/>
              <a:buChar char="•"/>
              <a:defRPr/>
            </a:pP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Le déploiement du capital à un niveau de rendement ajusté au risque, attractif et durable, avec une forte protection contre les risques de baisse.</a:t>
            </a:r>
          </a:p>
          <a:p>
            <a:pPr marL="171450" indent="-171450" defTabSz="457200">
              <a:spcAft>
                <a:spcPts val="600"/>
              </a:spcAft>
              <a:buClr>
                <a:schemeClr val="accent6"/>
              </a:buClr>
              <a:buFont typeface="Arial" panose="020B0604020202020204" pitchFamily="34" charset="0"/>
              <a:buChar char="•"/>
              <a:defRPr/>
            </a:pP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L’intégration de l'ESG dans l'approche d'investissement d’ATE afin de contrôler les risques et de créer de la valeur à long terme.</a:t>
            </a:r>
          </a:p>
        </p:txBody>
      </p:sp>
      <p:sp>
        <p:nvSpPr>
          <p:cNvPr id="79" name="Rectangle 3">
            <a:extLst>
              <a:ext uri="{FF2B5EF4-FFF2-40B4-BE49-F238E27FC236}">
                <a16:creationId xmlns:a16="http://schemas.microsoft.com/office/drawing/2014/main" id="{E72F3780-2A6E-8D41-8E48-1E4CDF693B63}"/>
              </a:ext>
            </a:extLst>
          </p:cNvPr>
          <p:cNvSpPr>
            <a:spLocks noChangeArrowheads="1"/>
          </p:cNvSpPr>
          <p:nvPr/>
        </p:nvSpPr>
        <p:spPr bwMode="auto">
          <a:xfrm>
            <a:off x="440249" y="1306302"/>
            <a:ext cx="5049000" cy="199800"/>
          </a:xfrm>
          <a:prstGeom prst="roundRect">
            <a:avLst/>
          </a:prstGeom>
          <a:solidFill>
            <a:schemeClr val="accent6"/>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algn="ctr" defTabSz="457200" eaLnBrk="0" hangingPunct="0">
              <a:defRPr/>
            </a:pPr>
            <a:r>
              <a:rPr lang="fr-FR" altLang="fr-FR" sz="1050" b="1" dirty="0">
                <a:solidFill>
                  <a:srgbClr val="FFFFFF"/>
                </a:solidFill>
                <a:latin typeface="Noto Sans" panose="020B0502040504020204" pitchFamily="34" charset="0"/>
                <a:ea typeface="Noto Sans" panose="020B0502040504020204" pitchFamily="34" charset="0"/>
                <a:cs typeface="Noto Sans" panose="020B0502040504020204" pitchFamily="34" charset="0"/>
              </a:rPr>
              <a:t>Une société de gestion dédiée à la transition énergétique</a:t>
            </a:r>
          </a:p>
        </p:txBody>
      </p:sp>
      <p:sp>
        <p:nvSpPr>
          <p:cNvPr id="80" name="Rectangle 79">
            <a:extLst>
              <a:ext uri="{FF2B5EF4-FFF2-40B4-BE49-F238E27FC236}">
                <a16:creationId xmlns:a16="http://schemas.microsoft.com/office/drawing/2014/main" id="{FED7FC6C-2B59-CF4B-B3BE-AF0281C12FFD}"/>
              </a:ext>
            </a:extLst>
          </p:cNvPr>
          <p:cNvSpPr/>
          <p:nvPr/>
        </p:nvSpPr>
        <p:spPr>
          <a:xfrm>
            <a:off x="0" y="3075172"/>
            <a:ext cx="6384897" cy="10713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82" name="TextBox 81">
            <a:extLst>
              <a:ext uri="{FF2B5EF4-FFF2-40B4-BE49-F238E27FC236}">
                <a16:creationId xmlns:a16="http://schemas.microsoft.com/office/drawing/2014/main" id="{78BF224D-01B1-F94F-BED8-87D310AC652E}"/>
              </a:ext>
            </a:extLst>
          </p:cNvPr>
          <p:cNvSpPr txBox="1"/>
          <p:nvPr/>
        </p:nvSpPr>
        <p:spPr>
          <a:xfrm>
            <a:off x="106621" y="3214405"/>
            <a:ext cx="6217369" cy="932145"/>
          </a:xfrm>
          <a:prstGeom prst="rect">
            <a:avLst/>
          </a:prstGeom>
          <a:noFill/>
        </p:spPr>
        <p:txBody>
          <a:bodyPr wrap="square" lIns="144000" tIns="72000" rIns="108000" bIns="108000" rtlCol="0" anchor="ctr">
            <a:noAutofit/>
          </a:bodyPr>
          <a:lstStyle/>
          <a:p>
            <a:pPr algn="just" defTabSz="457200">
              <a:spcAft>
                <a:spcPts val="600"/>
              </a:spcAft>
              <a:buClr>
                <a:schemeClr val="accent1"/>
              </a:buClr>
              <a:defRPr/>
            </a:pP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L'équipe bénéficie d'un réseau solide avec une portée mondiale et est en mesure de tirer parti de :</a:t>
            </a:r>
          </a:p>
          <a:p>
            <a:pPr marL="171450" indent="-171450" algn="just" defTabSz="457200">
              <a:spcAft>
                <a:spcPts val="600"/>
              </a:spcAft>
              <a:buClr>
                <a:schemeClr val="accent1"/>
              </a:buClr>
              <a:buFont typeface="Arial" panose="020B0604020202020204" pitchFamily="34" charset="0"/>
              <a:buChar char="•"/>
              <a:defRPr/>
            </a:pP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ses relations de marché étendues et approfondies et son réseau pour sécuriser les opportunités hors marché </a:t>
            </a:r>
          </a:p>
          <a:p>
            <a:pPr marL="171450" indent="-171450" algn="just" defTabSz="457200">
              <a:spcAft>
                <a:spcPts val="600"/>
              </a:spcAft>
              <a:buClr>
                <a:schemeClr val="accent1"/>
              </a:buClr>
              <a:buFont typeface="Arial" panose="020B0604020202020204" pitchFamily="34" charset="0"/>
              <a:buChar char="•"/>
              <a:defRPr/>
            </a:pP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la plateforme mondiale Amundi et Crédit Agricole avec des partenaires locaux pour créer des opportunités d'investissement exclusives</a:t>
            </a:r>
            <a:endParaRPr lang="en-GB" sz="800"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84" name="Rectangle 3">
            <a:extLst>
              <a:ext uri="{FF2B5EF4-FFF2-40B4-BE49-F238E27FC236}">
                <a16:creationId xmlns:a16="http://schemas.microsoft.com/office/drawing/2014/main" id="{4F5F243A-52A7-274E-97DC-2DD69A2D207C}"/>
              </a:ext>
            </a:extLst>
          </p:cNvPr>
          <p:cNvSpPr>
            <a:spLocks noChangeArrowheads="1"/>
          </p:cNvSpPr>
          <p:nvPr/>
        </p:nvSpPr>
        <p:spPr bwMode="auto">
          <a:xfrm>
            <a:off x="449590" y="2979338"/>
            <a:ext cx="5039659" cy="199800"/>
          </a:xfrm>
          <a:prstGeom prst="roundRect">
            <a:avLst/>
          </a:prstGeom>
          <a:solidFill>
            <a:schemeClr val="accent1">
              <a:lumMod val="75000"/>
            </a:schemeClr>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lvl="0" algn="ctr" defTabSz="342900" eaLnBrk="0" hangingPunct="0">
              <a:defRPr/>
            </a:pPr>
            <a:r>
              <a:rPr lang="en-GB" altLang="fr-FR" sz="1050" b="1" dirty="0">
                <a:solidFill>
                  <a:srgbClr val="FFFFFF"/>
                </a:solidFill>
                <a:latin typeface="Noto Sans" panose="020B0502040504020204" pitchFamily="34" charset="0"/>
                <a:ea typeface="Noto Sans" panose="020B0502040504020204" pitchFamily="34" charset="0"/>
                <a:cs typeface="Noto Sans" panose="020B0502040504020204" pitchFamily="34" charset="0"/>
              </a:rPr>
              <a:t>Un </a:t>
            </a:r>
            <a:r>
              <a:rPr lang="fr-FR" altLang="fr-FR" sz="1050" b="1" dirty="0">
                <a:solidFill>
                  <a:srgbClr val="FFFFFF"/>
                </a:solidFill>
                <a:latin typeface="Noto Sans" panose="020B0502040504020204" pitchFamily="34" charset="0"/>
                <a:ea typeface="Noto Sans" panose="020B0502040504020204" pitchFamily="34" charset="0"/>
                <a:cs typeface="Noto Sans" panose="020B0502040504020204" pitchFamily="34" charset="0"/>
              </a:rPr>
              <a:t>modèle économique innovant</a:t>
            </a:r>
            <a:endParaRPr kumimoji="0" lang="fr-FR" altLang="fr-FR" sz="1050" b="1"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7" name="Ellipse 42">
            <a:extLst>
              <a:ext uri="{FF2B5EF4-FFF2-40B4-BE49-F238E27FC236}">
                <a16:creationId xmlns:a16="http://schemas.microsoft.com/office/drawing/2014/main" id="{7D2BD0BC-E741-3844-9711-0F1722387175}"/>
              </a:ext>
            </a:extLst>
          </p:cNvPr>
          <p:cNvSpPr/>
          <p:nvPr/>
        </p:nvSpPr>
        <p:spPr>
          <a:xfrm>
            <a:off x="3872443" y="583851"/>
            <a:ext cx="1539954" cy="463723"/>
          </a:xfrm>
          <a:prstGeom prst="roundRect">
            <a:avLst/>
          </a:prstGeom>
          <a:solidFill>
            <a:srgbClr val="0073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8" name="Rectangle 37">
            <a:extLst>
              <a:ext uri="{FF2B5EF4-FFF2-40B4-BE49-F238E27FC236}">
                <a16:creationId xmlns:a16="http://schemas.microsoft.com/office/drawing/2014/main" id="{B55439BE-E8A2-D145-BCDD-DDD9F5961DA3}"/>
              </a:ext>
            </a:extLst>
          </p:cNvPr>
          <p:cNvSpPr/>
          <p:nvPr/>
        </p:nvSpPr>
        <p:spPr>
          <a:xfrm>
            <a:off x="3900941" y="570947"/>
            <a:ext cx="1712330" cy="461665"/>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2016</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Lancement</a:t>
            </a:r>
          </a:p>
        </p:txBody>
      </p:sp>
      <p:pic>
        <p:nvPicPr>
          <p:cNvPr id="39" name="Picture 3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72142" y="636288"/>
            <a:ext cx="323400" cy="323400"/>
          </a:xfrm>
          <a:prstGeom prst="rect">
            <a:avLst/>
          </a:prstGeom>
        </p:spPr>
      </p:pic>
      <p:pic>
        <p:nvPicPr>
          <p:cNvPr id="34" name="Picture 33">
            <a:extLst>
              <a:ext uri="{FF2B5EF4-FFF2-40B4-BE49-F238E27FC236}">
                <a16:creationId xmlns:a16="http://schemas.microsoft.com/office/drawing/2014/main" id="{2786BEA9-3E4E-41FD-BCC7-8F8F7A57E04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245367" y="1640231"/>
            <a:ext cx="1673467" cy="1115644"/>
          </a:xfrm>
          <a:prstGeom prst="roundRect">
            <a:avLst/>
          </a:prstGeom>
        </p:spPr>
      </p:pic>
      <p:pic>
        <p:nvPicPr>
          <p:cNvPr id="35" name="Image 14">
            <a:extLst>
              <a:ext uri="{FF2B5EF4-FFF2-40B4-BE49-F238E27FC236}">
                <a16:creationId xmlns:a16="http://schemas.microsoft.com/office/drawing/2014/main" id="{DC99566E-821F-4AEA-ABC4-9EA7FAA23D33}"/>
              </a:ext>
            </a:extLst>
          </p:cNvPr>
          <p:cNvPicPr>
            <a:picLocks noChangeAspect="1"/>
          </p:cNvPicPr>
          <p:nvPr/>
        </p:nvPicPr>
        <p:blipFill>
          <a:blip r:embed="rId7"/>
          <a:stretch>
            <a:fillRect/>
          </a:stretch>
        </p:blipFill>
        <p:spPr>
          <a:xfrm>
            <a:off x="7459450" y="2752683"/>
            <a:ext cx="1409119" cy="1228219"/>
          </a:xfrm>
          <a:prstGeom prst="roundRect">
            <a:avLst/>
          </a:prstGeom>
        </p:spPr>
      </p:pic>
      <p:sp>
        <p:nvSpPr>
          <p:cNvPr id="40" name="Cylindre 76">
            <a:extLst>
              <a:ext uri="{FF2B5EF4-FFF2-40B4-BE49-F238E27FC236}">
                <a16:creationId xmlns:a16="http://schemas.microsoft.com/office/drawing/2014/main" id="{2D837D34-B2AA-402A-BA6F-CD3472708267}"/>
              </a:ext>
            </a:extLst>
          </p:cNvPr>
          <p:cNvSpPr/>
          <p:nvPr/>
        </p:nvSpPr>
        <p:spPr>
          <a:xfrm>
            <a:off x="6563802" y="1123774"/>
            <a:ext cx="962108" cy="3270110"/>
          </a:xfrm>
          <a:prstGeom prst="can">
            <a:avLst/>
          </a:prstGeom>
          <a:gradFill flip="none" rotWithShape="1">
            <a:gsLst>
              <a:gs pos="0">
                <a:schemeClr val="tx1"/>
              </a:gs>
              <a:gs pos="48000">
                <a:srgbClr val="0073A3"/>
              </a:gs>
              <a:gs pos="100000">
                <a:srgbClr val="00B6ED"/>
              </a:gs>
            </a:gsLst>
            <a:lin ang="10800000" scaled="1"/>
            <a:tileRect/>
          </a:gradFill>
          <a:ln>
            <a:noFill/>
          </a:ln>
          <a:effectLst>
            <a:outerShdw blurRad="215900" sy="23000" kx="-1200000" algn="b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7" name="Rectangle 46">
            <a:extLst>
              <a:ext uri="{FF2B5EF4-FFF2-40B4-BE49-F238E27FC236}">
                <a16:creationId xmlns:a16="http://schemas.microsoft.com/office/drawing/2014/main" id="{1B90969B-7D33-47C3-BD3C-31FC6326413F}"/>
              </a:ext>
            </a:extLst>
          </p:cNvPr>
          <p:cNvSpPr/>
          <p:nvPr/>
        </p:nvSpPr>
        <p:spPr>
          <a:xfrm>
            <a:off x="6563802" y="3957032"/>
            <a:ext cx="962108" cy="323165"/>
          </a:xfrm>
          <a:prstGeom prst="rect">
            <a:avLst/>
          </a:prstGeom>
        </p:spPr>
        <p:txBody>
          <a:bodyPr wrap="square" lIns="0" rIns="0">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~2,100MW </a:t>
            </a:r>
          </a:p>
          <a:p>
            <a:pPr marL="0" marR="0" lvl="0" indent="0" algn="ctr" defTabSz="914400" rtl="0" eaLnBrk="1" fontAlgn="auto" latinLnBrk="0" hangingPunct="1">
              <a:lnSpc>
                <a:spcPts val="9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gérés</a:t>
            </a:r>
          </a:p>
        </p:txBody>
      </p:sp>
      <p:sp>
        <p:nvSpPr>
          <p:cNvPr id="56" name="Rectangle 55">
            <a:extLst>
              <a:ext uri="{FF2B5EF4-FFF2-40B4-BE49-F238E27FC236}">
                <a16:creationId xmlns:a16="http://schemas.microsoft.com/office/drawing/2014/main" id="{5CDE9A50-4D49-4885-B9CA-C569D1110EF4}"/>
              </a:ext>
            </a:extLst>
          </p:cNvPr>
          <p:cNvSpPr/>
          <p:nvPr/>
        </p:nvSpPr>
        <p:spPr>
          <a:xfrm>
            <a:off x="6563802" y="3354068"/>
            <a:ext cx="962108" cy="438582"/>
          </a:xfrm>
          <a:prstGeom prst="rect">
            <a:avLst/>
          </a:prstGeom>
        </p:spPr>
        <p:txBody>
          <a:bodyPr wrap="square" lIns="0" rIns="0">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+400</a:t>
            </a:r>
          </a:p>
          <a:p>
            <a:pPr marL="0" marR="0" lvl="0" indent="0" algn="ctr" defTabSz="914400" rtl="0" eaLnBrk="1" fontAlgn="auto" latinLnBrk="0" hangingPunct="1">
              <a:lnSpc>
                <a:spcPts val="9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Actifs en </a:t>
            </a:r>
            <a:br>
              <a:rPr kumimoji="0" lang="fr-FR"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fr-FR"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portefeuille</a:t>
            </a:r>
          </a:p>
        </p:txBody>
      </p:sp>
      <p:sp>
        <p:nvSpPr>
          <p:cNvPr id="57" name="Rectangle 56">
            <a:extLst>
              <a:ext uri="{FF2B5EF4-FFF2-40B4-BE49-F238E27FC236}">
                <a16:creationId xmlns:a16="http://schemas.microsoft.com/office/drawing/2014/main" id="{6CE9968E-0E9F-4A95-9D07-3EA754F420F4}"/>
              </a:ext>
            </a:extLst>
          </p:cNvPr>
          <p:cNvSpPr/>
          <p:nvPr/>
        </p:nvSpPr>
        <p:spPr>
          <a:xfrm>
            <a:off x="6563802" y="2078131"/>
            <a:ext cx="962108" cy="438582"/>
          </a:xfrm>
          <a:prstGeom prst="rect">
            <a:avLst/>
          </a:prstGeom>
        </p:spPr>
        <p:txBody>
          <a:bodyPr wrap="square" lIns="0" rIns="0">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8</a:t>
            </a:r>
          </a:p>
          <a:p>
            <a:pPr marL="0" marR="0" lvl="0" indent="0" algn="ctr" defTabSz="914400" rtl="0" eaLnBrk="1" fontAlgn="auto" latinLnBrk="0" hangingPunct="1">
              <a:lnSpc>
                <a:spcPts val="9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Fonds </a:t>
            </a:r>
            <a:br>
              <a:rPr kumimoji="0" lang="fr-FR"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fr-FR"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institutionnels</a:t>
            </a:r>
          </a:p>
        </p:txBody>
      </p:sp>
      <p:sp>
        <p:nvSpPr>
          <p:cNvPr id="58" name="Rectangle 57">
            <a:extLst>
              <a:ext uri="{FF2B5EF4-FFF2-40B4-BE49-F238E27FC236}">
                <a16:creationId xmlns:a16="http://schemas.microsoft.com/office/drawing/2014/main" id="{5D036DCE-6E9D-4684-8473-710811DE855C}"/>
              </a:ext>
            </a:extLst>
          </p:cNvPr>
          <p:cNvSpPr/>
          <p:nvPr/>
        </p:nvSpPr>
        <p:spPr>
          <a:xfrm>
            <a:off x="6563802" y="1456958"/>
            <a:ext cx="962108" cy="438582"/>
          </a:xfrm>
          <a:prstGeom prst="rect">
            <a:avLst/>
          </a:prstGeom>
        </p:spPr>
        <p:txBody>
          <a:bodyPr wrap="square" lIns="0" rIns="0">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 Mds €</a:t>
            </a:r>
          </a:p>
          <a:p>
            <a:pPr marL="0" marR="0" lvl="0" indent="0" algn="ctr" defTabSz="914400" rtl="0" eaLnBrk="1" fontAlgn="auto" latinLnBrk="0" hangingPunct="1">
              <a:lnSpc>
                <a:spcPts val="9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De capacité de financement</a:t>
            </a:r>
            <a:endParaRPr kumimoji="0" lang="fr-FR" sz="800" b="0" i="0" u="none" strike="noStrike" kern="1200" cap="none" spc="0" normalizeH="0" baseline="3000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9" name="Down Arrow 2">
            <a:extLst>
              <a:ext uri="{FF2B5EF4-FFF2-40B4-BE49-F238E27FC236}">
                <a16:creationId xmlns:a16="http://schemas.microsoft.com/office/drawing/2014/main" id="{AB800B24-40F1-4186-97C0-268201E3DC15}"/>
              </a:ext>
            </a:extLst>
          </p:cNvPr>
          <p:cNvSpPr>
            <a:spLocks noChangeAspect="1"/>
          </p:cNvSpPr>
          <p:nvPr/>
        </p:nvSpPr>
        <p:spPr>
          <a:xfrm rot="10800000">
            <a:off x="6961966" y="1939965"/>
            <a:ext cx="165780" cy="63659"/>
          </a:xfrm>
          <a:prstGeom prst="downArrow">
            <a:avLst>
              <a:gd name="adj1" fmla="val 50000"/>
              <a:gd name="adj2" fmla="val 100000"/>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65" name="Down Arrow 2">
            <a:extLst>
              <a:ext uri="{FF2B5EF4-FFF2-40B4-BE49-F238E27FC236}">
                <a16:creationId xmlns:a16="http://schemas.microsoft.com/office/drawing/2014/main" id="{97328C2D-725F-4F3C-AEDC-F8530829BDB3}"/>
              </a:ext>
            </a:extLst>
          </p:cNvPr>
          <p:cNvSpPr>
            <a:spLocks noChangeAspect="1"/>
          </p:cNvSpPr>
          <p:nvPr/>
        </p:nvSpPr>
        <p:spPr>
          <a:xfrm rot="10800000">
            <a:off x="6961966" y="3201730"/>
            <a:ext cx="165780" cy="63659"/>
          </a:xfrm>
          <a:prstGeom prst="downArrow">
            <a:avLst>
              <a:gd name="adj1" fmla="val 50000"/>
              <a:gd name="adj2" fmla="val 100000"/>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66" name="Down Arrow 2">
            <a:extLst>
              <a:ext uri="{FF2B5EF4-FFF2-40B4-BE49-F238E27FC236}">
                <a16:creationId xmlns:a16="http://schemas.microsoft.com/office/drawing/2014/main" id="{CB971B16-9BA6-4603-846B-2C3B4FFB6E26}"/>
              </a:ext>
            </a:extLst>
          </p:cNvPr>
          <p:cNvSpPr>
            <a:spLocks noChangeAspect="1"/>
          </p:cNvSpPr>
          <p:nvPr/>
        </p:nvSpPr>
        <p:spPr>
          <a:xfrm rot="10800000">
            <a:off x="6961966" y="3826813"/>
            <a:ext cx="165780" cy="63659"/>
          </a:xfrm>
          <a:prstGeom prst="downArrow">
            <a:avLst>
              <a:gd name="adj1" fmla="val 50000"/>
              <a:gd name="adj2" fmla="val 100000"/>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67" name="Rectangle 66">
            <a:extLst>
              <a:ext uri="{FF2B5EF4-FFF2-40B4-BE49-F238E27FC236}">
                <a16:creationId xmlns:a16="http://schemas.microsoft.com/office/drawing/2014/main" id="{AB3C9543-C226-40C6-AD43-A284AC4B4576}"/>
              </a:ext>
            </a:extLst>
          </p:cNvPr>
          <p:cNvSpPr/>
          <p:nvPr/>
        </p:nvSpPr>
        <p:spPr>
          <a:xfrm>
            <a:off x="6563802" y="2720444"/>
            <a:ext cx="962108" cy="438582"/>
          </a:xfrm>
          <a:prstGeom prst="rect">
            <a:avLst/>
          </a:prstGeom>
        </p:spPr>
        <p:txBody>
          <a:bodyPr wrap="square" lIns="0" rIns="0">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1</a:t>
            </a:r>
          </a:p>
          <a:p>
            <a:pPr marL="0" marR="0" lvl="0" indent="0" algn="ctr" defTabSz="914400" rtl="0" eaLnBrk="1" fontAlgn="auto" latinLnBrk="0" hangingPunct="1">
              <a:lnSpc>
                <a:spcPts val="9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Fonds</a:t>
            </a:r>
            <a:br>
              <a:rPr kumimoji="0" lang="fr-FR"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fr-FR" sz="800" b="0" i="0" u="none" strike="noStrike" kern="1200" cap="none" spc="0" normalizeH="0" baseline="0" noProof="0" dirty="0" err="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retail</a:t>
            </a:r>
            <a:endParaRPr kumimoji="0" lang="fr-FR"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68" name="Down Arrow 2">
            <a:extLst>
              <a:ext uri="{FF2B5EF4-FFF2-40B4-BE49-F238E27FC236}">
                <a16:creationId xmlns:a16="http://schemas.microsoft.com/office/drawing/2014/main" id="{3FB4FDBE-FEC4-4059-AAC5-51A44A804049}"/>
              </a:ext>
            </a:extLst>
          </p:cNvPr>
          <p:cNvSpPr>
            <a:spLocks noChangeAspect="1"/>
          </p:cNvSpPr>
          <p:nvPr/>
        </p:nvSpPr>
        <p:spPr>
          <a:xfrm rot="10800000">
            <a:off x="6961966" y="2582277"/>
            <a:ext cx="165780" cy="63659"/>
          </a:xfrm>
          <a:prstGeom prst="downArrow">
            <a:avLst>
              <a:gd name="adj1" fmla="val 50000"/>
              <a:gd name="adj2" fmla="val 100000"/>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69" name="Round Diagonal Corner Rectangle 56">
            <a:extLst>
              <a:ext uri="{FF2B5EF4-FFF2-40B4-BE49-F238E27FC236}">
                <a16:creationId xmlns:a16="http://schemas.microsoft.com/office/drawing/2014/main" id="{D7F8E0BC-31A2-43C0-AC16-246B3BA7C599}"/>
              </a:ext>
            </a:extLst>
          </p:cNvPr>
          <p:cNvSpPr/>
          <p:nvPr/>
        </p:nvSpPr>
        <p:spPr>
          <a:xfrm>
            <a:off x="6166485" y="525473"/>
            <a:ext cx="2882100" cy="534224"/>
          </a:xfrm>
          <a:prstGeom prst="round2DiagRect">
            <a:avLst>
              <a:gd name="adj1" fmla="val 35163"/>
              <a:gd name="adj2" fmla="val 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sp>
        <p:nvSpPr>
          <p:cNvPr id="71" name="TextBox 70">
            <a:extLst>
              <a:ext uri="{FF2B5EF4-FFF2-40B4-BE49-F238E27FC236}">
                <a16:creationId xmlns:a16="http://schemas.microsoft.com/office/drawing/2014/main" id="{AE6D4202-53DB-4C1C-8BEB-45EC2AFBB320}"/>
              </a:ext>
            </a:extLst>
          </p:cNvPr>
          <p:cNvSpPr txBox="1"/>
          <p:nvPr/>
        </p:nvSpPr>
        <p:spPr>
          <a:xfrm>
            <a:off x="6140691" y="598783"/>
            <a:ext cx="212071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4 étoiles</a:t>
            </a:r>
            <a:br>
              <a:rPr kumimoji="0" lang="fr-FR" sz="11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fr-FR"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note PRI pour l’infrastructure</a:t>
            </a:r>
            <a:r>
              <a:rPr kumimoji="0" lang="en-GB" sz="800" b="0" i="0" u="none" strike="noStrike" kern="1200" cap="none" spc="0" normalizeH="0" baseline="3000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1</a:t>
            </a:r>
            <a:r>
              <a:rPr kumimoji="0" lang="en-GB"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pic>
        <p:nvPicPr>
          <p:cNvPr id="72" name="Picture 2" descr="Signatory of PRI logo usage | PRI Web Page | PRI">
            <a:extLst>
              <a:ext uri="{FF2B5EF4-FFF2-40B4-BE49-F238E27FC236}">
                <a16:creationId xmlns:a16="http://schemas.microsoft.com/office/drawing/2014/main" id="{8FE5898A-6A19-4A2F-B70B-AD827BED31B3}"/>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8082101" y="702841"/>
            <a:ext cx="798461" cy="161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002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re 1">
            <a:extLst>
              <a:ext uri="{FF2B5EF4-FFF2-40B4-BE49-F238E27FC236}">
                <a16:creationId xmlns:a16="http://schemas.microsoft.com/office/drawing/2014/main" id="{B7CA53D9-51D5-AB43-909C-EF3F2C314733}"/>
              </a:ext>
            </a:extLst>
          </p:cNvPr>
          <p:cNvSpPr txBox="1">
            <a:spLocks/>
          </p:cNvSpPr>
          <p:nvPr/>
        </p:nvSpPr>
        <p:spPr>
          <a:xfrm>
            <a:off x="252351" y="-1488"/>
            <a:ext cx="7932823"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sz="1200" spc="38" noProof="0" dirty="0">
                <a:latin typeface="Noto Sans" panose="020B0502040504020204" pitchFamily="34" charset="0"/>
                <a:ea typeface="Noto Sans" panose="020B0502040504020204" pitchFamily="34" charset="0"/>
                <a:cs typeface="Noto Sans" panose="020B0502040504020204" pitchFamily="34" charset="0"/>
                <a:sym typeface="Arial"/>
              </a:rPr>
              <a:t>PLATEFORME DE FONDS ALTERNATIFS</a:t>
            </a:r>
            <a:endParaRPr kumimoji="0" lang="en-US" sz="1200" b="1" i="0" u="none" strike="noStrike" kern="1200" cap="all" spc="38" normalizeH="0" baseline="30000" noProof="0" dirty="0">
              <a:ln>
                <a:noFill/>
              </a:ln>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fr-FR" sz="600" b="0" i="0" u="none" strike="noStrike" kern="1200" cap="none" spc="0"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11</a:t>
            </a:fld>
            <a:endParaRPr kumimoji="0" lang="fr-FR"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0" name="object 38"/>
          <p:cNvSpPr txBox="1"/>
          <p:nvPr/>
        </p:nvSpPr>
        <p:spPr>
          <a:xfrm>
            <a:off x="252351" y="4382385"/>
            <a:ext cx="8799500" cy="256480"/>
          </a:xfrm>
          <a:prstGeom prst="rect">
            <a:avLst/>
          </a:prstGeom>
        </p:spPr>
        <p:txBody>
          <a:bodyPr vert="horz" wrap="square" lIns="0" tIns="12700" rIns="0" bIns="0" rtlCol="0">
            <a:spAutoFit/>
          </a:bodyPr>
          <a:lstStyle/>
          <a:p>
            <a:pPr marL="0" marR="0" lvl="0" indent="0" algn="just" defTabSz="914355" rtl="0" eaLnBrk="1" fontAlgn="auto" latinLnBrk="0" hangingPunct="1">
              <a:lnSpc>
                <a:spcPct val="100000"/>
              </a:lnSpc>
              <a:spcBef>
                <a:spcPts val="0"/>
              </a:spcBef>
              <a:spcAft>
                <a:spcPts val="0"/>
              </a:spcAft>
              <a:buClr>
                <a:srgbClr val="009EE0"/>
              </a:buClr>
              <a:buSzPct val="130000"/>
              <a:buFont typeface="CambriaMath" charset="0"/>
              <a:buNone/>
              <a:tabLst/>
              <a:defRPr/>
            </a:pPr>
            <a:r>
              <a:rPr kumimoji="0" lang="fr-FR" sz="700" b="0" i="0" u="none" strike="noStrike" kern="120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Sources: Amundi, données à fin juin 2024. </a:t>
            </a:r>
            <a:endParaRPr lang="fr-FR" sz="800" b="1" i="1" dirty="0">
              <a:solidFill>
                <a:srgbClr val="767171"/>
              </a:solidFill>
              <a:latin typeface="Noto Sans" panose="020B0502040504020204" pitchFamily="34" charset="0"/>
              <a:ea typeface="Noto Sans" panose="020B0502040504020204" pitchFamily="34" charset="0"/>
              <a:cs typeface="Noto Sans" panose="020B0502040504020204" pitchFamily="34" charset="0"/>
            </a:endParaRPr>
          </a:p>
          <a:p>
            <a:pPr marL="12700">
              <a:spcBef>
                <a:spcPts val="100"/>
              </a:spcBef>
              <a:defRPr/>
            </a:pPr>
            <a:r>
              <a:rPr lang="fr-FR" sz="800" b="1" i="1" dirty="0">
                <a:solidFill>
                  <a:srgbClr val="767171"/>
                </a:solidFill>
                <a:latin typeface="Noto Sans" panose="020B0502040504020204" pitchFamily="34" charset="0"/>
                <a:ea typeface="Noto Sans" panose="020B0502040504020204" pitchFamily="34" charset="0"/>
                <a:cs typeface="Noto Sans" panose="020B0502040504020204" pitchFamily="34" charset="0"/>
              </a:rPr>
              <a:t>Ces solutions sont proposées aux investisseurs acceptant de prendre les risques associés à ces investissements et en contrepartie de commissions de gestion annuelle</a:t>
            </a:r>
          </a:p>
        </p:txBody>
      </p:sp>
      <p:sp>
        <p:nvSpPr>
          <p:cNvPr id="45" name="Ellipse 18">
            <a:extLst>
              <a:ext uri="{FF2B5EF4-FFF2-40B4-BE49-F238E27FC236}">
                <a16:creationId xmlns:a16="http://schemas.microsoft.com/office/drawing/2014/main" id="{080A4E38-104C-A345-8143-8192015B31DA}"/>
              </a:ext>
            </a:extLst>
          </p:cNvPr>
          <p:cNvSpPr/>
          <p:nvPr/>
        </p:nvSpPr>
        <p:spPr>
          <a:xfrm>
            <a:off x="474617" y="660051"/>
            <a:ext cx="1539959" cy="463723"/>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6" name="Ellipse 39">
            <a:extLst>
              <a:ext uri="{FF2B5EF4-FFF2-40B4-BE49-F238E27FC236}">
                <a16:creationId xmlns:a16="http://schemas.microsoft.com/office/drawing/2014/main" id="{1AAFE5E9-B716-F748-84CE-A2B91C144044}"/>
              </a:ext>
            </a:extLst>
          </p:cNvPr>
          <p:cNvSpPr/>
          <p:nvPr/>
        </p:nvSpPr>
        <p:spPr>
          <a:xfrm>
            <a:off x="2173532" y="660051"/>
            <a:ext cx="1539956" cy="463723"/>
          </a:xfrm>
          <a:prstGeom prst="roundRect">
            <a:avLst/>
          </a:prstGeom>
          <a:solidFill>
            <a:srgbClr val="1596C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7" name="Ellipse 42">
            <a:extLst>
              <a:ext uri="{FF2B5EF4-FFF2-40B4-BE49-F238E27FC236}">
                <a16:creationId xmlns:a16="http://schemas.microsoft.com/office/drawing/2014/main" id="{7D2BD0BC-E741-3844-9711-0F1722387175}"/>
              </a:ext>
            </a:extLst>
          </p:cNvPr>
          <p:cNvSpPr/>
          <p:nvPr/>
        </p:nvSpPr>
        <p:spPr>
          <a:xfrm>
            <a:off x="3872443" y="660051"/>
            <a:ext cx="1539954" cy="463723"/>
          </a:xfrm>
          <a:prstGeom prst="roundRect">
            <a:avLst/>
          </a:prstGeom>
          <a:solidFill>
            <a:srgbClr val="0073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8" name="Rectangle 47">
            <a:extLst>
              <a:ext uri="{FF2B5EF4-FFF2-40B4-BE49-F238E27FC236}">
                <a16:creationId xmlns:a16="http://schemas.microsoft.com/office/drawing/2014/main" id="{EE084E01-0720-9C4E-BEE3-13853E8A75FC}"/>
              </a:ext>
            </a:extLst>
          </p:cNvPr>
          <p:cNvSpPr/>
          <p:nvPr/>
        </p:nvSpPr>
        <p:spPr>
          <a:xfrm>
            <a:off x="461100" y="642340"/>
            <a:ext cx="1770763" cy="444417"/>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€4,3</a:t>
            </a:r>
            <a:r>
              <a:rPr lang="en-US" sz="1500" b="1" noProof="1">
                <a:solidFill>
                  <a:schemeClr val="bg1"/>
                </a:solidFill>
                <a:latin typeface="Noto Sans" panose="020B0502040504020204" pitchFamily="34" charset="0"/>
                <a:ea typeface="Noto Sans" panose="020B0502040504020204" pitchFamily="34" charset="0"/>
                <a:cs typeface="Noto Sans" panose="020B0502040504020204" pitchFamily="34" charset="0"/>
              </a:rPr>
              <a:t> Mds</a:t>
            </a:r>
            <a:endParaRPr kumimoji="0" lang="en-US" sz="1500" b="1" i="0" u="none" strike="noStrike" kern="1200" cap="none" spc="0" normalizeH="0" baseline="0" noProof="1">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0" algn="l" defTabSz="342900" rtl="0" eaLnBrk="1" fontAlgn="auto" latinLnBrk="0" hangingPunct="1">
              <a:lnSpc>
                <a:spcPct val="100000"/>
              </a:lnSpc>
              <a:spcBef>
                <a:spcPts val="0"/>
              </a:spcBef>
              <a:spcAft>
                <a:spcPts val="0"/>
              </a:spcAft>
              <a:buClrTx/>
              <a:buSzTx/>
              <a:buFontTx/>
              <a:buNone/>
              <a:tabLst/>
              <a:defRPr/>
            </a:pPr>
            <a:r>
              <a:rPr lang="en-US" sz="788" noProof="1">
                <a:solidFill>
                  <a:schemeClr val="bg1"/>
                </a:solidFill>
                <a:latin typeface="Noto Sans" panose="020B0502040504020204" pitchFamily="34" charset="0"/>
                <a:ea typeface="Noto Sans" panose="020B0502040504020204" pitchFamily="34" charset="0"/>
                <a:cs typeface="Noto Sans" panose="020B0502040504020204" pitchFamily="34" charset="0"/>
              </a:rPr>
              <a:t>d’encours</a:t>
            </a:r>
            <a:endParaRPr kumimoji="0" lang="en-US" sz="788" b="0" i="0" u="none" strike="noStrike" kern="1200" cap="none" spc="0" normalizeH="0" baseline="0" noProof="1">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9" name="Rectangle 48">
            <a:extLst>
              <a:ext uri="{FF2B5EF4-FFF2-40B4-BE49-F238E27FC236}">
                <a16:creationId xmlns:a16="http://schemas.microsoft.com/office/drawing/2014/main" id="{59364918-5D9B-8744-97CB-D87C60A55680}"/>
              </a:ext>
            </a:extLst>
          </p:cNvPr>
          <p:cNvSpPr/>
          <p:nvPr/>
        </p:nvSpPr>
        <p:spPr>
          <a:xfrm>
            <a:off x="2188283" y="640784"/>
            <a:ext cx="1740471" cy="461665"/>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9</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Personnes dédiées</a:t>
            </a:r>
          </a:p>
        </p:txBody>
      </p:sp>
      <p:sp>
        <p:nvSpPr>
          <p:cNvPr id="50" name="Rectangle 49">
            <a:extLst>
              <a:ext uri="{FF2B5EF4-FFF2-40B4-BE49-F238E27FC236}">
                <a16:creationId xmlns:a16="http://schemas.microsoft.com/office/drawing/2014/main" id="{B55439BE-E8A2-D145-BCDD-DDD9F5961DA3}"/>
              </a:ext>
            </a:extLst>
          </p:cNvPr>
          <p:cNvSpPr/>
          <p:nvPr/>
        </p:nvSpPr>
        <p:spPr>
          <a:xfrm>
            <a:off x="3900941" y="647147"/>
            <a:ext cx="1712330" cy="461665"/>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25+</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années d'expérience</a:t>
            </a:r>
          </a:p>
        </p:txBody>
      </p:sp>
      <p:pic>
        <p:nvPicPr>
          <p:cNvPr id="54" name="Picture 5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04274" y="689634"/>
            <a:ext cx="340962" cy="340962"/>
          </a:xfrm>
          <a:prstGeom prst="rect">
            <a:avLst/>
          </a:prstGeom>
        </p:spPr>
      </p:pic>
      <p:pic>
        <p:nvPicPr>
          <p:cNvPr id="55" name="Picture 5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87047" y="685132"/>
            <a:ext cx="374565" cy="374565"/>
          </a:xfrm>
          <a:prstGeom prst="rect">
            <a:avLst/>
          </a:prstGeom>
        </p:spPr>
      </p:pic>
      <p:sp>
        <p:nvSpPr>
          <p:cNvPr id="57" name="Round Diagonal Corner Rectangle 56"/>
          <p:cNvSpPr/>
          <p:nvPr/>
        </p:nvSpPr>
        <p:spPr>
          <a:xfrm>
            <a:off x="6294654" y="454778"/>
            <a:ext cx="2589365" cy="757879"/>
          </a:xfrm>
          <a:prstGeom prst="round2DiagRect">
            <a:avLst>
              <a:gd name="adj1" fmla="val 35163"/>
              <a:gd name="adj2" fmla="val 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sp>
        <p:nvSpPr>
          <p:cNvPr id="58" name="TextBox 57"/>
          <p:cNvSpPr txBox="1"/>
          <p:nvPr/>
        </p:nvSpPr>
        <p:spPr>
          <a:xfrm>
            <a:off x="6251049" y="679269"/>
            <a:ext cx="2676574" cy="738664"/>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tab pos="404813" algn="l"/>
              </a:tabLst>
              <a:defRPr/>
            </a:pPr>
            <a:r>
              <a:rPr lang="fr-FR" sz="1400" b="1" dirty="0">
                <a:latin typeface="Noto Sans" panose="020B0502040504020204" pitchFamily="34" charset="0"/>
                <a:ea typeface="Noto Sans" panose="020B0502040504020204" pitchFamily="34" charset="0"/>
                <a:cs typeface="Noto Sans" panose="020B0502040504020204" pitchFamily="34" charset="0"/>
              </a:rPr>
              <a:t>Pionnier</a:t>
            </a:r>
            <a:r>
              <a:rPr lang="fr-FR" sz="1400" dirty="0">
                <a:latin typeface="Noto Sans" panose="020B0502040504020204" pitchFamily="34" charset="0"/>
                <a:ea typeface="Noto Sans" panose="020B0502040504020204" pitchFamily="34" charset="0"/>
                <a:cs typeface="Noto Sans" panose="020B0502040504020204" pitchFamily="34" charset="0"/>
              </a:rPr>
              <a:t> dans le secteur des plateformes de comptes gérés</a:t>
            </a:r>
          </a:p>
        </p:txBody>
      </p:sp>
      <p:sp>
        <p:nvSpPr>
          <p:cNvPr id="73" name="Rectangle 72">
            <a:extLst>
              <a:ext uri="{FF2B5EF4-FFF2-40B4-BE49-F238E27FC236}">
                <a16:creationId xmlns:a16="http://schemas.microsoft.com/office/drawing/2014/main" id="{FED7FC6C-2B59-CF4B-B3BE-AF0281C12FFD}"/>
              </a:ext>
            </a:extLst>
          </p:cNvPr>
          <p:cNvSpPr/>
          <p:nvPr/>
        </p:nvSpPr>
        <p:spPr>
          <a:xfrm>
            <a:off x="0" y="1454192"/>
            <a:ext cx="6392849" cy="12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4" name="TextBox 73">
            <a:extLst>
              <a:ext uri="{FF2B5EF4-FFF2-40B4-BE49-F238E27FC236}">
                <a16:creationId xmlns:a16="http://schemas.microsoft.com/office/drawing/2014/main" id="{78BF224D-01B1-F94F-BED8-87D310AC652E}"/>
              </a:ext>
            </a:extLst>
          </p:cNvPr>
          <p:cNvSpPr txBox="1"/>
          <p:nvPr/>
        </p:nvSpPr>
        <p:spPr>
          <a:xfrm>
            <a:off x="350415" y="1565204"/>
            <a:ext cx="5729785" cy="1176511"/>
          </a:xfrm>
          <a:prstGeom prst="rect">
            <a:avLst/>
          </a:prstGeom>
          <a:noFill/>
        </p:spPr>
        <p:txBody>
          <a:bodyPr wrap="square" lIns="144000" tIns="72000" rIns="108000" bIns="108000" rtlCol="0" anchor="ctr">
            <a:noAutofit/>
          </a:bodyPr>
          <a:lstStyle/>
          <a:p>
            <a:pPr marL="171450" lvl="0" indent="-171450" defTabSz="457200">
              <a:spcAft>
                <a:spcPts val="600"/>
              </a:spcAft>
              <a:buClr>
                <a:srgbClr val="C19134"/>
              </a:buClr>
              <a:buFont typeface="Arial" panose="020B0604020202020204" pitchFamily="34" charset="0"/>
              <a:buChar char="•"/>
              <a:defRPr/>
            </a:pP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Amundi s'associe à des gérants à forte conviction pour offrir aux investisseurs mondiaux des fonds UCITS dont les profils risque/rendement sont compétitifs. </a:t>
            </a:r>
          </a:p>
          <a:p>
            <a:pPr marL="171450" lvl="0" indent="-171450" defTabSz="457200">
              <a:spcAft>
                <a:spcPts val="600"/>
              </a:spcAft>
              <a:buClr>
                <a:srgbClr val="C19134"/>
              </a:buClr>
              <a:buFont typeface="Arial" panose="020B0604020202020204" pitchFamily="34" charset="0"/>
              <a:buChar char="•"/>
              <a:defRPr/>
            </a:pP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Nous sélectionnons nos partenaires pour leur expérience et leur capacité à mettre en œuvre des stratégies d'investissement différenciées, évolutives et génératrices d'alpha.</a:t>
            </a:r>
          </a:p>
          <a:p>
            <a:pPr marL="171450" lvl="0" indent="-171450" defTabSz="457200">
              <a:spcAft>
                <a:spcPts val="600"/>
              </a:spcAft>
              <a:buClr>
                <a:srgbClr val="C19134"/>
              </a:buClr>
              <a:buFont typeface="Arial" panose="020B0604020202020204" pitchFamily="34" charset="0"/>
              <a:buChar char="•"/>
              <a:defRPr/>
            </a:pP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Nous avons entretenu des relations privilégiées avec des gérants connus du segment des alternatifs et disposons des compétences en matière de structuration et de l'infrastructure nécessaire pour répliquer ces stratégies sous format UCITS.</a:t>
            </a:r>
          </a:p>
        </p:txBody>
      </p:sp>
      <p:sp>
        <p:nvSpPr>
          <p:cNvPr id="79" name="Rectangle 3">
            <a:extLst>
              <a:ext uri="{FF2B5EF4-FFF2-40B4-BE49-F238E27FC236}">
                <a16:creationId xmlns:a16="http://schemas.microsoft.com/office/drawing/2014/main" id="{E72F3780-2A6E-8D41-8E48-1E4CDF693B63}"/>
              </a:ext>
            </a:extLst>
          </p:cNvPr>
          <p:cNvSpPr>
            <a:spLocks noChangeArrowheads="1"/>
          </p:cNvSpPr>
          <p:nvPr/>
        </p:nvSpPr>
        <p:spPr bwMode="auto">
          <a:xfrm>
            <a:off x="440249" y="1353278"/>
            <a:ext cx="5292000" cy="199800"/>
          </a:xfrm>
          <a:prstGeom prst="roundRect">
            <a:avLst/>
          </a:prstGeom>
          <a:solidFill>
            <a:schemeClr val="accent6"/>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lvl="0" algn="ctr" defTabSz="342900" eaLnBrk="0" hangingPunct="0">
              <a:defRPr/>
            </a:pPr>
            <a:r>
              <a:rPr lang="fr-FR" altLang="fr-FR" sz="1050" b="1" dirty="0">
                <a:solidFill>
                  <a:schemeClr val="bg1"/>
                </a:solidFill>
                <a:latin typeface="Noto Sans" panose="020B0502040504020204" pitchFamily="34" charset="0"/>
                <a:ea typeface="Noto Sans" panose="020B0502040504020204" pitchFamily="34" charset="0"/>
                <a:cs typeface="Noto Sans" panose="020B0502040504020204" pitchFamily="34" charset="0"/>
              </a:rPr>
              <a:t>Accès aux meilleurs gestionnaires de </a:t>
            </a:r>
            <a:r>
              <a:rPr lang="fr-FR" altLang="fr-FR" sz="1050" b="1" dirty="0" err="1">
                <a:solidFill>
                  <a:schemeClr val="bg1"/>
                </a:solidFill>
                <a:latin typeface="Noto Sans" panose="020B0502040504020204" pitchFamily="34" charset="0"/>
                <a:ea typeface="Noto Sans" panose="020B0502040504020204" pitchFamily="34" charset="0"/>
                <a:cs typeface="Noto Sans" panose="020B0502040504020204" pitchFamily="34" charset="0"/>
              </a:rPr>
              <a:t>hedge</a:t>
            </a:r>
            <a:r>
              <a:rPr lang="fr-FR" altLang="fr-FR" sz="1050" b="1"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lang="fr-FR" altLang="fr-FR" sz="1050" b="1" dirty="0" err="1">
                <a:solidFill>
                  <a:schemeClr val="bg1"/>
                </a:solidFill>
                <a:latin typeface="Noto Sans" panose="020B0502040504020204" pitchFamily="34" charset="0"/>
                <a:ea typeface="Noto Sans" panose="020B0502040504020204" pitchFamily="34" charset="0"/>
                <a:cs typeface="Noto Sans" panose="020B0502040504020204" pitchFamily="34" charset="0"/>
              </a:rPr>
              <a:t>fundsdans</a:t>
            </a:r>
            <a:r>
              <a:rPr lang="fr-FR" altLang="fr-FR" sz="1050" b="1" dirty="0">
                <a:solidFill>
                  <a:schemeClr val="bg1"/>
                </a:solidFill>
                <a:latin typeface="Noto Sans" panose="020B0502040504020204" pitchFamily="34" charset="0"/>
                <a:ea typeface="Noto Sans" panose="020B0502040504020204" pitchFamily="34" charset="0"/>
                <a:cs typeface="Noto Sans" panose="020B0502040504020204" pitchFamily="34" charset="0"/>
              </a:rPr>
              <a:t> le cadre d'un OPCVM</a:t>
            </a:r>
            <a:endParaRPr lang="en-US" altLang="fr-FR" sz="1050" b="1"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80" name="Rectangle 79">
            <a:extLst>
              <a:ext uri="{FF2B5EF4-FFF2-40B4-BE49-F238E27FC236}">
                <a16:creationId xmlns:a16="http://schemas.microsoft.com/office/drawing/2014/main" id="{FED7FC6C-2B59-CF4B-B3BE-AF0281C12FFD}"/>
              </a:ext>
            </a:extLst>
          </p:cNvPr>
          <p:cNvSpPr/>
          <p:nvPr/>
        </p:nvSpPr>
        <p:spPr>
          <a:xfrm>
            <a:off x="0" y="3017580"/>
            <a:ext cx="6392849" cy="12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82" name="TextBox 81">
            <a:extLst>
              <a:ext uri="{FF2B5EF4-FFF2-40B4-BE49-F238E27FC236}">
                <a16:creationId xmlns:a16="http://schemas.microsoft.com/office/drawing/2014/main" id="{78BF224D-01B1-F94F-BED8-87D310AC652E}"/>
              </a:ext>
            </a:extLst>
          </p:cNvPr>
          <p:cNvSpPr txBox="1"/>
          <p:nvPr/>
        </p:nvSpPr>
        <p:spPr>
          <a:xfrm>
            <a:off x="350415" y="3139716"/>
            <a:ext cx="5729785" cy="1169056"/>
          </a:xfrm>
          <a:prstGeom prst="rect">
            <a:avLst/>
          </a:prstGeom>
          <a:noFill/>
        </p:spPr>
        <p:txBody>
          <a:bodyPr wrap="square" lIns="144000" tIns="72000" rIns="108000" bIns="108000" rtlCol="0" anchor="ctr">
            <a:noAutofit/>
          </a:bodyPr>
          <a:lstStyle/>
          <a:p>
            <a:pPr marL="171450" indent="-171450" defTabSz="457200">
              <a:spcAft>
                <a:spcPts val="600"/>
              </a:spcAft>
              <a:buClr>
                <a:srgbClr val="C19134"/>
              </a:buClr>
              <a:buFont typeface="Arial" panose="020B0604020202020204" pitchFamily="34" charset="0"/>
              <a:buChar char="•"/>
              <a:defRPr/>
            </a:pP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Une équipe de 5 professionnels de l'investissement en </a:t>
            </a:r>
            <a:r>
              <a:rPr lang="fr-FR" sz="800" dirty="0" err="1">
                <a:solidFill>
                  <a:schemeClr val="bg1"/>
                </a:solidFill>
                <a:latin typeface="Noto Sans" panose="020B0502040504020204" pitchFamily="34" charset="0"/>
                <a:ea typeface="Noto Sans" panose="020B0502040504020204" pitchFamily="34" charset="0"/>
                <a:cs typeface="Noto Sans" panose="020B0502040504020204" pitchFamily="34" charset="0"/>
              </a:rPr>
              <a:t>hedge</a:t>
            </a: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lang="fr-FR" sz="800" dirty="0" err="1">
                <a:solidFill>
                  <a:schemeClr val="bg1"/>
                </a:solidFill>
                <a:latin typeface="Noto Sans" panose="020B0502040504020204" pitchFamily="34" charset="0"/>
                <a:ea typeface="Noto Sans" panose="020B0502040504020204" pitchFamily="34" charset="0"/>
                <a:cs typeface="Noto Sans" panose="020B0502040504020204" pitchFamily="34" charset="0"/>
              </a:rPr>
              <a:t>funds</a:t>
            </a: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 et de la due diligence opérationnelle couvrant le spectre complet des stratégies alternatives.</a:t>
            </a:r>
          </a:p>
          <a:p>
            <a:pPr marL="171450" indent="-171450" defTabSz="457200">
              <a:spcAft>
                <a:spcPts val="600"/>
              </a:spcAft>
              <a:buClr>
                <a:srgbClr val="C19134"/>
              </a:buClr>
              <a:buFont typeface="Arial" panose="020B0604020202020204" pitchFamily="34" charset="0"/>
              <a:buChar char="•"/>
              <a:defRPr/>
            </a:pP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Une équipe de 4 gérants de portefeuille au sein d'Amundi Multi-Asset Solutions dédiée aux fonds alternatifs, donnant accès à la plateforme de fonds en architecture ouverte d'Amundi et aux recommandations des analystes.</a:t>
            </a:r>
          </a:p>
          <a:p>
            <a:pPr marL="171450" indent="-171450" defTabSz="457200">
              <a:spcAft>
                <a:spcPts val="600"/>
              </a:spcAft>
              <a:buClr>
                <a:srgbClr val="C19134"/>
              </a:buClr>
              <a:buFont typeface="Arial" panose="020B0604020202020204" pitchFamily="34" charset="0"/>
              <a:buChar char="•"/>
              <a:defRPr/>
            </a:pP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Un processus d'investissement conçu pour gérer séparément les trois principales composantes des rendements des fonds alternatifs : le beta du marché, le beta des alternatifs et l’alpha généré par les gérants.</a:t>
            </a:r>
          </a:p>
        </p:txBody>
      </p:sp>
      <p:sp>
        <p:nvSpPr>
          <p:cNvPr id="84" name="Rectangle 3">
            <a:extLst>
              <a:ext uri="{FF2B5EF4-FFF2-40B4-BE49-F238E27FC236}">
                <a16:creationId xmlns:a16="http://schemas.microsoft.com/office/drawing/2014/main" id="{4F5F243A-52A7-274E-97DC-2DD69A2D207C}"/>
              </a:ext>
            </a:extLst>
          </p:cNvPr>
          <p:cNvSpPr>
            <a:spLocks noChangeArrowheads="1"/>
          </p:cNvSpPr>
          <p:nvPr/>
        </p:nvSpPr>
        <p:spPr bwMode="auto">
          <a:xfrm>
            <a:off x="449590" y="2921747"/>
            <a:ext cx="5039659" cy="199800"/>
          </a:xfrm>
          <a:prstGeom prst="roundRect">
            <a:avLst/>
          </a:prstGeom>
          <a:solidFill>
            <a:srgbClr val="1596C8"/>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algn="ctr" defTabSz="457200" eaLnBrk="0" hangingPunct="0">
              <a:defRPr/>
            </a:pPr>
            <a:r>
              <a:rPr kumimoji="0" lang="fr-FR" altLang="fr-FR" sz="1050" b="1"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Gestion de portefeuille et services de conseil dédiés</a:t>
            </a:r>
            <a:endParaRPr lang="en-GB" altLang="fr-FR" sz="1050" b="1"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32" name="Picture 3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22316" y="709916"/>
            <a:ext cx="323400" cy="32340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63336" y="474514"/>
            <a:ext cx="252000" cy="252000"/>
          </a:xfrm>
          <a:prstGeom prst="rect">
            <a:avLst/>
          </a:prstGeom>
        </p:spPr>
      </p:pic>
      <p:grpSp>
        <p:nvGrpSpPr>
          <p:cNvPr id="3" name="Group 2"/>
          <p:cNvGrpSpPr/>
          <p:nvPr/>
        </p:nvGrpSpPr>
        <p:grpSpPr>
          <a:xfrm>
            <a:off x="7140927" y="2054683"/>
            <a:ext cx="985124" cy="655200"/>
            <a:chOff x="6600420" y="1828800"/>
            <a:chExt cx="985124" cy="655200"/>
          </a:xfrm>
        </p:grpSpPr>
        <p:sp>
          <p:nvSpPr>
            <p:cNvPr id="29" name="Round Diagonal Corner Rectangle 28"/>
            <p:cNvSpPr/>
            <p:nvPr/>
          </p:nvSpPr>
          <p:spPr>
            <a:xfrm>
              <a:off x="6600420" y="1828800"/>
              <a:ext cx="985124" cy="655200"/>
            </a:xfrm>
            <a:prstGeom prst="round2DiagRect">
              <a:avLst>
                <a:gd name="adj1" fmla="val 50000"/>
                <a:gd name="adj2"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sp>
          <p:nvSpPr>
            <p:cNvPr id="30" name="TextBox 29"/>
            <p:cNvSpPr txBox="1"/>
            <p:nvPr/>
          </p:nvSpPr>
          <p:spPr>
            <a:xfrm>
              <a:off x="6613057" y="2175641"/>
              <a:ext cx="972487" cy="2308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tab pos="404813" algn="l"/>
                </a:tabLst>
                <a:defRPr/>
              </a:pPr>
              <a:r>
                <a:rPr kumimoji="0" lang="fr-FR" sz="900" b="1" i="0" u="none" strike="noStrike" kern="1200" cap="none" spc="0" normalizeH="0" baseline="0" noProof="0" dirty="0">
                  <a:ln>
                    <a:noFill/>
                  </a:ln>
                  <a:effectLst/>
                  <a:uLnTx/>
                  <a:uFillTx/>
                  <a:latin typeface="Noto Sans" panose="020B0502040504020204" pitchFamily="34" charset="0"/>
                  <a:ea typeface="Noto Sans" panose="020B0502040504020204" pitchFamily="34" charset="0"/>
                  <a:cs typeface="Noto Sans" panose="020B0502040504020204" pitchFamily="34" charset="0"/>
                </a:rPr>
                <a:t>Analyse</a:t>
              </a:r>
              <a:endParaRPr lang="fr-FR" sz="900" b="1" dirty="0">
                <a:latin typeface="Noto Sans" panose="020B0502040504020204" pitchFamily="34" charset="0"/>
                <a:ea typeface="Noto Sans" panose="020B0502040504020204" pitchFamily="34" charset="0"/>
                <a:cs typeface="Noto Sans" panose="020B0502040504020204" pitchFamily="34" charset="0"/>
              </a:endParaRPr>
            </a:p>
          </p:txBody>
        </p:sp>
        <p:pic>
          <p:nvPicPr>
            <p:cNvPr id="33" name="Picture 3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946713" y="1925122"/>
              <a:ext cx="292537" cy="292537"/>
            </a:xfrm>
            <a:prstGeom prst="rect">
              <a:avLst/>
            </a:prstGeom>
          </p:spPr>
        </p:pic>
      </p:grpSp>
      <p:grpSp>
        <p:nvGrpSpPr>
          <p:cNvPr id="4" name="Group 3"/>
          <p:cNvGrpSpPr/>
          <p:nvPr/>
        </p:nvGrpSpPr>
        <p:grpSpPr>
          <a:xfrm>
            <a:off x="7836912" y="2658148"/>
            <a:ext cx="985124" cy="655200"/>
            <a:chOff x="7391650" y="2271233"/>
            <a:chExt cx="985124" cy="655200"/>
          </a:xfrm>
        </p:grpSpPr>
        <p:grpSp>
          <p:nvGrpSpPr>
            <p:cNvPr id="34" name="Group 33"/>
            <p:cNvGrpSpPr/>
            <p:nvPr/>
          </p:nvGrpSpPr>
          <p:grpSpPr>
            <a:xfrm>
              <a:off x="7391650" y="2271233"/>
              <a:ext cx="985124" cy="655200"/>
              <a:chOff x="6600420" y="1828800"/>
              <a:chExt cx="985124" cy="655200"/>
            </a:xfrm>
          </p:grpSpPr>
          <p:sp>
            <p:nvSpPr>
              <p:cNvPr id="35" name="Round Diagonal Corner Rectangle 34"/>
              <p:cNvSpPr/>
              <p:nvPr/>
            </p:nvSpPr>
            <p:spPr>
              <a:xfrm>
                <a:off x="6600420" y="1828800"/>
                <a:ext cx="985124" cy="655200"/>
              </a:xfrm>
              <a:prstGeom prst="round2DiagRect">
                <a:avLst>
                  <a:gd name="adj1" fmla="val 50000"/>
                  <a:gd name="adj2"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sp>
            <p:nvSpPr>
              <p:cNvPr id="36" name="TextBox 35"/>
              <p:cNvSpPr txBox="1"/>
              <p:nvPr/>
            </p:nvSpPr>
            <p:spPr>
              <a:xfrm>
                <a:off x="6613057" y="2167687"/>
                <a:ext cx="972487" cy="2308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tab pos="404813" algn="l"/>
                  </a:tabLst>
                  <a:defRPr/>
                </a:pPr>
                <a:r>
                  <a:rPr kumimoji="0" lang="fr-FR" sz="900" b="1" i="0" u="none" strike="noStrike" kern="1200" cap="none" spc="0" normalizeH="0" baseline="0" noProof="0" dirty="0">
                    <a:ln>
                      <a:noFill/>
                    </a:ln>
                    <a:effectLst/>
                    <a:uLnTx/>
                    <a:uFillTx/>
                    <a:latin typeface="Noto Sans" panose="020B0502040504020204" pitchFamily="34" charset="0"/>
                    <a:ea typeface="Noto Sans" panose="020B0502040504020204" pitchFamily="34" charset="0"/>
                    <a:cs typeface="Noto Sans" panose="020B0502040504020204" pitchFamily="34" charset="0"/>
                  </a:rPr>
                  <a:t>Transparence</a:t>
                </a:r>
                <a:endParaRPr lang="fr-FR" sz="900" b="1" dirty="0">
                  <a:latin typeface="Noto Sans" panose="020B0502040504020204" pitchFamily="34" charset="0"/>
                  <a:ea typeface="Noto Sans" panose="020B0502040504020204" pitchFamily="34" charset="0"/>
                  <a:cs typeface="Noto Sans" panose="020B0502040504020204" pitchFamily="34" charset="0"/>
                </a:endParaRPr>
              </a:p>
            </p:txBody>
          </p:sp>
        </p:grpSp>
        <p:pic>
          <p:nvPicPr>
            <p:cNvPr id="51" name="Picture 50"/>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749212" y="2388506"/>
              <a:ext cx="270000" cy="270000"/>
            </a:xfrm>
            <a:prstGeom prst="rect">
              <a:avLst/>
            </a:prstGeom>
          </p:spPr>
        </p:pic>
      </p:grpSp>
      <p:grpSp>
        <p:nvGrpSpPr>
          <p:cNvPr id="5" name="Group 4"/>
          <p:cNvGrpSpPr/>
          <p:nvPr/>
        </p:nvGrpSpPr>
        <p:grpSpPr>
          <a:xfrm>
            <a:off x="6768302" y="2809340"/>
            <a:ext cx="985124" cy="654434"/>
            <a:chOff x="6643379" y="2485282"/>
            <a:chExt cx="985124" cy="654434"/>
          </a:xfrm>
        </p:grpSpPr>
        <p:grpSp>
          <p:nvGrpSpPr>
            <p:cNvPr id="56" name="Group 55"/>
            <p:cNvGrpSpPr/>
            <p:nvPr/>
          </p:nvGrpSpPr>
          <p:grpSpPr>
            <a:xfrm>
              <a:off x="6643379" y="2485282"/>
              <a:ext cx="985124" cy="654434"/>
              <a:chOff x="6600420" y="1828800"/>
              <a:chExt cx="985124" cy="654434"/>
            </a:xfrm>
          </p:grpSpPr>
          <p:sp>
            <p:nvSpPr>
              <p:cNvPr id="60" name="Round Diagonal Corner Rectangle 59"/>
              <p:cNvSpPr/>
              <p:nvPr/>
            </p:nvSpPr>
            <p:spPr>
              <a:xfrm>
                <a:off x="6600420" y="1828800"/>
                <a:ext cx="985124" cy="654434"/>
              </a:xfrm>
              <a:prstGeom prst="round2DiagRect">
                <a:avLst>
                  <a:gd name="adj1" fmla="val 50000"/>
                  <a:gd name="adj2" fmla="val 0"/>
                </a:avLst>
              </a:prstGeom>
              <a:solidFill>
                <a:srgbClr val="D6E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sp>
            <p:nvSpPr>
              <p:cNvPr id="61" name="TextBox 60"/>
              <p:cNvSpPr txBox="1"/>
              <p:nvPr/>
            </p:nvSpPr>
            <p:spPr>
              <a:xfrm>
                <a:off x="6613057" y="2104079"/>
                <a:ext cx="972487"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tab pos="404813" algn="l"/>
                  </a:tabLst>
                  <a:defRPr/>
                </a:pPr>
                <a:r>
                  <a:rPr lang="fr-FR" sz="900" b="1" dirty="0" err="1">
                    <a:latin typeface="Noto Sans" panose="020B0502040504020204" pitchFamily="34" charset="0"/>
                    <a:ea typeface="Noto Sans" panose="020B0502040504020204" pitchFamily="34" charset="0"/>
                    <a:cs typeface="Noto Sans" panose="020B0502040504020204" pitchFamily="34" charset="0"/>
                  </a:rPr>
                  <a:t>Accés</a:t>
                </a:r>
                <a:r>
                  <a:rPr lang="en-US" sz="900" b="1" dirty="0">
                    <a:latin typeface="Noto Sans" panose="020B0502040504020204" pitchFamily="34" charset="0"/>
                    <a:ea typeface="Noto Sans" panose="020B0502040504020204" pitchFamily="34" charset="0"/>
                    <a:cs typeface="Noto Sans" panose="020B0502040504020204" pitchFamily="34" charset="0"/>
                  </a:rPr>
                  <a:t> aux </a:t>
                </a:r>
                <a:r>
                  <a:rPr lang="en-US" sz="900" b="1" dirty="0" err="1">
                    <a:latin typeface="Noto Sans" panose="020B0502040504020204" pitchFamily="34" charset="0"/>
                    <a:ea typeface="Noto Sans" panose="020B0502040504020204" pitchFamily="34" charset="0"/>
                    <a:cs typeface="Noto Sans" panose="020B0502040504020204" pitchFamily="34" charset="0"/>
                  </a:rPr>
                  <a:t>gérants</a:t>
                </a:r>
                <a:endParaRPr lang="fr-FR" sz="900" b="1" dirty="0">
                  <a:latin typeface="Noto Sans" panose="020B0502040504020204" pitchFamily="34" charset="0"/>
                  <a:ea typeface="Noto Sans" panose="020B0502040504020204" pitchFamily="34" charset="0"/>
                  <a:cs typeface="Noto Sans" panose="020B0502040504020204" pitchFamily="34" charset="0"/>
                </a:endParaRPr>
              </a:p>
            </p:txBody>
          </p:sp>
        </p:grpSp>
        <p:pic>
          <p:nvPicPr>
            <p:cNvPr id="63" name="Picture 6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018683" y="2517462"/>
              <a:ext cx="291485" cy="291485"/>
            </a:xfrm>
            <a:prstGeom prst="rect">
              <a:avLst/>
            </a:prstGeom>
          </p:spPr>
        </p:pic>
      </p:grpSp>
      <p:sp>
        <p:nvSpPr>
          <p:cNvPr id="38" name="Espace réservé du pied de page 7">
            <a:extLst>
              <a:ext uri="{FF2B5EF4-FFF2-40B4-BE49-F238E27FC236}">
                <a16:creationId xmlns:a16="http://schemas.microsoft.com/office/drawing/2014/main" id="{E05B0E60-8E0C-4846-89D3-73B490F65823}"/>
              </a:ext>
            </a:extLst>
          </p:cNvPr>
          <p:cNvSpPr>
            <a:spLocks noGrp="1"/>
          </p:cNvSpPr>
          <p:nvPr>
            <p:ph type="ftr" sz="quarter" idx="11"/>
          </p:nvPr>
        </p:nvSpPr>
        <p:spPr>
          <a:xfrm>
            <a:off x="685117" y="4845600"/>
            <a:ext cx="5212196" cy="135000"/>
          </a:xfrm>
        </p:spPr>
        <p:txBody>
          <a:bodyPr/>
          <a:lstStyle/>
          <a:p>
            <a:r>
              <a:rPr lang="fr-FR" sz="600">
                <a:latin typeface="Noto Sans" panose="020B0502040504020204" pitchFamily="34" charset="0"/>
                <a:ea typeface="Noto Sans" panose="020B0502040504020204" pitchFamily="34" charset="0"/>
                <a:cs typeface="Noto Sans" panose="020B0502040504020204" pitchFamily="34" charset="0"/>
              </a:rPr>
              <a:t>Amundi Actifs Réels et Alternatifs - Réservé aux clients professionnels</a:t>
            </a:r>
            <a:endParaRPr lang="en-GB" sz="6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2221417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re 1">
            <a:extLst>
              <a:ext uri="{FF2B5EF4-FFF2-40B4-BE49-F238E27FC236}">
                <a16:creationId xmlns:a16="http://schemas.microsoft.com/office/drawing/2014/main" id="{B7CA53D9-51D5-AB43-909C-EF3F2C314733}"/>
              </a:ext>
            </a:extLst>
          </p:cNvPr>
          <p:cNvSpPr txBox="1">
            <a:spLocks/>
          </p:cNvSpPr>
          <p:nvPr/>
        </p:nvSpPr>
        <p:spPr>
          <a:xfrm>
            <a:off x="252837" y="15750"/>
            <a:ext cx="7590067"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lvl="0" defTabSz="685800">
              <a:defRPr/>
            </a:pPr>
            <a:r>
              <a:rPr lang="fr-FR" sz="1200" dirty="0">
                <a:latin typeface="Noto Sans" panose="020B0502040504020204" pitchFamily="34" charset="0"/>
                <a:ea typeface="Noto Sans" panose="020B0502040504020204" pitchFamily="34" charset="0"/>
                <a:cs typeface="Noto Sans" panose="020B0502040504020204" pitchFamily="34" charset="0"/>
              </a:rPr>
              <a:t>Multigestion Marchés Privés </a:t>
            </a:r>
            <a:endParaRPr kumimoji="0" lang="en-US" sz="1200" b="1" i="0" u="none" strike="noStrike" kern="1200" cap="all" spc="38"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fr-FR" sz="600" b="0" i="0" u="none" strike="noStrike" kern="1200" cap="none" spc="0"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12</a:t>
            </a:fld>
            <a:endParaRPr kumimoji="0" lang="fr-FR"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0" name="object 38"/>
          <p:cNvSpPr txBox="1"/>
          <p:nvPr/>
        </p:nvSpPr>
        <p:spPr>
          <a:xfrm>
            <a:off x="298450" y="4362042"/>
            <a:ext cx="8707119" cy="428322"/>
          </a:xfrm>
          <a:prstGeom prst="rect">
            <a:avLst/>
          </a:prstGeom>
        </p:spPr>
        <p:txBody>
          <a:bodyPr vert="horz" wrap="square" lIns="0" tIns="12700" rIns="0" bIns="0" rtlCol="0">
            <a:spAutoFit/>
          </a:bodyPr>
          <a:lstStyle/>
          <a:p>
            <a:pPr algn="just" defTabSz="914355">
              <a:lnSpc>
                <a:spcPct val="90000"/>
              </a:lnSpc>
              <a:buClr>
                <a:schemeClr val="accent1"/>
              </a:buClr>
              <a:buSzPct val="130000"/>
            </a:pPr>
            <a:r>
              <a:rPr lang="fr-FR" sz="700" dirty="0">
                <a:solidFill>
                  <a:schemeClr val="tx2"/>
                </a:solidFill>
                <a:latin typeface="Noto Sans" panose="020B0502040504020204" pitchFamily="34" charset="0"/>
                <a:ea typeface="Noto Sans" panose="020B0502040504020204" pitchFamily="34" charset="0"/>
                <a:cs typeface="Noto Sans" panose="020B0502040504020204" pitchFamily="34" charset="0"/>
              </a:rPr>
              <a:t>Source : Amundi, à fin juin 2024. </a:t>
            </a:r>
            <a:r>
              <a:rPr kumimoji="0" lang="fr-FR" sz="700" b="0" i="0" u="none" strike="noStrike" kern="120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Les chiffres tiennent compte de l'acquisition d'Alpha Associates (signature le 06/02/2024 et </a:t>
            </a:r>
            <a:r>
              <a:rPr kumimoji="0" lang="fr-FR" sz="700" b="0" i="1" u="none" strike="noStrike" kern="1200" cap="none" spc="0" normalizeH="0" baseline="0" noProof="0" dirty="0" err="1">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closing</a:t>
            </a:r>
            <a:r>
              <a:rPr kumimoji="0" lang="fr-FR" sz="700" b="0" i="0" u="none" strike="noStrike" kern="120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le 02/04/2024).</a:t>
            </a:r>
            <a:endParaRPr lang="fr-FR" sz="700" dirty="0">
              <a:solidFill>
                <a:schemeClr val="tx2"/>
              </a:solidFill>
              <a:latin typeface="Noto Sans" panose="020B0502040504020204" pitchFamily="34" charset="0"/>
              <a:ea typeface="Noto Sans" panose="020B0502040504020204" pitchFamily="34" charset="0"/>
              <a:cs typeface="Noto Sans" panose="020B0502040504020204" pitchFamily="34" charset="0"/>
            </a:endParaRPr>
          </a:p>
          <a:p>
            <a:pPr algn="just" defTabSz="914355">
              <a:lnSpc>
                <a:spcPct val="90000"/>
              </a:lnSpc>
              <a:buClr>
                <a:schemeClr val="accent1"/>
              </a:buClr>
              <a:buSzPct val="130000"/>
              <a:buFont typeface="CambriaMath" charset="0"/>
              <a:buNone/>
            </a:pPr>
            <a:r>
              <a:rPr kumimoji="0" lang="en-US" sz="700" b="0" i="0" u="none" strike="noStrike" kern="1200" cap="none" spc="-15" normalizeH="0" baseline="3000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1 </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Source : PRI Assessment Report 2023. La notation fait </a:t>
            </a:r>
            <a:r>
              <a:rPr kumimoji="0" lang="fr-FR" sz="700" b="0" i="0" u="none" strike="noStrike" kern="1200" cap="none" spc="-15" normalizeH="0" baseline="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référence au pôle de Zurich uniquement. </a:t>
            </a:r>
            <a:r>
              <a:rPr lang="en-US" sz="700" spc="-15" baseline="30000" dirty="0">
                <a:solidFill>
                  <a:srgbClr val="706F6F"/>
                </a:solidFill>
                <a:latin typeface="Noto Sans" panose="020B0502040504020204" pitchFamily="34" charset="0"/>
                <a:ea typeface="Noto Sans" panose="020B0502040504020204" pitchFamily="34" charset="0"/>
                <a:cs typeface="Noto Sans" panose="020B0502040504020204" pitchFamily="34" charset="0"/>
              </a:rPr>
              <a:t>2</a:t>
            </a:r>
            <a:r>
              <a:rPr lang="en-US" sz="700" spc="-15" dirty="0">
                <a:solidFill>
                  <a:srgbClr val="706F6F"/>
                </a:solidFill>
                <a:latin typeface="Noto Sans" panose="020B0502040504020204" pitchFamily="34" charset="0"/>
                <a:ea typeface="Noto Sans" panose="020B0502040504020204" pitchFamily="34" charset="0"/>
                <a:cs typeface="Noto Sans" panose="020B0502040504020204" pitchFamily="34" charset="0"/>
              </a:rPr>
              <a:t> </a:t>
            </a:r>
            <a:r>
              <a:rPr lang="fr-FR" sz="700" spc="-15" dirty="0">
                <a:solidFill>
                  <a:srgbClr val="706F6F"/>
                </a:solidFill>
                <a:latin typeface="Noto Sans" panose="020B0502040504020204" pitchFamily="34" charset="0"/>
                <a:ea typeface="Noto Sans" panose="020B0502040504020204" pitchFamily="34" charset="0"/>
                <a:cs typeface="Noto Sans" panose="020B0502040504020204" pitchFamily="34" charset="0"/>
              </a:rPr>
              <a:t>Amundi Alpha Associates AG est réglementée par l'Autorité suisse des marchés financiers et Amundi </a:t>
            </a:r>
            <a:r>
              <a:rPr lang="fr-FR" sz="700" spc="-15" dirty="0" err="1">
                <a:solidFill>
                  <a:srgbClr val="706F6F"/>
                </a:solidFill>
                <a:latin typeface="Noto Sans" panose="020B0502040504020204" pitchFamily="34" charset="0"/>
                <a:ea typeface="Noto Sans" panose="020B0502040504020204" pitchFamily="34" charset="0"/>
                <a:cs typeface="Noto Sans" panose="020B0502040504020204" pitchFamily="34" charset="0"/>
              </a:rPr>
              <a:t>Private</a:t>
            </a:r>
            <a:r>
              <a:rPr lang="fr-FR" sz="700" spc="-15" dirty="0">
                <a:solidFill>
                  <a:srgbClr val="706F6F"/>
                </a:solidFill>
                <a:latin typeface="Noto Sans" panose="020B0502040504020204" pitchFamily="34" charset="0"/>
                <a:ea typeface="Noto Sans" panose="020B0502040504020204" pitchFamily="34" charset="0"/>
                <a:cs typeface="Noto Sans" panose="020B0502040504020204" pitchFamily="34" charset="0"/>
              </a:rPr>
              <a:t> </a:t>
            </a:r>
            <a:r>
              <a:rPr lang="fr-FR" sz="700" spc="-15" dirty="0" err="1">
                <a:solidFill>
                  <a:srgbClr val="706F6F"/>
                </a:solidFill>
                <a:latin typeface="Noto Sans" panose="020B0502040504020204" pitchFamily="34" charset="0"/>
                <a:ea typeface="Noto Sans" panose="020B0502040504020204" pitchFamily="34" charset="0"/>
                <a:cs typeface="Noto Sans" panose="020B0502040504020204" pitchFamily="34" charset="0"/>
              </a:rPr>
              <a:t>Equity</a:t>
            </a:r>
            <a:r>
              <a:rPr lang="fr-FR" sz="700" spc="-15" dirty="0">
                <a:solidFill>
                  <a:srgbClr val="706F6F"/>
                </a:solidFill>
                <a:latin typeface="Noto Sans" panose="020B0502040504020204" pitchFamily="34" charset="0"/>
                <a:ea typeface="Noto Sans" panose="020B0502040504020204" pitchFamily="34" charset="0"/>
                <a:cs typeface="Noto Sans" panose="020B0502040504020204" pitchFamily="34" charset="0"/>
              </a:rPr>
              <a:t> Funds, S.A.S. est réglementée par l'Autorité des Marchés Financiers.</a:t>
            </a:r>
          </a:p>
          <a:p>
            <a:pPr algn="just" defTabSz="914355">
              <a:lnSpc>
                <a:spcPct val="90000"/>
              </a:lnSpc>
              <a:buClr>
                <a:schemeClr val="accent1"/>
              </a:buClr>
              <a:buSzPct val="130000"/>
              <a:buFont typeface="CambriaMath" charset="0"/>
              <a:buNone/>
            </a:pPr>
            <a:r>
              <a:rPr lang="fr-FR" sz="800" b="1" i="1" dirty="0">
                <a:solidFill>
                  <a:srgbClr val="767171"/>
                </a:solidFill>
                <a:latin typeface="Noto Sans" panose="020B0502040504020204" pitchFamily="34" charset="0"/>
                <a:ea typeface="Noto Sans" panose="020B0502040504020204" pitchFamily="34" charset="0"/>
                <a:cs typeface="Noto Sans" panose="020B0502040504020204" pitchFamily="34" charset="0"/>
              </a:rPr>
              <a:t>Ces solutions sont proposées aux investisseurs acceptant de prendre les risques associés à ces investissements et en contrepartie de commissions de gestion annuelle</a:t>
            </a:r>
          </a:p>
        </p:txBody>
      </p:sp>
      <p:sp>
        <p:nvSpPr>
          <p:cNvPr id="102" name="Ellipse 18">
            <a:extLst>
              <a:ext uri="{FF2B5EF4-FFF2-40B4-BE49-F238E27FC236}">
                <a16:creationId xmlns:a16="http://schemas.microsoft.com/office/drawing/2014/main" id="{080A4E38-104C-A345-8143-8192015B31DA}"/>
              </a:ext>
            </a:extLst>
          </p:cNvPr>
          <p:cNvSpPr/>
          <p:nvPr/>
        </p:nvSpPr>
        <p:spPr>
          <a:xfrm>
            <a:off x="2096688" y="612345"/>
            <a:ext cx="1539959" cy="463723"/>
          </a:xfrm>
          <a:prstGeom prst="roundRect">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03" name="Ellipse 39">
            <a:extLst>
              <a:ext uri="{FF2B5EF4-FFF2-40B4-BE49-F238E27FC236}">
                <a16:creationId xmlns:a16="http://schemas.microsoft.com/office/drawing/2014/main" id="{1AAFE5E9-B716-F748-84CE-A2B91C144044}"/>
              </a:ext>
            </a:extLst>
          </p:cNvPr>
          <p:cNvSpPr/>
          <p:nvPr/>
        </p:nvSpPr>
        <p:spPr>
          <a:xfrm>
            <a:off x="3795603" y="612345"/>
            <a:ext cx="1539956" cy="463723"/>
          </a:xfrm>
          <a:prstGeom prst="roundRect">
            <a:avLst/>
          </a:prstGeom>
          <a:solidFill>
            <a:srgbClr val="1596C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05" name="Rectangle 104">
            <a:extLst>
              <a:ext uri="{FF2B5EF4-FFF2-40B4-BE49-F238E27FC236}">
                <a16:creationId xmlns:a16="http://schemas.microsoft.com/office/drawing/2014/main" id="{EE084E01-0720-9C4E-BEE3-13853E8A75FC}"/>
              </a:ext>
            </a:extLst>
          </p:cNvPr>
          <p:cNvSpPr/>
          <p:nvPr/>
        </p:nvSpPr>
        <p:spPr>
          <a:xfrm>
            <a:off x="2083171" y="594634"/>
            <a:ext cx="1770763" cy="444417"/>
          </a:xfrm>
          <a:prstGeom prst="rect">
            <a:avLst/>
          </a:prstGeom>
        </p:spPr>
        <p:txBody>
          <a:bodyPr wrap="square" anchor="ctr">
            <a:spAutoFit/>
          </a:bodyPr>
          <a:lstStyle/>
          <a:p>
            <a:pPr lvl="0" defTabSz="342900">
              <a:defRPr/>
            </a:pPr>
            <a:r>
              <a:rPr lang="en-US" sz="1500" b="1" noProof="1">
                <a:solidFill>
                  <a:srgbClr val="FFFFFF"/>
                </a:solidFill>
                <a:latin typeface="Noto Sans" panose="020B0502040504020204" pitchFamily="34" charset="0"/>
                <a:ea typeface="Noto Sans" panose="020B0502040504020204" pitchFamily="34" charset="0"/>
                <a:cs typeface="Noto Sans" panose="020B0502040504020204" pitchFamily="34" charset="0"/>
              </a:rPr>
              <a:t>20 Mds €</a:t>
            </a:r>
            <a:endPar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D’encours</a:t>
            </a:r>
          </a:p>
        </p:txBody>
      </p:sp>
      <p:sp>
        <p:nvSpPr>
          <p:cNvPr id="106" name="Rectangle 105">
            <a:extLst>
              <a:ext uri="{FF2B5EF4-FFF2-40B4-BE49-F238E27FC236}">
                <a16:creationId xmlns:a16="http://schemas.microsoft.com/office/drawing/2014/main" id="{59364918-5D9B-8744-97CB-D87C60A55680}"/>
              </a:ext>
            </a:extLst>
          </p:cNvPr>
          <p:cNvSpPr/>
          <p:nvPr/>
        </p:nvSpPr>
        <p:spPr>
          <a:xfrm>
            <a:off x="3810354" y="593078"/>
            <a:ext cx="1740471" cy="461665"/>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500" b="1" noProof="1">
                <a:solidFill>
                  <a:srgbClr val="FFFFFF"/>
                </a:solidFill>
                <a:latin typeface="Noto Sans" panose="020B0502040504020204" pitchFamily="34" charset="0"/>
                <a:ea typeface="Noto Sans" panose="020B0502040504020204" pitchFamily="34" charset="0"/>
                <a:cs typeface="Noto Sans" panose="020B0502040504020204" pitchFamily="34" charset="0"/>
              </a:rPr>
              <a:t>c. 70</a:t>
            </a:r>
            <a:endPar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Personnes dédiées</a:t>
            </a:r>
          </a:p>
        </p:txBody>
      </p:sp>
      <p:pic>
        <p:nvPicPr>
          <p:cNvPr id="108" name="Picture 10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26345" y="641928"/>
            <a:ext cx="340962" cy="340962"/>
          </a:xfrm>
          <a:prstGeom prst="rect">
            <a:avLst/>
          </a:prstGeom>
        </p:spPr>
      </p:pic>
      <p:pic>
        <p:nvPicPr>
          <p:cNvPr id="109" name="Picture 10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50062" y="637426"/>
            <a:ext cx="374565" cy="374565"/>
          </a:xfrm>
          <a:prstGeom prst="rect">
            <a:avLst/>
          </a:prstGeom>
        </p:spPr>
      </p:pic>
      <p:sp>
        <p:nvSpPr>
          <p:cNvPr id="110" name="Rectangle 109">
            <a:extLst>
              <a:ext uri="{FF2B5EF4-FFF2-40B4-BE49-F238E27FC236}">
                <a16:creationId xmlns:a16="http://schemas.microsoft.com/office/drawing/2014/main" id="{FED7FC6C-2B59-CF4B-B3BE-AF0281C12FFD}"/>
              </a:ext>
            </a:extLst>
          </p:cNvPr>
          <p:cNvSpPr/>
          <p:nvPr/>
        </p:nvSpPr>
        <p:spPr>
          <a:xfrm>
            <a:off x="428399" y="1364970"/>
            <a:ext cx="4274475" cy="29383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12" name="Rectangle 3">
            <a:extLst>
              <a:ext uri="{FF2B5EF4-FFF2-40B4-BE49-F238E27FC236}">
                <a16:creationId xmlns:a16="http://schemas.microsoft.com/office/drawing/2014/main" id="{E72F3780-2A6E-8D41-8E48-1E4CDF693B63}"/>
              </a:ext>
            </a:extLst>
          </p:cNvPr>
          <p:cNvSpPr>
            <a:spLocks noChangeArrowheads="1"/>
          </p:cNvSpPr>
          <p:nvPr/>
        </p:nvSpPr>
        <p:spPr bwMode="auto">
          <a:xfrm>
            <a:off x="613590" y="1237146"/>
            <a:ext cx="3904092" cy="248436"/>
          </a:xfrm>
          <a:prstGeom prst="roundRect">
            <a:avLst/>
          </a:prstGeom>
          <a:solidFill>
            <a:schemeClr val="accent6"/>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algn="ctr" defTabSz="457200" eaLnBrk="0" hangingPunct="0">
              <a:defRPr/>
            </a:pPr>
            <a:r>
              <a:rPr lang="fr-FR" altLang="fr-FR" sz="10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Un gérant de marchés privés établi et spécialisé</a:t>
            </a:r>
          </a:p>
        </p:txBody>
      </p:sp>
      <p:grpSp>
        <p:nvGrpSpPr>
          <p:cNvPr id="2" name="Group 1"/>
          <p:cNvGrpSpPr/>
          <p:nvPr/>
        </p:nvGrpSpPr>
        <p:grpSpPr>
          <a:xfrm>
            <a:off x="5486371" y="606309"/>
            <a:ext cx="1730577" cy="463723"/>
            <a:chOff x="6245499" y="606309"/>
            <a:chExt cx="1730577" cy="463723"/>
          </a:xfrm>
        </p:grpSpPr>
        <p:sp>
          <p:nvSpPr>
            <p:cNvPr id="113" name="Ellipse 42">
              <a:extLst>
                <a:ext uri="{FF2B5EF4-FFF2-40B4-BE49-F238E27FC236}">
                  <a16:creationId xmlns:a16="http://schemas.microsoft.com/office/drawing/2014/main" id="{7D2BD0BC-E741-3844-9711-0F1722387175}"/>
                </a:ext>
              </a:extLst>
            </p:cNvPr>
            <p:cNvSpPr/>
            <p:nvPr/>
          </p:nvSpPr>
          <p:spPr>
            <a:xfrm>
              <a:off x="6245499" y="606309"/>
              <a:ext cx="1539954" cy="463723"/>
            </a:xfrm>
            <a:prstGeom prst="roundRect">
              <a:avLst/>
            </a:prstGeom>
            <a:solidFill>
              <a:srgbClr val="0073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14" name="Rectangle 113">
              <a:extLst>
                <a:ext uri="{FF2B5EF4-FFF2-40B4-BE49-F238E27FC236}">
                  <a16:creationId xmlns:a16="http://schemas.microsoft.com/office/drawing/2014/main" id="{B55439BE-E8A2-D145-BCDD-DDD9F5961DA3}"/>
                </a:ext>
              </a:extLst>
            </p:cNvPr>
            <p:cNvSpPr/>
            <p:nvPr/>
          </p:nvSpPr>
          <p:spPr>
            <a:xfrm>
              <a:off x="6263746" y="606817"/>
              <a:ext cx="1712330" cy="461665"/>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1998</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Date de lancement</a:t>
              </a:r>
              <a:r>
                <a:rPr kumimoji="0" lang="en-US" sz="800" b="0" i="0" u="none" strike="noStrike" kern="1200" cap="none" spc="0" normalizeH="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endParaRPr kumimoji="0" lang="en-US" sz="800"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grpSp>
      <p:pic>
        <p:nvPicPr>
          <p:cNvPr id="115" name="Picture 1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20852" y="637426"/>
            <a:ext cx="323400" cy="323400"/>
          </a:xfrm>
          <a:prstGeom prst="rect">
            <a:avLst/>
          </a:prstGeom>
        </p:spPr>
      </p:pic>
      <p:sp>
        <p:nvSpPr>
          <p:cNvPr id="117" name="Rectangle 116">
            <a:extLst>
              <a:ext uri="{FF2B5EF4-FFF2-40B4-BE49-F238E27FC236}">
                <a16:creationId xmlns:a16="http://schemas.microsoft.com/office/drawing/2014/main" id="{FED7FC6C-2B59-CF4B-B3BE-AF0281C12FFD}"/>
              </a:ext>
            </a:extLst>
          </p:cNvPr>
          <p:cNvSpPr/>
          <p:nvPr/>
        </p:nvSpPr>
        <p:spPr>
          <a:xfrm>
            <a:off x="4899330" y="1364030"/>
            <a:ext cx="4053839" cy="29383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18" name="Rectangle 3">
            <a:extLst>
              <a:ext uri="{FF2B5EF4-FFF2-40B4-BE49-F238E27FC236}">
                <a16:creationId xmlns:a16="http://schemas.microsoft.com/office/drawing/2014/main" id="{E72F3780-2A6E-8D41-8E48-1E4CDF693B63}"/>
              </a:ext>
            </a:extLst>
          </p:cNvPr>
          <p:cNvSpPr>
            <a:spLocks noChangeArrowheads="1"/>
          </p:cNvSpPr>
          <p:nvPr/>
        </p:nvSpPr>
        <p:spPr bwMode="auto">
          <a:xfrm>
            <a:off x="4973249" y="1236115"/>
            <a:ext cx="3906000" cy="249467"/>
          </a:xfrm>
          <a:prstGeom prst="roundRect">
            <a:avLst/>
          </a:prstGeom>
          <a:solidFill>
            <a:schemeClr val="accent1">
              <a:lumMod val="75000"/>
            </a:schemeClr>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lvl="0" algn="ctr" defTabSz="457200" eaLnBrk="0" hangingPunct="0">
              <a:defRPr/>
            </a:pPr>
            <a:r>
              <a:rPr lang="fr-FR" altLang="fr-FR" sz="10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Une couverture des principaux segments des marchés privés</a:t>
            </a:r>
          </a:p>
        </p:txBody>
      </p:sp>
      <p:sp>
        <p:nvSpPr>
          <p:cNvPr id="119" name="TextBox 3">
            <a:extLst>
              <a:ext uri="{FF2B5EF4-FFF2-40B4-BE49-F238E27FC236}">
                <a16:creationId xmlns:a16="http://schemas.microsoft.com/office/drawing/2014/main" id="{00B241F1-3D01-FF46-B986-4C61D1F764A3}"/>
              </a:ext>
            </a:extLst>
          </p:cNvPr>
          <p:cNvSpPr txBox="1"/>
          <p:nvPr/>
        </p:nvSpPr>
        <p:spPr>
          <a:xfrm>
            <a:off x="5202851" y="1589745"/>
            <a:ext cx="3553863" cy="2613763"/>
          </a:xfrm>
          <a:prstGeom prst="roundRect">
            <a:avLst/>
          </a:prstGeom>
          <a:solidFill>
            <a:schemeClr val="bg1">
              <a:lumMod val="95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108000" tIns="0" rIns="0" bIns="40500" numCol="1" spcCol="0" rtlCol="0" fromWordArt="0" anchor="ctr" anchorCtr="0" forceAA="0" compatLnSpc="1">
            <a:prstTxWarp prst="textNoShape">
              <a:avLst/>
            </a:prstTxWarp>
            <a:noAutofit/>
          </a:bodyPr>
          <a:lstStyle>
            <a:defPPr>
              <a:defRPr lang="fr-FR"/>
            </a:defPPr>
            <a:lvl1pPr marL="171450" marR="0" indent="-171450" algn="just" defTabSz="914400" eaLnBrk="0" fontAlgn="base" hangingPunct="0">
              <a:lnSpc>
                <a:spcPct val="85000"/>
              </a:lnSpc>
              <a:spcBef>
                <a:spcPct val="0"/>
              </a:spcBef>
              <a:spcAft>
                <a:spcPct val="0"/>
              </a:spcAft>
              <a:buClrTx/>
              <a:buSzTx/>
              <a:buFont typeface="Wingdings" panose="05000000000000000000" pitchFamily="2" charset="2"/>
              <a:buChar char="§"/>
              <a:tabLst/>
              <a:defRPr kumimoji="0" sz="1600" b="1" i="0" u="none" strike="noStrike" cap="none" normalizeH="0" baseline="0">
                <a:ln>
                  <a:noFill/>
                </a:ln>
                <a:solidFill>
                  <a:srgbClr val="002060"/>
                </a:solidFill>
                <a:effectLst/>
                <a:latin typeface="Arial" charset="0"/>
              </a:defRPr>
            </a:lvl1pPr>
          </a:lstStyle>
          <a:p>
            <a:pPr marL="102394" marR="0" lvl="2" indent="-102394" algn="just" defTabSz="342900" rtl="0" eaLnBrk="0" fontAlgn="auto" latinLnBrk="0" hangingPunct="0">
              <a:lnSpc>
                <a:spcPts val="1380"/>
              </a:lnSpc>
              <a:spcBef>
                <a:spcPts val="0"/>
              </a:spcBef>
              <a:spcAft>
                <a:spcPts val="0"/>
              </a:spcAft>
              <a:buClr>
                <a:srgbClr val="009EE0"/>
              </a:buClr>
              <a:buSzTx/>
              <a:buFont typeface="Police système"/>
              <a:buChar char="–"/>
              <a:tabLst/>
              <a:defRPr/>
            </a:pPr>
            <a:endParaRPr kumimoji="0" lang="en-GB" sz="9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20" name="Rectangle 119">
            <a:extLst>
              <a:ext uri="{FF2B5EF4-FFF2-40B4-BE49-F238E27FC236}">
                <a16:creationId xmlns:a16="http://schemas.microsoft.com/office/drawing/2014/main" id="{BC759032-DE11-2544-B05D-EEBB95D58CA1}"/>
              </a:ext>
            </a:extLst>
          </p:cNvPr>
          <p:cNvSpPr/>
          <p:nvPr/>
        </p:nvSpPr>
        <p:spPr>
          <a:xfrm>
            <a:off x="5961349" y="1958238"/>
            <a:ext cx="668323" cy="13317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81000" rIns="8100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fr-FR" sz="700" b="1" i="0" u="none" strike="noStrike" kern="1200" cap="none" spc="0" normalizeH="0" baseline="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9,6 Mds €</a:t>
            </a:r>
          </a:p>
        </p:txBody>
      </p:sp>
      <p:sp>
        <p:nvSpPr>
          <p:cNvPr id="121" name="TextBox 8">
            <a:extLst>
              <a:ext uri="{FF2B5EF4-FFF2-40B4-BE49-F238E27FC236}">
                <a16:creationId xmlns:a16="http://schemas.microsoft.com/office/drawing/2014/main" id="{F33D2B05-9F04-4F43-9380-F8A778806397}"/>
              </a:ext>
            </a:extLst>
          </p:cNvPr>
          <p:cNvSpPr txBox="1"/>
          <p:nvPr/>
        </p:nvSpPr>
        <p:spPr>
          <a:xfrm>
            <a:off x="5488651" y="2366266"/>
            <a:ext cx="1325009" cy="514436"/>
          </a:xfrm>
          <a:prstGeom prst="rect">
            <a:avLst/>
          </a:prstGeom>
          <a:noFill/>
        </p:spPr>
        <p:txBody>
          <a:bodyPr wrap="square" lIns="0" tIns="0" rIns="0" bIns="0" rtlCol="0" anchor="t">
            <a:noAutofit/>
          </a:bodyPr>
          <a:lstStyle/>
          <a:p>
            <a:pPr marR="0" lvl="0" algn="l" defTabSz="342900" rtl="0" eaLnBrk="1" fontAlgn="auto" latinLnBrk="0" hangingPunct="1">
              <a:lnSpc>
                <a:spcPct val="100000"/>
              </a:lnSpc>
              <a:spcBef>
                <a:spcPts val="0"/>
              </a:spcBef>
              <a:spcAft>
                <a:spcPts val="225"/>
              </a:spcAft>
              <a:buClr>
                <a:srgbClr val="00B6E8"/>
              </a:buClr>
              <a:buSzPct val="90000"/>
              <a:tabLst/>
              <a:defRPr/>
            </a:pPr>
            <a:r>
              <a:rPr kumimoji="0" lang="fr-FR" sz="675" b="0" i="0" u="none" strike="noStrike" kern="1200" cap="none" spc="0" normalizeH="0" baseline="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Portefeuilles à orientation mondiale ou géographique, diversifiés en termes de gérants, étapes et secteurs</a:t>
            </a:r>
          </a:p>
        </p:txBody>
      </p:sp>
      <p:sp>
        <p:nvSpPr>
          <p:cNvPr id="122" name="Rectangle 121">
            <a:extLst>
              <a:ext uri="{FF2B5EF4-FFF2-40B4-BE49-F238E27FC236}">
                <a16:creationId xmlns:a16="http://schemas.microsoft.com/office/drawing/2014/main" id="{FDBB86E9-C8CE-694A-9243-BE9C41EC1C1A}"/>
              </a:ext>
            </a:extLst>
          </p:cNvPr>
          <p:cNvSpPr/>
          <p:nvPr/>
        </p:nvSpPr>
        <p:spPr>
          <a:xfrm>
            <a:off x="7527154" y="1897656"/>
            <a:ext cx="626993" cy="25158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81000" rIns="8100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fr-FR" sz="700" b="1" dirty="0">
                <a:solidFill>
                  <a:srgbClr val="003C64"/>
                </a:solidFill>
                <a:latin typeface="Noto Sans" panose="020B0502040504020204" pitchFamily="34" charset="0"/>
                <a:ea typeface="Noto Sans" panose="020B0502040504020204" pitchFamily="34" charset="0"/>
                <a:cs typeface="Noto Sans" panose="020B0502040504020204" pitchFamily="34" charset="0"/>
              </a:rPr>
              <a:t>5,5</a:t>
            </a:r>
            <a:r>
              <a:rPr kumimoji="0" lang="fr-FR" sz="700" b="1" i="0" u="none" strike="noStrike" kern="1200" cap="none" spc="0" normalizeH="0" baseline="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Mds €</a:t>
            </a:r>
          </a:p>
        </p:txBody>
      </p:sp>
      <p:sp>
        <p:nvSpPr>
          <p:cNvPr id="123" name="TextBox 8">
            <a:extLst>
              <a:ext uri="{FF2B5EF4-FFF2-40B4-BE49-F238E27FC236}">
                <a16:creationId xmlns:a16="http://schemas.microsoft.com/office/drawing/2014/main" id="{F1ED6C82-619B-F745-8FF8-3EA171E62BEE}"/>
              </a:ext>
            </a:extLst>
          </p:cNvPr>
          <p:cNvSpPr txBox="1"/>
          <p:nvPr/>
        </p:nvSpPr>
        <p:spPr>
          <a:xfrm>
            <a:off x="7037384" y="2359165"/>
            <a:ext cx="1287006" cy="521537"/>
          </a:xfrm>
          <a:prstGeom prst="rect">
            <a:avLst/>
          </a:prstGeom>
          <a:noFill/>
        </p:spPr>
        <p:txBody>
          <a:bodyPr wrap="square" lIns="0" tIns="0" rIns="0" bIns="0" rtlCol="0" anchor="t">
            <a:noAutofit/>
          </a:bodyPr>
          <a:lstStyle/>
          <a:p>
            <a:pPr marR="0" lvl="0" algn="l" defTabSz="342900" rtl="0" eaLnBrk="1" fontAlgn="auto" latinLnBrk="0" hangingPunct="1">
              <a:lnSpc>
                <a:spcPct val="100000"/>
              </a:lnSpc>
              <a:spcBef>
                <a:spcPts val="0"/>
              </a:spcBef>
              <a:spcAft>
                <a:spcPts val="225"/>
              </a:spcAft>
              <a:buClr>
                <a:srgbClr val="00B6E8"/>
              </a:buClr>
              <a:buSzPct val="90000"/>
              <a:tabLst/>
              <a:defRPr/>
            </a:pPr>
            <a:r>
              <a:rPr kumimoji="0" lang="fr-FR" sz="675"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Portefeuilles mondiaux axés sur des investissements </a:t>
            </a:r>
            <a:r>
              <a:rPr kumimoji="0" lang="fr-FR" sz="675" b="0" i="1" u="none" strike="noStrike" kern="1200" cap="none" spc="0" normalizeH="0" baseline="0" noProof="0" dirty="0" err="1">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brownfield</a:t>
            </a:r>
            <a:r>
              <a:rPr kumimoji="0" lang="fr-FR" sz="675" b="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avec une combinaison de stratégies </a:t>
            </a:r>
            <a:r>
              <a:rPr kumimoji="0" lang="fr-FR" sz="675" b="0" u="none" strike="noStrike" kern="1200" cap="none" spc="0" normalizeH="0" baseline="0" noProof="0" dirty="0" err="1">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core</a:t>
            </a:r>
            <a:r>
              <a:rPr kumimoji="0" lang="fr-FR" sz="675" b="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 </a:t>
            </a:r>
            <a:r>
              <a:rPr kumimoji="0" lang="fr-FR" sz="675" b="0" u="none" strike="noStrike" kern="1200" cap="none" spc="0" normalizeH="0" baseline="0" noProof="0" dirty="0" err="1">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core</a:t>
            </a:r>
            <a:r>
              <a:rPr lang="fr-FR" sz="675" dirty="0">
                <a:solidFill>
                  <a:srgbClr val="003C64"/>
                </a:solidFill>
                <a:latin typeface="Noto Sans" panose="020B0502040504020204" pitchFamily="34" charset="0"/>
                <a:ea typeface="Noto Sans" panose="020B0502040504020204" pitchFamily="34" charset="0"/>
                <a:cs typeface="Noto Sans" panose="020B0502040504020204" pitchFamily="34" charset="0"/>
              </a:rPr>
              <a:t>+ et des distributions annuelles</a:t>
            </a:r>
            <a:endParaRPr kumimoji="0" lang="fr-FR" sz="675"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24" name="Rectangle 123">
            <a:extLst>
              <a:ext uri="{FF2B5EF4-FFF2-40B4-BE49-F238E27FC236}">
                <a16:creationId xmlns:a16="http://schemas.microsoft.com/office/drawing/2014/main" id="{A68AC2A1-96C1-8A43-910A-D961DDEA56BC}"/>
              </a:ext>
            </a:extLst>
          </p:cNvPr>
          <p:cNvSpPr/>
          <p:nvPr/>
        </p:nvSpPr>
        <p:spPr>
          <a:xfrm>
            <a:off x="5990348" y="3110091"/>
            <a:ext cx="650739" cy="24633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81000" rIns="8100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fr-FR" sz="700" b="1" i="0" u="none" strike="noStrike" kern="1200" cap="none" spc="0" normalizeH="0" baseline="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4,3 Mds €</a:t>
            </a:r>
          </a:p>
        </p:txBody>
      </p:sp>
      <p:sp>
        <p:nvSpPr>
          <p:cNvPr id="125" name="TextBox 8">
            <a:extLst>
              <a:ext uri="{FF2B5EF4-FFF2-40B4-BE49-F238E27FC236}">
                <a16:creationId xmlns:a16="http://schemas.microsoft.com/office/drawing/2014/main" id="{C416D07F-56B9-7B40-897E-F228FD799F70}"/>
              </a:ext>
            </a:extLst>
          </p:cNvPr>
          <p:cNvSpPr txBox="1"/>
          <p:nvPr/>
        </p:nvSpPr>
        <p:spPr>
          <a:xfrm>
            <a:off x="5498429" y="3605760"/>
            <a:ext cx="1321178" cy="404705"/>
          </a:xfrm>
          <a:prstGeom prst="rect">
            <a:avLst/>
          </a:prstGeom>
          <a:noFill/>
        </p:spPr>
        <p:txBody>
          <a:bodyPr wrap="square" lIns="0" tIns="0" rIns="0" bIns="0" rtlCol="0" anchor="t">
            <a:noAutofit/>
          </a:bodyPr>
          <a:lstStyle/>
          <a:p>
            <a:pPr marR="0" lvl="0" algn="l" defTabSz="342900" rtl="0" eaLnBrk="1" fontAlgn="auto" latinLnBrk="0" hangingPunct="1">
              <a:lnSpc>
                <a:spcPct val="100000"/>
              </a:lnSpc>
              <a:spcBef>
                <a:spcPts val="0"/>
              </a:spcBef>
              <a:spcAft>
                <a:spcPts val="225"/>
              </a:spcAft>
              <a:buClr>
                <a:srgbClr val="00B6E8"/>
              </a:buClr>
              <a:buSzPct val="90000"/>
              <a:tabLst/>
              <a:defRPr/>
            </a:pPr>
            <a:r>
              <a:rPr kumimoji="0" lang="fr-FR" sz="675"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Portefeuilles de fonds de prêt direct </a:t>
            </a:r>
            <a:r>
              <a:rPr kumimoji="0" lang="fr-FR" sz="675" b="0" i="1"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first lien </a:t>
            </a:r>
            <a:r>
              <a:rPr kumimoji="0" lang="fr-FR" sz="675"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et de comptes gérés séparément (« SMA ») en Europe et Amérique du Nord avec des </a:t>
            </a:r>
            <a:r>
              <a:rPr lang="fr-FR" sz="675" dirty="0">
                <a:solidFill>
                  <a:srgbClr val="003C64"/>
                </a:solidFill>
                <a:latin typeface="Noto Sans" panose="020B0502040504020204" pitchFamily="34" charset="0"/>
                <a:ea typeface="Noto Sans" panose="020B0502040504020204" pitchFamily="34" charset="0"/>
                <a:cs typeface="Noto Sans" panose="020B0502040504020204" pitchFamily="34" charset="0"/>
              </a:rPr>
              <a:t>distributions annuelles</a:t>
            </a:r>
            <a:endParaRPr kumimoji="0" lang="fr-FR" sz="675"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26" name="Rectangle 125">
            <a:extLst>
              <a:ext uri="{FF2B5EF4-FFF2-40B4-BE49-F238E27FC236}">
                <a16:creationId xmlns:a16="http://schemas.microsoft.com/office/drawing/2014/main" id="{6339EBF5-2193-A74D-9574-24100D288D01}"/>
              </a:ext>
            </a:extLst>
          </p:cNvPr>
          <p:cNvSpPr/>
          <p:nvPr/>
        </p:nvSpPr>
        <p:spPr>
          <a:xfrm>
            <a:off x="7530835" y="3162093"/>
            <a:ext cx="675137" cy="16502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81000" rIns="8100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fr-FR" sz="700" b="1" i="0" u="none" strike="noStrike" kern="1200" cap="none" spc="0" normalizeH="0" baseline="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0,6 Mds €</a:t>
            </a:r>
          </a:p>
        </p:txBody>
      </p:sp>
      <p:sp>
        <p:nvSpPr>
          <p:cNvPr id="127" name="TextBox 8">
            <a:extLst>
              <a:ext uri="{FF2B5EF4-FFF2-40B4-BE49-F238E27FC236}">
                <a16:creationId xmlns:a16="http://schemas.microsoft.com/office/drawing/2014/main" id="{11428B72-6420-8E4B-A096-C9C120B72182}"/>
              </a:ext>
            </a:extLst>
          </p:cNvPr>
          <p:cNvSpPr txBox="1"/>
          <p:nvPr/>
        </p:nvSpPr>
        <p:spPr>
          <a:xfrm>
            <a:off x="7042257" y="3614084"/>
            <a:ext cx="1319678" cy="396381"/>
          </a:xfrm>
          <a:prstGeom prst="rect">
            <a:avLst/>
          </a:prstGeom>
          <a:noFill/>
        </p:spPr>
        <p:txBody>
          <a:bodyPr wrap="square" lIns="0" tIns="0" rIns="0" bIns="0" rtlCol="0" anchor="t">
            <a:noAutofit/>
          </a:bodyPr>
          <a:lstStyle/>
          <a:p>
            <a:pPr marR="0" lvl="0" algn="l" defTabSz="342900" rtl="0" eaLnBrk="1" fontAlgn="auto" latinLnBrk="0" hangingPunct="1">
              <a:lnSpc>
                <a:spcPct val="100000"/>
              </a:lnSpc>
              <a:spcBef>
                <a:spcPts val="0"/>
              </a:spcBef>
              <a:spcAft>
                <a:spcPts val="225"/>
              </a:spcAft>
              <a:buClr>
                <a:srgbClr val="00B6E8"/>
              </a:buClr>
              <a:buSzPct val="90000"/>
              <a:tabLst/>
              <a:defRPr/>
            </a:pPr>
            <a:r>
              <a:rPr kumimoji="0" lang="fr-FR" sz="675"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Une couverture</a:t>
            </a:r>
            <a:r>
              <a:rPr kumimoji="0" lang="fr-FR" sz="675" b="0" i="0" u="none" strike="noStrike" kern="1200" cap="none" spc="0" normalizeH="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mondiale des marchés immobiliers par le biais d’une stratégie diversifié</a:t>
            </a:r>
            <a:r>
              <a:rPr lang="fr-FR" sz="675" dirty="0">
                <a:solidFill>
                  <a:srgbClr val="003C64"/>
                </a:solidFill>
                <a:latin typeface="Noto Sans" panose="020B0502040504020204" pitchFamily="34" charset="0"/>
                <a:ea typeface="Noto Sans" panose="020B0502040504020204" pitchFamily="34" charset="0"/>
                <a:cs typeface="Noto Sans" panose="020B0502040504020204" pitchFamily="34" charset="0"/>
              </a:rPr>
              <a:t>e allant de la stratégie </a:t>
            </a:r>
            <a:r>
              <a:rPr lang="en-US" sz="675" dirty="0">
                <a:solidFill>
                  <a:srgbClr val="003C64"/>
                </a:solidFill>
                <a:latin typeface="Noto Sans" panose="020B0502040504020204" pitchFamily="34" charset="0"/>
                <a:ea typeface="Noto Sans" panose="020B0502040504020204" pitchFamily="34" charset="0"/>
                <a:cs typeface="Noto Sans" panose="020B0502040504020204" pitchFamily="34" charset="0"/>
              </a:rPr>
              <a:t>core</a:t>
            </a:r>
            <a:r>
              <a:rPr lang="fr-FR" sz="675" dirty="0">
                <a:solidFill>
                  <a:srgbClr val="003C64"/>
                </a:solidFill>
                <a:latin typeface="Noto Sans" panose="020B0502040504020204" pitchFamily="34" charset="0"/>
                <a:ea typeface="Noto Sans" panose="020B0502040504020204" pitchFamily="34" charset="0"/>
                <a:cs typeface="Noto Sans" panose="020B0502040504020204" pitchFamily="34" charset="0"/>
              </a:rPr>
              <a:t> à la stratégie opportuniste</a:t>
            </a:r>
            <a:r>
              <a:rPr kumimoji="0" lang="fr-FR" sz="675" b="0" i="0" u="none" strike="noStrike" kern="1200" cap="none" spc="0" normalizeH="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endParaRPr kumimoji="0" lang="fr-FR" sz="675"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128" name="Picture 127"/>
          <p:cNvPicPr>
            <a:picLocks noChangeAspect="1"/>
          </p:cNvPicPr>
          <p:nvPr/>
        </p:nvPicPr>
        <p:blipFill>
          <a:blip r:embed="rId5"/>
          <a:stretch>
            <a:fillRect/>
          </a:stretch>
        </p:blipFill>
        <p:spPr>
          <a:xfrm>
            <a:off x="5570869" y="3030208"/>
            <a:ext cx="652888" cy="525149"/>
          </a:xfrm>
          <a:prstGeom prst="rect">
            <a:avLst/>
          </a:prstGeom>
        </p:spPr>
      </p:pic>
      <p:pic>
        <p:nvPicPr>
          <p:cNvPr id="129" name="Picture 128"/>
          <p:cNvPicPr>
            <a:picLocks noChangeAspect="1"/>
          </p:cNvPicPr>
          <p:nvPr/>
        </p:nvPicPr>
        <p:blipFill>
          <a:blip r:embed="rId6"/>
          <a:stretch>
            <a:fillRect/>
          </a:stretch>
        </p:blipFill>
        <p:spPr>
          <a:xfrm>
            <a:off x="7091565" y="1805089"/>
            <a:ext cx="674773" cy="525149"/>
          </a:xfrm>
          <a:prstGeom prst="rect">
            <a:avLst/>
          </a:prstGeom>
        </p:spPr>
      </p:pic>
      <p:pic>
        <p:nvPicPr>
          <p:cNvPr id="131" name="Picture 130"/>
          <p:cNvPicPr>
            <a:picLocks noChangeAspect="1"/>
          </p:cNvPicPr>
          <p:nvPr/>
        </p:nvPicPr>
        <p:blipFill>
          <a:blip r:embed="rId7"/>
          <a:stretch>
            <a:fillRect/>
          </a:stretch>
        </p:blipFill>
        <p:spPr>
          <a:xfrm>
            <a:off x="5550860" y="1801609"/>
            <a:ext cx="600295" cy="548768"/>
          </a:xfrm>
          <a:prstGeom prst="rect">
            <a:avLst/>
          </a:prstGeom>
        </p:spPr>
      </p:pic>
      <p:pic>
        <p:nvPicPr>
          <p:cNvPr id="45" name="Image 44"/>
          <p:cNvPicPr>
            <a:picLocks noChangeAspect="1"/>
          </p:cNvPicPr>
          <p:nvPr/>
        </p:nvPicPr>
        <p:blipFill>
          <a:blip r:embed="rId8"/>
          <a:stretch>
            <a:fillRect/>
          </a:stretch>
        </p:blipFill>
        <p:spPr>
          <a:xfrm>
            <a:off x="7008573" y="3035241"/>
            <a:ext cx="677467" cy="552396"/>
          </a:xfrm>
          <a:prstGeom prst="rect">
            <a:avLst/>
          </a:prstGeom>
        </p:spPr>
      </p:pic>
      <p:sp>
        <p:nvSpPr>
          <p:cNvPr id="39" name="Round Diagonal Corner Rectangle 56">
            <a:extLst>
              <a:ext uri="{FF2B5EF4-FFF2-40B4-BE49-F238E27FC236}">
                <a16:creationId xmlns:a16="http://schemas.microsoft.com/office/drawing/2014/main" id="{4CC8AAB4-620F-45E9-A4A6-034F0D6799EA}"/>
              </a:ext>
            </a:extLst>
          </p:cNvPr>
          <p:cNvSpPr/>
          <p:nvPr/>
        </p:nvSpPr>
        <p:spPr>
          <a:xfrm>
            <a:off x="7412386" y="580848"/>
            <a:ext cx="1572800" cy="534224"/>
          </a:xfrm>
          <a:prstGeom prst="round2DiagRect">
            <a:avLst>
              <a:gd name="adj1" fmla="val 35163"/>
              <a:gd name="adj2" fmla="val 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sp>
        <p:nvSpPr>
          <p:cNvPr id="40" name="TextBox 39">
            <a:extLst>
              <a:ext uri="{FF2B5EF4-FFF2-40B4-BE49-F238E27FC236}">
                <a16:creationId xmlns:a16="http://schemas.microsoft.com/office/drawing/2014/main" id="{3410DBAA-8EF4-4631-BB2D-A7344033F662}"/>
              </a:ext>
            </a:extLst>
          </p:cNvPr>
          <p:cNvSpPr txBox="1"/>
          <p:nvPr/>
        </p:nvSpPr>
        <p:spPr>
          <a:xfrm>
            <a:off x="7489338" y="580074"/>
            <a:ext cx="146400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Note PRI de </a:t>
            </a:r>
            <a:r>
              <a:rPr lang="en-GB" sz="1200" b="1" dirty="0">
                <a:solidFill>
                  <a:srgbClr val="003C64"/>
                </a:solidFill>
                <a:latin typeface="Noto Sans" panose="020B0502040504020204" pitchFamily="34" charset="0"/>
                <a:ea typeface="Noto Sans" panose="020B0502040504020204" pitchFamily="34" charset="0"/>
                <a:cs typeface="Noto Sans" panose="020B0502040504020204" pitchFamily="34" charset="0"/>
              </a:rPr>
              <a:t>5</a:t>
            </a:r>
            <a:r>
              <a:rPr kumimoji="0" lang="en-GB" sz="1200" b="1" i="0" u="none" strike="noStrike" kern="1200" cap="none" spc="0" normalizeH="0" baseline="0" noProof="0" dirty="0">
                <a:ln>
                  <a:noFill/>
                </a:ln>
                <a:effectLst/>
                <a:uLnTx/>
                <a:uFillTx/>
                <a:latin typeface="Noto Sans" panose="020B0502040504020204" pitchFamily="34" charset="0"/>
                <a:ea typeface="Noto Sans" panose="020B0502040504020204" pitchFamily="34" charset="0"/>
                <a:cs typeface="Noto Sans" panose="020B0502040504020204" pitchFamily="34" charset="0"/>
              </a:rPr>
              <a:t> etoiles</a:t>
            </a:r>
            <a:r>
              <a:rPr lang="en-GB" sz="800" baseline="30000" dirty="0">
                <a:latin typeface="Noto Sans" panose="020B0502040504020204" pitchFamily="34" charset="0"/>
                <a:ea typeface="Noto Sans" panose="020B0502040504020204" pitchFamily="34" charset="0"/>
                <a:cs typeface="Noto Sans" panose="020B0502040504020204" pitchFamily="34" charset="0"/>
              </a:rPr>
              <a:t>1</a:t>
            </a:r>
            <a:r>
              <a:rPr kumimoji="0" lang="en-GB" sz="800" b="0" i="0" u="none" strike="noStrike" kern="1200" cap="none" spc="0" normalizeH="0" baseline="0" noProof="0" dirty="0">
                <a:ln>
                  <a:noFill/>
                </a:ln>
                <a:effectLst/>
                <a:uLnTx/>
                <a:uFillTx/>
                <a:latin typeface="Noto Sans" panose="020B0502040504020204" pitchFamily="34" charset="0"/>
                <a:ea typeface="Noto Sans" panose="020B0502040504020204" pitchFamily="34" charset="0"/>
                <a:cs typeface="Noto Sans" panose="020B0502040504020204" pitchFamily="34" charset="0"/>
              </a:rPr>
              <a:t> </a:t>
            </a:r>
          </a:p>
        </p:txBody>
      </p:sp>
      <p:pic>
        <p:nvPicPr>
          <p:cNvPr id="41" name="Picture 2" descr="Signatory of PRI logo usage | PRI Web Page | PRI">
            <a:extLst>
              <a:ext uri="{FF2B5EF4-FFF2-40B4-BE49-F238E27FC236}">
                <a16:creationId xmlns:a16="http://schemas.microsoft.com/office/drawing/2014/main" id="{8CF21409-167C-4A9E-ADA5-13E5AAAC2BFA}"/>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7799556" y="855387"/>
            <a:ext cx="798461" cy="161089"/>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1DC71E36-AFA0-4E01-B784-87B69DF7706F}"/>
              </a:ext>
            </a:extLst>
          </p:cNvPr>
          <p:cNvSpPr txBox="1"/>
          <p:nvPr/>
        </p:nvSpPr>
        <p:spPr>
          <a:xfrm>
            <a:off x="604232" y="1727396"/>
            <a:ext cx="3922808" cy="2461577"/>
          </a:xfrm>
          <a:prstGeom prst="rect">
            <a:avLst/>
          </a:prstGeom>
          <a:noFill/>
        </p:spPr>
        <p:txBody>
          <a:bodyPr wrap="square" lIns="144000" tIns="72000" rIns="108000" bIns="108000" rtlCol="0" anchor="ctr">
            <a:noAutofit/>
          </a:bodyPr>
          <a:lstStyle/>
          <a:p>
            <a:pPr marL="171450" marR="0" lvl="0" indent="-171450" algn="l" defTabSz="457200" rtl="0" eaLnBrk="1" fontAlgn="auto" latinLnBrk="0" hangingPunct="1">
              <a:lnSpc>
                <a:spcPct val="100000"/>
              </a:lnSpc>
              <a:spcBef>
                <a:spcPts val="800"/>
              </a:spcBef>
              <a:spcAft>
                <a:spcPts val="800"/>
              </a:spcAft>
              <a:buClr>
                <a:srgbClr val="C19134"/>
              </a:buClr>
              <a:buSzTx/>
              <a:buFont typeface="Arial" panose="020B0604020202020204" pitchFamily="34" charset="0"/>
              <a:buChar char="•"/>
              <a:tabLst/>
              <a:defRPr/>
            </a:pPr>
            <a:r>
              <a:rPr kumimoji="0" lang="fr-FR" sz="8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Amundi Alpha Associates </a:t>
            </a:r>
            <a:r>
              <a:rPr kumimoji="0" lang="fr-FR" sz="85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est la plateforme de multigestion marchés privés d'Amundi, comprenant 2 </a:t>
            </a:r>
            <a:r>
              <a:rPr lang="fr-FR" sz="850" dirty="0">
                <a:solidFill>
                  <a:srgbClr val="FFFFFF"/>
                </a:solidFill>
                <a:latin typeface="Noto Sans" panose="020B0502040504020204" pitchFamily="34" charset="0"/>
                <a:ea typeface="Noto Sans" panose="020B0502040504020204" pitchFamily="34" charset="0"/>
                <a:cs typeface="Noto Sans" panose="020B0502040504020204" pitchFamily="34" charset="0"/>
              </a:rPr>
              <a:t>bureaux, à Paris et à Zurich</a:t>
            </a:r>
            <a:r>
              <a:rPr kumimoji="0" lang="en-US" sz="8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t>
            </a:r>
          </a:p>
          <a:p>
            <a:pPr marL="171450" marR="0" lvl="0" indent="-171450" algn="l" defTabSz="457200" rtl="0" eaLnBrk="1" fontAlgn="auto" latinLnBrk="0" hangingPunct="1">
              <a:lnSpc>
                <a:spcPct val="100000"/>
              </a:lnSpc>
              <a:spcBef>
                <a:spcPts val="800"/>
              </a:spcBef>
              <a:spcAft>
                <a:spcPts val="800"/>
              </a:spcAft>
              <a:buClr>
                <a:srgbClr val="C19134"/>
              </a:buClr>
              <a:buSzTx/>
              <a:buFont typeface="Arial" panose="020B0604020202020204" pitchFamily="34" charset="0"/>
              <a:buChar char="•"/>
              <a:tabLst/>
              <a:defRPr/>
            </a:pPr>
            <a:r>
              <a:rPr lang="fr-FR" sz="850" dirty="0">
                <a:solidFill>
                  <a:srgbClr val="FFFFFF"/>
                </a:solidFill>
                <a:latin typeface="Noto Sans" panose="020B0502040504020204" pitchFamily="34" charset="0"/>
                <a:ea typeface="Noto Sans" panose="020B0502040504020204" pitchFamily="34" charset="0"/>
                <a:cs typeface="Noto Sans" panose="020B0502040504020204" pitchFamily="34" charset="0"/>
              </a:rPr>
              <a:t>L’activité du pôle de Paris a débuté en 1998. Le bureau de Zurich a été fondée en 2004 et fusionnée avec celui de Paris en 2024 pour créer la plateforme Amundi Alpha Associates; </a:t>
            </a:r>
          </a:p>
          <a:p>
            <a:pPr marL="171450" marR="0" lvl="0" indent="-171450" algn="l" defTabSz="457200" rtl="0" eaLnBrk="1" fontAlgn="auto" latinLnBrk="0" hangingPunct="1">
              <a:lnSpc>
                <a:spcPct val="100000"/>
              </a:lnSpc>
              <a:spcBef>
                <a:spcPts val="800"/>
              </a:spcBef>
              <a:spcAft>
                <a:spcPts val="800"/>
              </a:spcAft>
              <a:buClr>
                <a:srgbClr val="C19134"/>
              </a:buClr>
              <a:buSzTx/>
              <a:buFont typeface="Arial" panose="020B0604020202020204" pitchFamily="34" charset="0"/>
              <a:buChar char="•"/>
              <a:tabLst/>
              <a:defRPr/>
            </a:pPr>
            <a:r>
              <a:rPr kumimoji="0" lang="fr-FR" sz="8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Excellentes références </a:t>
            </a:r>
            <a:r>
              <a:rPr kumimoji="0" lang="fr-FR" sz="85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gérant d'actifs de placements collectifs de capitaux autorisé par l’AMF et la FINMA</a:t>
            </a:r>
            <a:r>
              <a:rPr kumimoji="0" lang="fr-FR" sz="850" i="0" u="none" strike="noStrike" kern="1200" cap="none" spc="0" normalizeH="0" baseline="3000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a:t>
            </a:r>
            <a:r>
              <a:rPr kumimoji="0" lang="fr-FR" sz="85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avec plus de 100 investisseurs institutionnels (principalement des fonds de pension et des assureurs européens) ;</a:t>
            </a:r>
          </a:p>
          <a:p>
            <a:pPr marL="171450" marR="0" lvl="0" indent="-171450" algn="l" defTabSz="457200" rtl="0" eaLnBrk="1" fontAlgn="auto" latinLnBrk="0" hangingPunct="1">
              <a:lnSpc>
                <a:spcPct val="100000"/>
              </a:lnSpc>
              <a:spcBef>
                <a:spcPts val="800"/>
              </a:spcBef>
              <a:spcAft>
                <a:spcPts val="800"/>
              </a:spcAft>
              <a:buClr>
                <a:srgbClr val="C19134"/>
              </a:buClr>
              <a:buSzTx/>
              <a:buFont typeface="Arial" panose="020B0604020202020204" pitchFamily="34" charset="0"/>
              <a:buChar char="•"/>
              <a:tabLst/>
              <a:defRPr/>
            </a:pPr>
            <a:r>
              <a:rPr lang="fr-FR" sz="850" b="1" dirty="0">
                <a:solidFill>
                  <a:srgbClr val="FFFFFF"/>
                </a:solidFill>
                <a:latin typeface="Noto Sans" panose="020B0502040504020204" pitchFamily="34" charset="0"/>
                <a:ea typeface="Noto Sans" panose="020B0502040504020204" pitchFamily="34" charset="0"/>
                <a:cs typeface="Noto Sans" panose="020B0502040504020204" pitchFamily="34" charset="0"/>
              </a:rPr>
              <a:t>Un</a:t>
            </a:r>
            <a:r>
              <a:rPr lang="fr-FR" sz="850" b="1" i="1" dirty="0">
                <a:solidFill>
                  <a:srgbClr val="FFFFFF"/>
                </a:solidFill>
                <a:latin typeface="Noto Sans" panose="020B0502040504020204" pitchFamily="34" charset="0"/>
                <a:ea typeface="Noto Sans" panose="020B0502040504020204" pitchFamily="34" charset="0"/>
                <a:cs typeface="Noto Sans" panose="020B0502040504020204" pitchFamily="34" charset="0"/>
              </a:rPr>
              <a:t> </a:t>
            </a:r>
            <a:r>
              <a:rPr lang="fr-FR" sz="850" b="1" i="1"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track</a:t>
            </a:r>
            <a:r>
              <a:rPr lang="fr-FR" sz="850" b="1" i="1" dirty="0">
                <a:solidFill>
                  <a:srgbClr val="FFFFFF"/>
                </a:solidFill>
                <a:latin typeface="Noto Sans" panose="020B0502040504020204" pitchFamily="34" charset="0"/>
                <a:ea typeface="Noto Sans" panose="020B0502040504020204" pitchFamily="34" charset="0"/>
                <a:cs typeface="Noto Sans" panose="020B0502040504020204" pitchFamily="34" charset="0"/>
              </a:rPr>
              <a:t> record </a:t>
            </a:r>
            <a:r>
              <a:rPr lang="fr-FR" sz="850" b="1" dirty="0">
                <a:solidFill>
                  <a:srgbClr val="FFFFFF"/>
                </a:solidFill>
                <a:latin typeface="Noto Sans" panose="020B0502040504020204" pitchFamily="34" charset="0"/>
                <a:ea typeface="Noto Sans" panose="020B0502040504020204" pitchFamily="34" charset="0"/>
                <a:cs typeface="Noto Sans" panose="020B0502040504020204" pitchFamily="34" charset="0"/>
              </a:rPr>
              <a:t>solide</a:t>
            </a:r>
            <a:r>
              <a:rPr lang="fr-FR" sz="850" b="1" i="1" dirty="0">
                <a:solidFill>
                  <a:srgbClr val="FFFFFF"/>
                </a:solidFill>
                <a:latin typeface="Noto Sans" panose="020B0502040504020204" pitchFamily="34" charset="0"/>
                <a:ea typeface="Noto Sans" panose="020B0502040504020204" pitchFamily="34" charset="0"/>
                <a:cs typeface="Noto Sans" panose="020B0502040504020204" pitchFamily="34" charset="0"/>
              </a:rPr>
              <a:t> </a:t>
            </a:r>
            <a:r>
              <a:rPr lang="fr-FR" sz="850" dirty="0">
                <a:solidFill>
                  <a:srgbClr val="FFFFFF"/>
                </a:solidFill>
                <a:latin typeface="Noto Sans" panose="020B0502040504020204" pitchFamily="34" charset="0"/>
                <a:ea typeface="Noto Sans" panose="020B0502040504020204" pitchFamily="34" charset="0"/>
                <a:cs typeface="Noto Sans" panose="020B0502040504020204" pitchFamily="34" charset="0"/>
              </a:rPr>
              <a:t>: </a:t>
            </a:r>
            <a:r>
              <a:rPr kumimoji="0" lang="fr-FR" sz="85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gérant</a:t>
            </a:r>
            <a:r>
              <a:rPr lang="fr-FR" sz="850" dirty="0">
                <a:solidFill>
                  <a:srgbClr val="FFFFFF"/>
                </a:solidFill>
                <a:latin typeface="Noto Sans" panose="020B0502040504020204" pitchFamily="34" charset="0"/>
                <a:ea typeface="Noto Sans" panose="020B0502040504020204" pitchFamily="34" charset="0"/>
                <a:cs typeface="Noto Sans" panose="020B0502040504020204" pitchFamily="34" charset="0"/>
              </a:rPr>
              <a:t> de premier plan avec plus de 25 ans d'expérience en matière d'investissement sur les marchés privés et plus de 1000 </a:t>
            </a:r>
            <a:r>
              <a:rPr lang="fr-FR" sz="850" i="1"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target</a:t>
            </a:r>
            <a:r>
              <a:rPr lang="fr-FR" sz="850" i="1" dirty="0">
                <a:solidFill>
                  <a:srgbClr val="FFFFFF"/>
                </a:solidFill>
                <a:latin typeface="Noto Sans" panose="020B0502040504020204" pitchFamily="34" charset="0"/>
                <a:ea typeface="Noto Sans" panose="020B0502040504020204" pitchFamily="34" charset="0"/>
                <a:cs typeface="Noto Sans" panose="020B0502040504020204" pitchFamily="34" charset="0"/>
              </a:rPr>
              <a:t> </a:t>
            </a:r>
            <a:r>
              <a:rPr lang="fr-FR" sz="850" i="1"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funds</a:t>
            </a:r>
            <a:r>
              <a:rPr lang="fr-FR" sz="850" dirty="0">
                <a:solidFill>
                  <a:srgbClr val="FFFFFF"/>
                </a:solidFill>
                <a:latin typeface="Noto Sans" panose="020B0502040504020204" pitchFamily="34" charset="0"/>
                <a:ea typeface="Noto Sans" panose="020B0502040504020204" pitchFamily="34" charset="0"/>
                <a:cs typeface="Noto Sans" panose="020B0502040504020204" pitchFamily="34" charset="0"/>
              </a:rPr>
              <a:t>. </a:t>
            </a:r>
            <a:endParaRPr kumimoji="0" lang="en-US" sz="85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6" name="Espace réservé du pied de page 7">
            <a:extLst>
              <a:ext uri="{FF2B5EF4-FFF2-40B4-BE49-F238E27FC236}">
                <a16:creationId xmlns:a16="http://schemas.microsoft.com/office/drawing/2014/main" id="{E7655569-6AE5-4824-9A3D-0085FF1F5518}"/>
              </a:ext>
            </a:extLst>
          </p:cNvPr>
          <p:cNvSpPr>
            <a:spLocks noGrp="1"/>
          </p:cNvSpPr>
          <p:nvPr>
            <p:ph type="ftr" sz="quarter" idx="11"/>
          </p:nvPr>
        </p:nvSpPr>
        <p:spPr>
          <a:xfrm>
            <a:off x="685117" y="4845600"/>
            <a:ext cx="5212196" cy="135000"/>
          </a:xfrm>
        </p:spPr>
        <p:txBody>
          <a:bodyPr/>
          <a:lstStyle/>
          <a:p>
            <a:r>
              <a:rPr lang="fr-FR" sz="600">
                <a:latin typeface="Noto Sans" panose="020B0502040504020204" pitchFamily="34" charset="0"/>
                <a:ea typeface="Noto Sans" panose="020B0502040504020204" pitchFamily="34" charset="0"/>
                <a:cs typeface="Noto Sans" panose="020B0502040504020204" pitchFamily="34" charset="0"/>
              </a:rPr>
              <a:t>Amundi Actifs Réels et Alternatifs - Réservé aux clients professionnels</a:t>
            </a:r>
            <a:endParaRPr lang="en-GB" sz="600" dirty="0">
              <a:latin typeface="Noto Sans" panose="020B0502040504020204" pitchFamily="34" charset="0"/>
              <a:ea typeface="Noto Sans" panose="020B0502040504020204" pitchFamily="34" charset="0"/>
              <a:cs typeface="Noto Sans" panose="020B0502040504020204" pitchFamily="34" charset="0"/>
            </a:endParaRPr>
          </a:p>
        </p:txBody>
      </p:sp>
      <p:pic>
        <p:nvPicPr>
          <p:cNvPr id="43" name="Picture 42">
            <a:extLst>
              <a:ext uri="{FF2B5EF4-FFF2-40B4-BE49-F238E27FC236}">
                <a16:creationId xmlns:a16="http://schemas.microsoft.com/office/drawing/2014/main" id="{AF7E4317-CFC2-411F-A95A-8A6A777563D5}"/>
              </a:ext>
            </a:extLst>
          </p:cNvPr>
          <p:cNvPicPr>
            <a:picLocks noChangeAspect="1"/>
          </p:cNvPicPr>
          <p:nvPr/>
        </p:nvPicPr>
        <p:blipFill>
          <a:blip r:embed="rId10"/>
          <a:stretch>
            <a:fillRect/>
          </a:stretch>
        </p:blipFill>
        <p:spPr>
          <a:xfrm>
            <a:off x="719905" y="674448"/>
            <a:ext cx="798438" cy="365250"/>
          </a:xfrm>
          <a:prstGeom prst="rect">
            <a:avLst/>
          </a:prstGeom>
        </p:spPr>
      </p:pic>
    </p:spTree>
    <p:extLst>
      <p:ext uri="{BB962C8B-B14F-4D97-AF65-F5344CB8AC3E}">
        <p14:creationId xmlns:p14="http://schemas.microsoft.com/office/powerpoint/2010/main" val="3699569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218373"/>
            <a:ext cx="9161574" cy="2232494"/>
          </a:xfrm>
          <a:prstGeom prst="rect">
            <a:avLst/>
          </a:prstGeom>
        </p:spPr>
      </p:pic>
      <p:sp>
        <p:nvSpPr>
          <p:cNvPr id="31" name="Titre 1">
            <a:extLst>
              <a:ext uri="{FF2B5EF4-FFF2-40B4-BE49-F238E27FC236}">
                <a16:creationId xmlns:a16="http://schemas.microsoft.com/office/drawing/2014/main" id="{B7CA53D9-51D5-AB43-909C-EF3F2C314733}"/>
              </a:ext>
            </a:extLst>
          </p:cNvPr>
          <p:cNvSpPr txBox="1">
            <a:spLocks/>
          </p:cNvSpPr>
          <p:nvPr/>
        </p:nvSpPr>
        <p:spPr>
          <a:xfrm>
            <a:off x="239183" y="15750"/>
            <a:ext cx="8634103"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lvl="0" defTabSz="685800">
              <a:defRPr/>
            </a:pPr>
            <a:r>
              <a:rPr lang="fr-FR" sz="1200" spc="38" dirty="0">
                <a:solidFill>
                  <a:srgbClr val="003C64"/>
                </a:solidFill>
                <a:latin typeface="Noto Sans" panose="020B0502040504020204" pitchFamily="34" charset="0"/>
                <a:ea typeface="Noto Sans" panose="020B0502040504020204" pitchFamily="34" charset="0"/>
                <a:cs typeface="Noto Sans" panose="020B0502040504020204" pitchFamily="34" charset="0"/>
                <a:sym typeface="Arial"/>
              </a:rPr>
              <a:t>AMUNDI actifs réels ET ALTERNATIFS : de l'</a:t>
            </a:r>
            <a:r>
              <a:rPr lang="fr-FR" sz="1200" spc="38" dirty="0" err="1">
                <a:solidFill>
                  <a:srgbClr val="003C64"/>
                </a:solidFill>
                <a:latin typeface="Noto Sans" panose="020B0502040504020204" pitchFamily="34" charset="0"/>
                <a:ea typeface="Noto Sans" panose="020B0502040504020204" pitchFamily="34" charset="0"/>
                <a:cs typeface="Noto Sans" panose="020B0502040504020204" pitchFamily="34" charset="0"/>
                <a:sym typeface="Arial"/>
              </a:rPr>
              <a:t>esg</a:t>
            </a:r>
            <a:r>
              <a:rPr lang="fr-FR" sz="1200" spc="38" dirty="0">
                <a:solidFill>
                  <a:srgbClr val="003C64"/>
                </a:solidFill>
                <a:latin typeface="Noto Sans" panose="020B0502040504020204" pitchFamily="34" charset="0"/>
                <a:ea typeface="Noto Sans" panose="020B0502040504020204" pitchFamily="34" charset="0"/>
                <a:cs typeface="Noto Sans" panose="020B0502040504020204" pitchFamily="34" charset="0"/>
                <a:sym typeface="Arial"/>
              </a:rPr>
              <a:t> à l'impact</a:t>
            </a:r>
            <a:endParaRPr kumimoji="0" lang="fr-FR" sz="1200" b="1" i="0" u="none" strike="noStrike" kern="1200" cap="all" spc="38" normalizeH="0" baseline="3000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fr-FR" sz="600" b="0" i="0" u="none" strike="noStrike" kern="1200" cap="none" spc="0"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13</a:t>
            </a:fld>
            <a:endParaRPr kumimoji="0" lang="fr-FR"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cxnSp>
        <p:nvCxnSpPr>
          <p:cNvPr id="132" name="Connecteur droit avec flèche 19"/>
          <p:cNvCxnSpPr/>
          <p:nvPr/>
        </p:nvCxnSpPr>
        <p:spPr>
          <a:xfrm>
            <a:off x="47533" y="1097742"/>
            <a:ext cx="8998496" cy="0"/>
          </a:xfrm>
          <a:prstGeom prst="straightConnector1">
            <a:avLst/>
          </a:prstGeom>
          <a:ln w="38100">
            <a:solidFill>
              <a:srgbClr val="0073A3"/>
            </a:solidFill>
            <a:tailEnd type="triangle"/>
          </a:ln>
        </p:spPr>
        <p:style>
          <a:lnRef idx="1">
            <a:schemeClr val="accent1"/>
          </a:lnRef>
          <a:fillRef idx="0">
            <a:schemeClr val="accent1"/>
          </a:fillRef>
          <a:effectRef idx="0">
            <a:schemeClr val="accent1"/>
          </a:effectRef>
          <a:fontRef idx="minor">
            <a:schemeClr val="tx1"/>
          </a:fontRef>
        </p:style>
      </p:cxnSp>
      <p:sp>
        <p:nvSpPr>
          <p:cNvPr id="133" name="Rectangle 132">
            <a:extLst>
              <a:ext uri="{FF2B5EF4-FFF2-40B4-BE49-F238E27FC236}">
                <a16:creationId xmlns:a16="http://schemas.microsoft.com/office/drawing/2014/main" id="{9505C489-CCAD-B949-8F65-55E4958A95D2}"/>
              </a:ext>
            </a:extLst>
          </p:cNvPr>
          <p:cNvSpPr/>
          <p:nvPr/>
        </p:nvSpPr>
        <p:spPr>
          <a:xfrm>
            <a:off x="-4908" y="1211434"/>
            <a:ext cx="9166482" cy="2244365"/>
          </a:xfrm>
          <a:prstGeom prst="rect">
            <a:avLst/>
          </a:prstGeom>
          <a:solidFill>
            <a:srgbClr val="D6E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34" name="Ellipse 56">
            <a:extLst>
              <a:ext uri="{FF2B5EF4-FFF2-40B4-BE49-F238E27FC236}">
                <a16:creationId xmlns:a16="http://schemas.microsoft.com/office/drawing/2014/main" id="{D1508376-CBBE-A34E-A9D9-C6E1E7992E8F}"/>
              </a:ext>
            </a:extLst>
          </p:cNvPr>
          <p:cNvSpPr/>
          <p:nvPr/>
        </p:nvSpPr>
        <p:spPr>
          <a:xfrm>
            <a:off x="5755369" y="451228"/>
            <a:ext cx="486000" cy="486000"/>
          </a:xfrm>
          <a:prstGeom prst="ellipse">
            <a:avLst/>
          </a:prstGeom>
          <a:solidFill>
            <a:srgbClr val="00558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2022</a:t>
            </a:r>
          </a:p>
        </p:txBody>
      </p:sp>
      <p:sp>
        <p:nvSpPr>
          <p:cNvPr id="135" name="Ellipse 57">
            <a:extLst>
              <a:ext uri="{FF2B5EF4-FFF2-40B4-BE49-F238E27FC236}">
                <a16:creationId xmlns:a16="http://schemas.microsoft.com/office/drawing/2014/main" id="{AD32FDB9-ADBC-3B48-89EE-41CF7B4510A3}"/>
              </a:ext>
            </a:extLst>
          </p:cNvPr>
          <p:cNvSpPr/>
          <p:nvPr/>
        </p:nvSpPr>
        <p:spPr>
          <a:xfrm>
            <a:off x="2918412" y="451228"/>
            <a:ext cx="486000" cy="486000"/>
          </a:xfrm>
          <a:prstGeom prst="ellipse">
            <a:avLst/>
          </a:prstGeom>
          <a:solidFill>
            <a:schemeClr val="tx1">
              <a:lumMod val="90000"/>
              <a:lumOff val="1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2019</a:t>
            </a:r>
          </a:p>
        </p:txBody>
      </p:sp>
      <p:sp>
        <p:nvSpPr>
          <p:cNvPr id="136" name="Ellipse 58">
            <a:extLst>
              <a:ext uri="{FF2B5EF4-FFF2-40B4-BE49-F238E27FC236}">
                <a16:creationId xmlns:a16="http://schemas.microsoft.com/office/drawing/2014/main" id="{D0A294BD-AE8E-944F-A529-1CB93826D00B}"/>
              </a:ext>
            </a:extLst>
          </p:cNvPr>
          <p:cNvSpPr/>
          <p:nvPr/>
        </p:nvSpPr>
        <p:spPr>
          <a:xfrm>
            <a:off x="2029020" y="451228"/>
            <a:ext cx="486000" cy="486000"/>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2017</a:t>
            </a:r>
            <a:r>
              <a:rPr kumimoji="0" lang="en-US" sz="6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t>
            </a:r>
            <a:r>
              <a:rPr kumimoji="0" lang="en-US"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2018</a:t>
            </a:r>
            <a:endParaRPr kumimoji="0" lang="en-US" sz="11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37" name="Ellipse 59">
            <a:extLst>
              <a:ext uri="{FF2B5EF4-FFF2-40B4-BE49-F238E27FC236}">
                <a16:creationId xmlns:a16="http://schemas.microsoft.com/office/drawing/2014/main" id="{267B663F-4495-744D-A782-4BCDB8285D38}"/>
              </a:ext>
            </a:extLst>
          </p:cNvPr>
          <p:cNvSpPr/>
          <p:nvPr/>
        </p:nvSpPr>
        <p:spPr>
          <a:xfrm>
            <a:off x="56102" y="451228"/>
            <a:ext cx="486000" cy="486000"/>
          </a:xfrm>
          <a:prstGeom prst="ellipse">
            <a:avLst/>
          </a:prstGeom>
          <a:solidFill>
            <a:schemeClr val="tx1">
              <a:lumMod val="25000"/>
              <a:lumOff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3C64">
                    <a:lumMod val="90000"/>
                    <a:lumOff val="10000"/>
                  </a:srgbClr>
                </a:solidFill>
                <a:effectLst/>
                <a:uLnTx/>
                <a:uFillTx/>
                <a:latin typeface="Noto Sans" panose="020B0502040504020204" pitchFamily="34" charset="0"/>
                <a:ea typeface="Noto Sans" panose="020B0502040504020204" pitchFamily="34" charset="0"/>
                <a:cs typeface="Noto Sans" panose="020B0502040504020204" pitchFamily="34" charset="0"/>
              </a:rPr>
              <a:t>2012</a:t>
            </a:r>
          </a:p>
        </p:txBody>
      </p:sp>
      <p:sp>
        <p:nvSpPr>
          <p:cNvPr id="138" name="Ellipse 60">
            <a:extLst>
              <a:ext uri="{FF2B5EF4-FFF2-40B4-BE49-F238E27FC236}">
                <a16:creationId xmlns:a16="http://schemas.microsoft.com/office/drawing/2014/main" id="{01852124-096D-D240-8A42-4540372CE40B}"/>
              </a:ext>
            </a:extLst>
          </p:cNvPr>
          <p:cNvSpPr/>
          <p:nvPr/>
        </p:nvSpPr>
        <p:spPr>
          <a:xfrm>
            <a:off x="990088" y="451228"/>
            <a:ext cx="486000" cy="48600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2015</a:t>
            </a:r>
          </a:p>
        </p:txBody>
      </p:sp>
      <p:sp>
        <p:nvSpPr>
          <p:cNvPr id="142" name="Ellipse 16">
            <a:extLst>
              <a:ext uri="{FF2B5EF4-FFF2-40B4-BE49-F238E27FC236}">
                <a16:creationId xmlns:a16="http://schemas.microsoft.com/office/drawing/2014/main" id="{AD32FDB9-ADBC-3B48-89EE-41CF7B4510A3}"/>
              </a:ext>
            </a:extLst>
          </p:cNvPr>
          <p:cNvSpPr/>
          <p:nvPr/>
        </p:nvSpPr>
        <p:spPr>
          <a:xfrm>
            <a:off x="3820634" y="451228"/>
            <a:ext cx="486000" cy="48600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2020</a:t>
            </a:r>
          </a:p>
        </p:txBody>
      </p:sp>
      <p:sp>
        <p:nvSpPr>
          <p:cNvPr id="144" name="Ellipse 16">
            <a:extLst>
              <a:ext uri="{FF2B5EF4-FFF2-40B4-BE49-F238E27FC236}">
                <a16:creationId xmlns:a16="http://schemas.microsoft.com/office/drawing/2014/main" id="{AD32FDB9-ADBC-3B48-89EE-41CF7B4510A3}"/>
              </a:ext>
            </a:extLst>
          </p:cNvPr>
          <p:cNvSpPr/>
          <p:nvPr/>
        </p:nvSpPr>
        <p:spPr>
          <a:xfrm>
            <a:off x="4819812" y="451228"/>
            <a:ext cx="486000" cy="486000"/>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2021</a:t>
            </a:r>
          </a:p>
        </p:txBody>
      </p:sp>
      <p:sp>
        <p:nvSpPr>
          <p:cNvPr id="148" name="Ellipse 15">
            <a:extLst>
              <a:ext uri="{FF2B5EF4-FFF2-40B4-BE49-F238E27FC236}">
                <a16:creationId xmlns:a16="http://schemas.microsoft.com/office/drawing/2014/main" id="{D1508376-CBBE-A34E-A9D9-C6E1E7992E8F}"/>
              </a:ext>
            </a:extLst>
          </p:cNvPr>
          <p:cNvSpPr/>
          <p:nvPr/>
        </p:nvSpPr>
        <p:spPr>
          <a:xfrm>
            <a:off x="6770488" y="451228"/>
            <a:ext cx="486000" cy="486000"/>
          </a:xfrm>
          <a:prstGeom prst="ellipse">
            <a:avLst/>
          </a:prstGeom>
          <a:solidFill>
            <a:srgbClr val="34188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2023</a:t>
            </a:r>
          </a:p>
        </p:txBody>
      </p:sp>
      <p:cxnSp>
        <p:nvCxnSpPr>
          <p:cNvPr id="154" name="Connecteur droit 11"/>
          <p:cNvCxnSpPr/>
          <p:nvPr/>
        </p:nvCxnSpPr>
        <p:spPr>
          <a:xfrm>
            <a:off x="287202" y="1083372"/>
            <a:ext cx="0" cy="91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7" name="Connecteur droit 96"/>
          <p:cNvCxnSpPr/>
          <p:nvPr/>
        </p:nvCxnSpPr>
        <p:spPr>
          <a:xfrm>
            <a:off x="1223851" y="1097742"/>
            <a:ext cx="0" cy="486000"/>
          </a:xfrm>
          <a:prstGeom prst="line">
            <a:avLst/>
          </a:prstGeom>
          <a:ln>
            <a:solidFill>
              <a:srgbClr val="32ADFF"/>
            </a:solidFill>
          </a:ln>
        </p:spPr>
        <p:style>
          <a:lnRef idx="1">
            <a:schemeClr val="accent1"/>
          </a:lnRef>
          <a:fillRef idx="0">
            <a:schemeClr val="accent1"/>
          </a:fillRef>
          <a:effectRef idx="0">
            <a:schemeClr val="accent1"/>
          </a:effectRef>
          <a:fontRef idx="minor">
            <a:schemeClr val="tx1"/>
          </a:fontRef>
        </p:style>
      </p:cxnSp>
      <p:cxnSp>
        <p:nvCxnSpPr>
          <p:cNvPr id="159" name="Connecteur droit 97"/>
          <p:cNvCxnSpPr>
            <a:endCxn id="176" idx="4"/>
          </p:cNvCxnSpPr>
          <p:nvPr/>
        </p:nvCxnSpPr>
        <p:spPr>
          <a:xfrm>
            <a:off x="7016160" y="1067106"/>
            <a:ext cx="2540" cy="1006303"/>
          </a:xfrm>
          <a:prstGeom prst="line">
            <a:avLst/>
          </a:prstGeom>
          <a:ln>
            <a:solidFill>
              <a:srgbClr val="34188C"/>
            </a:solidFill>
          </a:ln>
        </p:spPr>
        <p:style>
          <a:lnRef idx="1">
            <a:schemeClr val="accent1"/>
          </a:lnRef>
          <a:fillRef idx="0">
            <a:schemeClr val="accent1"/>
          </a:fillRef>
          <a:effectRef idx="0">
            <a:schemeClr val="accent1"/>
          </a:effectRef>
          <a:fontRef idx="minor">
            <a:schemeClr val="tx1"/>
          </a:fontRef>
        </p:style>
      </p:cxnSp>
      <p:cxnSp>
        <p:nvCxnSpPr>
          <p:cNvPr id="160" name="Connecteur droit 98"/>
          <p:cNvCxnSpPr>
            <a:cxnSpLocks/>
          </p:cNvCxnSpPr>
          <p:nvPr/>
        </p:nvCxnSpPr>
        <p:spPr>
          <a:xfrm>
            <a:off x="2247054" y="1143171"/>
            <a:ext cx="0" cy="1026007"/>
          </a:xfrm>
          <a:prstGeom prst="line">
            <a:avLst/>
          </a:prstGeom>
          <a:ln>
            <a:solidFill>
              <a:srgbClr val="007ACB"/>
            </a:solidFill>
          </a:ln>
        </p:spPr>
        <p:style>
          <a:lnRef idx="1">
            <a:schemeClr val="accent1"/>
          </a:lnRef>
          <a:fillRef idx="0">
            <a:schemeClr val="accent1"/>
          </a:fillRef>
          <a:effectRef idx="0">
            <a:schemeClr val="accent1"/>
          </a:effectRef>
          <a:fontRef idx="minor">
            <a:schemeClr val="tx1"/>
          </a:fontRef>
        </p:style>
      </p:cxnSp>
      <p:sp>
        <p:nvSpPr>
          <p:cNvPr id="161" name="Ellipse 101">
            <a:extLst>
              <a:ext uri="{FF2B5EF4-FFF2-40B4-BE49-F238E27FC236}">
                <a16:creationId xmlns:a16="http://schemas.microsoft.com/office/drawing/2014/main" id="{C62B4B46-2CD0-3A4F-83EA-2FC6944B8198}"/>
              </a:ext>
            </a:extLst>
          </p:cNvPr>
          <p:cNvSpPr/>
          <p:nvPr/>
        </p:nvSpPr>
        <p:spPr>
          <a:xfrm>
            <a:off x="262323" y="1549995"/>
            <a:ext cx="54000" cy="54000"/>
          </a:xfrm>
          <a:prstGeom prst="ellipse">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62" name="Ellipse 103">
            <a:extLst>
              <a:ext uri="{FF2B5EF4-FFF2-40B4-BE49-F238E27FC236}">
                <a16:creationId xmlns:a16="http://schemas.microsoft.com/office/drawing/2014/main" id="{C62B4B46-2CD0-3A4F-83EA-2FC6944B8198}"/>
              </a:ext>
            </a:extLst>
          </p:cNvPr>
          <p:cNvSpPr/>
          <p:nvPr/>
        </p:nvSpPr>
        <p:spPr>
          <a:xfrm>
            <a:off x="259707" y="1975317"/>
            <a:ext cx="54000" cy="54000"/>
          </a:xfrm>
          <a:prstGeom prst="ellipse">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63" name="Ellipse 104">
            <a:extLst>
              <a:ext uri="{FF2B5EF4-FFF2-40B4-BE49-F238E27FC236}">
                <a16:creationId xmlns:a16="http://schemas.microsoft.com/office/drawing/2014/main" id="{C62B4B46-2CD0-3A4F-83EA-2FC6944B8198}"/>
              </a:ext>
            </a:extLst>
          </p:cNvPr>
          <p:cNvSpPr/>
          <p:nvPr/>
        </p:nvSpPr>
        <p:spPr>
          <a:xfrm>
            <a:off x="1201550" y="1549995"/>
            <a:ext cx="54000" cy="54000"/>
          </a:xfrm>
          <a:prstGeom prst="ellipse">
            <a:avLst/>
          </a:prstGeom>
          <a:solidFill>
            <a:srgbClr val="32A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64" name="Ellipse 105">
            <a:extLst>
              <a:ext uri="{FF2B5EF4-FFF2-40B4-BE49-F238E27FC236}">
                <a16:creationId xmlns:a16="http://schemas.microsoft.com/office/drawing/2014/main" id="{C62B4B46-2CD0-3A4F-83EA-2FC6944B8198}"/>
              </a:ext>
            </a:extLst>
          </p:cNvPr>
          <p:cNvSpPr/>
          <p:nvPr/>
        </p:nvSpPr>
        <p:spPr>
          <a:xfrm>
            <a:off x="2222027" y="1549995"/>
            <a:ext cx="54000" cy="54000"/>
          </a:xfrm>
          <a:prstGeom prst="ellipse">
            <a:avLst/>
          </a:prstGeom>
          <a:solidFill>
            <a:srgbClr val="007A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cxnSp>
        <p:nvCxnSpPr>
          <p:cNvPr id="165" name="Connecteur droit 106"/>
          <p:cNvCxnSpPr/>
          <p:nvPr/>
        </p:nvCxnSpPr>
        <p:spPr>
          <a:xfrm>
            <a:off x="3148533" y="1090629"/>
            <a:ext cx="0" cy="486000"/>
          </a:xfrm>
          <a:prstGeom prst="line">
            <a:avLst/>
          </a:prstGeom>
          <a:ln>
            <a:solidFill>
              <a:srgbClr val="00558D"/>
            </a:solidFill>
          </a:ln>
        </p:spPr>
        <p:style>
          <a:lnRef idx="1">
            <a:schemeClr val="accent1"/>
          </a:lnRef>
          <a:fillRef idx="0">
            <a:schemeClr val="accent1"/>
          </a:fillRef>
          <a:effectRef idx="0">
            <a:schemeClr val="accent1"/>
          </a:effectRef>
          <a:fontRef idx="minor">
            <a:schemeClr val="tx1"/>
          </a:fontRef>
        </p:style>
      </p:cxnSp>
      <p:sp>
        <p:nvSpPr>
          <p:cNvPr id="166" name="Ellipse 107">
            <a:extLst>
              <a:ext uri="{FF2B5EF4-FFF2-40B4-BE49-F238E27FC236}">
                <a16:creationId xmlns:a16="http://schemas.microsoft.com/office/drawing/2014/main" id="{C62B4B46-2CD0-3A4F-83EA-2FC6944B8198}"/>
              </a:ext>
            </a:extLst>
          </p:cNvPr>
          <p:cNvSpPr/>
          <p:nvPr/>
        </p:nvSpPr>
        <p:spPr>
          <a:xfrm>
            <a:off x="3124604" y="1549995"/>
            <a:ext cx="54000" cy="54000"/>
          </a:xfrm>
          <a:prstGeom prst="ellipse">
            <a:avLst/>
          </a:prstGeom>
          <a:solidFill>
            <a:srgbClr val="005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68" name="Ellipse 109">
            <a:extLst>
              <a:ext uri="{FF2B5EF4-FFF2-40B4-BE49-F238E27FC236}">
                <a16:creationId xmlns:a16="http://schemas.microsoft.com/office/drawing/2014/main" id="{C62B4B46-2CD0-3A4F-83EA-2FC6944B8198}"/>
              </a:ext>
            </a:extLst>
          </p:cNvPr>
          <p:cNvSpPr/>
          <p:nvPr/>
        </p:nvSpPr>
        <p:spPr>
          <a:xfrm>
            <a:off x="4051082" y="1549995"/>
            <a:ext cx="54000" cy="54000"/>
          </a:xfrm>
          <a:prstGeom prst="ellipse">
            <a:avLst/>
          </a:prstGeom>
          <a:solidFill>
            <a:srgbClr val="005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cxnSp>
        <p:nvCxnSpPr>
          <p:cNvPr id="169" name="Connecteur droit 110"/>
          <p:cNvCxnSpPr/>
          <p:nvPr/>
        </p:nvCxnSpPr>
        <p:spPr>
          <a:xfrm>
            <a:off x="5049359" y="1084198"/>
            <a:ext cx="0" cy="1512000"/>
          </a:xfrm>
          <a:prstGeom prst="line">
            <a:avLst/>
          </a:prstGeom>
          <a:ln>
            <a:solidFill>
              <a:srgbClr val="0078AA"/>
            </a:solidFill>
          </a:ln>
        </p:spPr>
        <p:style>
          <a:lnRef idx="1">
            <a:schemeClr val="accent1"/>
          </a:lnRef>
          <a:fillRef idx="0">
            <a:schemeClr val="accent1"/>
          </a:fillRef>
          <a:effectRef idx="0">
            <a:schemeClr val="accent1"/>
          </a:effectRef>
          <a:fontRef idx="minor">
            <a:schemeClr val="tx1"/>
          </a:fontRef>
        </p:style>
      </p:cxnSp>
      <p:sp>
        <p:nvSpPr>
          <p:cNvPr id="170" name="Ellipse 111">
            <a:extLst>
              <a:ext uri="{FF2B5EF4-FFF2-40B4-BE49-F238E27FC236}">
                <a16:creationId xmlns:a16="http://schemas.microsoft.com/office/drawing/2014/main" id="{C62B4B46-2CD0-3A4F-83EA-2FC6944B8198}"/>
              </a:ext>
            </a:extLst>
          </p:cNvPr>
          <p:cNvSpPr/>
          <p:nvPr/>
        </p:nvSpPr>
        <p:spPr>
          <a:xfrm>
            <a:off x="5025431" y="1543563"/>
            <a:ext cx="54000" cy="54000"/>
          </a:xfrm>
          <a:prstGeom prst="ellipse">
            <a:avLst/>
          </a:prstGeom>
          <a:solidFill>
            <a:srgbClr val="007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cxnSp>
        <p:nvCxnSpPr>
          <p:cNvPr id="171" name="Connecteur droit 113"/>
          <p:cNvCxnSpPr/>
          <p:nvPr/>
        </p:nvCxnSpPr>
        <p:spPr>
          <a:xfrm>
            <a:off x="5989288" y="1067106"/>
            <a:ext cx="0" cy="1008000"/>
          </a:xfrm>
          <a:prstGeom prst="line">
            <a:avLst/>
          </a:prstGeom>
          <a:ln>
            <a:solidFill>
              <a:srgbClr val="00558D"/>
            </a:solidFill>
          </a:ln>
        </p:spPr>
        <p:style>
          <a:lnRef idx="1">
            <a:schemeClr val="accent1"/>
          </a:lnRef>
          <a:fillRef idx="0">
            <a:schemeClr val="accent1"/>
          </a:fillRef>
          <a:effectRef idx="0">
            <a:schemeClr val="accent1"/>
          </a:effectRef>
          <a:fontRef idx="minor">
            <a:schemeClr val="tx1"/>
          </a:fontRef>
        </p:style>
      </p:cxnSp>
      <p:sp>
        <p:nvSpPr>
          <p:cNvPr id="172" name="Ellipse 114">
            <a:extLst>
              <a:ext uri="{FF2B5EF4-FFF2-40B4-BE49-F238E27FC236}">
                <a16:creationId xmlns:a16="http://schemas.microsoft.com/office/drawing/2014/main" id="{C62B4B46-2CD0-3A4F-83EA-2FC6944B8198}"/>
              </a:ext>
            </a:extLst>
          </p:cNvPr>
          <p:cNvSpPr/>
          <p:nvPr/>
        </p:nvSpPr>
        <p:spPr>
          <a:xfrm>
            <a:off x="5966082" y="1526471"/>
            <a:ext cx="54000" cy="54000"/>
          </a:xfrm>
          <a:prstGeom prst="ellipse">
            <a:avLst/>
          </a:prstGeom>
          <a:solidFill>
            <a:srgbClr val="005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73" name="Ellipse 115">
            <a:extLst>
              <a:ext uri="{FF2B5EF4-FFF2-40B4-BE49-F238E27FC236}">
                <a16:creationId xmlns:a16="http://schemas.microsoft.com/office/drawing/2014/main" id="{C62B4B46-2CD0-3A4F-83EA-2FC6944B8198}"/>
              </a:ext>
            </a:extLst>
          </p:cNvPr>
          <p:cNvSpPr/>
          <p:nvPr/>
        </p:nvSpPr>
        <p:spPr>
          <a:xfrm>
            <a:off x="5966082" y="2029317"/>
            <a:ext cx="54000" cy="54000"/>
          </a:xfrm>
          <a:prstGeom prst="ellipse">
            <a:avLst/>
          </a:prstGeom>
          <a:solidFill>
            <a:srgbClr val="005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75" name="Ellipse 117">
            <a:extLst>
              <a:ext uri="{FF2B5EF4-FFF2-40B4-BE49-F238E27FC236}">
                <a16:creationId xmlns:a16="http://schemas.microsoft.com/office/drawing/2014/main" id="{C62B4B46-2CD0-3A4F-83EA-2FC6944B8198}"/>
              </a:ext>
            </a:extLst>
          </p:cNvPr>
          <p:cNvSpPr/>
          <p:nvPr/>
        </p:nvSpPr>
        <p:spPr>
          <a:xfrm>
            <a:off x="6991700" y="1516563"/>
            <a:ext cx="54000" cy="54000"/>
          </a:xfrm>
          <a:prstGeom prst="ellipse">
            <a:avLst/>
          </a:prstGeom>
          <a:solidFill>
            <a:srgbClr val="341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76" name="Ellipse 118">
            <a:extLst>
              <a:ext uri="{FF2B5EF4-FFF2-40B4-BE49-F238E27FC236}">
                <a16:creationId xmlns:a16="http://schemas.microsoft.com/office/drawing/2014/main" id="{C62B4B46-2CD0-3A4F-83EA-2FC6944B8198}"/>
              </a:ext>
            </a:extLst>
          </p:cNvPr>
          <p:cNvSpPr/>
          <p:nvPr/>
        </p:nvSpPr>
        <p:spPr>
          <a:xfrm>
            <a:off x="6991700" y="2019409"/>
            <a:ext cx="54000" cy="54000"/>
          </a:xfrm>
          <a:prstGeom prst="ellipse">
            <a:avLst/>
          </a:prstGeom>
          <a:solidFill>
            <a:srgbClr val="341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77" name="Ellipse 53">
            <a:extLst>
              <a:ext uri="{FF2B5EF4-FFF2-40B4-BE49-F238E27FC236}">
                <a16:creationId xmlns:a16="http://schemas.microsoft.com/office/drawing/2014/main" id="{5D8C1904-5200-434F-AD88-D8845E219627}"/>
              </a:ext>
            </a:extLst>
          </p:cNvPr>
          <p:cNvSpPr/>
          <p:nvPr/>
        </p:nvSpPr>
        <p:spPr>
          <a:xfrm>
            <a:off x="5926691" y="1023936"/>
            <a:ext cx="135000" cy="135000"/>
          </a:xfrm>
          <a:prstGeom prst="ellipse">
            <a:avLst/>
          </a:prstGeom>
          <a:solidFill>
            <a:srgbClr val="005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78" name="Ellipse 54">
            <a:extLst>
              <a:ext uri="{FF2B5EF4-FFF2-40B4-BE49-F238E27FC236}">
                <a16:creationId xmlns:a16="http://schemas.microsoft.com/office/drawing/2014/main" id="{2F52AB85-2E0F-9245-9C79-16D63CC3BAB5}"/>
              </a:ext>
            </a:extLst>
          </p:cNvPr>
          <p:cNvSpPr/>
          <p:nvPr/>
        </p:nvSpPr>
        <p:spPr>
          <a:xfrm>
            <a:off x="2184687" y="1023936"/>
            <a:ext cx="135000" cy="135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79" name="Ellipse 55">
            <a:extLst>
              <a:ext uri="{FF2B5EF4-FFF2-40B4-BE49-F238E27FC236}">
                <a16:creationId xmlns:a16="http://schemas.microsoft.com/office/drawing/2014/main" id="{54D65EAF-CBAC-7A4F-93B3-8CEE6985AB83}"/>
              </a:ext>
            </a:extLst>
          </p:cNvPr>
          <p:cNvSpPr/>
          <p:nvPr/>
        </p:nvSpPr>
        <p:spPr>
          <a:xfrm>
            <a:off x="3085175" y="1023936"/>
            <a:ext cx="135000" cy="135000"/>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80" name="Ellipse 14">
            <a:extLst>
              <a:ext uri="{FF2B5EF4-FFF2-40B4-BE49-F238E27FC236}">
                <a16:creationId xmlns:a16="http://schemas.microsoft.com/office/drawing/2014/main" id="{54D65EAF-CBAC-7A4F-93B3-8CEE6985AB83}"/>
              </a:ext>
            </a:extLst>
          </p:cNvPr>
          <p:cNvSpPr/>
          <p:nvPr/>
        </p:nvSpPr>
        <p:spPr>
          <a:xfrm>
            <a:off x="4008048" y="1023936"/>
            <a:ext cx="135000" cy="135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81" name="Ellipse 14">
            <a:extLst>
              <a:ext uri="{FF2B5EF4-FFF2-40B4-BE49-F238E27FC236}">
                <a16:creationId xmlns:a16="http://schemas.microsoft.com/office/drawing/2014/main" id="{54D65EAF-CBAC-7A4F-93B3-8CEE6985AB83}"/>
              </a:ext>
            </a:extLst>
          </p:cNvPr>
          <p:cNvSpPr/>
          <p:nvPr/>
        </p:nvSpPr>
        <p:spPr>
          <a:xfrm>
            <a:off x="4981294" y="1023936"/>
            <a:ext cx="135000" cy="1350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82" name="Ellipse 51">
            <a:extLst>
              <a:ext uri="{FF2B5EF4-FFF2-40B4-BE49-F238E27FC236}">
                <a16:creationId xmlns:a16="http://schemas.microsoft.com/office/drawing/2014/main" id="{C62B4B46-2CD0-3A4F-83EA-2FC6944B8198}"/>
              </a:ext>
            </a:extLst>
          </p:cNvPr>
          <p:cNvSpPr/>
          <p:nvPr/>
        </p:nvSpPr>
        <p:spPr>
          <a:xfrm>
            <a:off x="223970" y="1023936"/>
            <a:ext cx="135000" cy="135000"/>
          </a:xfrm>
          <a:prstGeom prst="ellipse">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83" name="Ellipse 12">
            <a:extLst>
              <a:ext uri="{FF2B5EF4-FFF2-40B4-BE49-F238E27FC236}">
                <a16:creationId xmlns:a16="http://schemas.microsoft.com/office/drawing/2014/main" id="{5D8C1904-5200-434F-AD88-D8845E219627}"/>
              </a:ext>
            </a:extLst>
          </p:cNvPr>
          <p:cNvSpPr/>
          <p:nvPr/>
        </p:nvSpPr>
        <p:spPr>
          <a:xfrm>
            <a:off x="6945863" y="1023936"/>
            <a:ext cx="135000" cy="135000"/>
          </a:xfrm>
          <a:prstGeom prst="ellipse">
            <a:avLst/>
          </a:prstGeom>
          <a:solidFill>
            <a:srgbClr val="341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84" name="Ellipse 52">
            <a:extLst>
              <a:ext uri="{FF2B5EF4-FFF2-40B4-BE49-F238E27FC236}">
                <a16:creationId xmlns:a16="http://schemas.microsoft.com/office/drawing/2014/main" id="{280E677C-2D66-394F-9632-B40B56251882}"/>
              </a:ext>
            </a:extLst>
          </p:cNvPr>
          <p:cNvSpPr/>
          <p:nvPr/>
        </p:nvSpPr>
        <p:spPr>
          <a:xfrm>
            <a:off x="1156254" y="1023936"/>
            <a:ext cx="135000" cy="135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63" name="Picture 62" descr="Screen Clippi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46316" y="2871274"/>
            <a:ext cx="1243495" cy="1758477"/>
          </a:xfrm>
          <a:prstGeom prst="rect">
            <a:avLst/>
          </a:prstGeom>
          <a:ln>
            <a:noFill/>
          </a:ln>
          <a:effectLst>
            <a:outerShdw blurRad="50800" dist="38100" dir="8100000" algn="tr" rotWithShape="0">
              <a:prstClr val="black">
                <a:alpha val="40000"/>
              </a:prstClr>
            </a:outerShdw>
          </a:effectLst>
        </p:spPr>
      </p:pic>
      <p:pic>
        <p:nvPicPr>
          <p:cNvPr id="65" name="Picture 64" descr="Screen Clippi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433631" y="2871274"/>
            <a:ext cx="1248896" cy="1758477"/>
          </a:xfrm>
          <a:prstGeom prst="rect">
            <a:avLst/>
          </a:prstGeom>
          <a:ln>
            <a:noFill/>
          </a:ln>
          <a:effectLst>
            <a:outerShdw blurRad="50800" dist="38100" dir="8100000" algn="tr" rotWithShape="0">
              <a:prstClr val="black">
                <a:alpha val="40000"/>
              </a:prstClr>
            </a:outerShdw>
          </a:effectLst>
        </p:spPr>
      </p:pic>
      <p:sp>
        <p:nvSpPr>
          <p:cNvPr id="68" name="Ellipse 111">
            <a:extLst>
              <a:ext uri="{FF2B5EF4-FFF2-40B4-BE49-F238E27FC236}">
                <a16:creationId xmlns:a16="http://schemas.microsoft.com/office/drawing/2014/main" id="{C62B4B46-2CD0-3A4F-83EA-2FC6944B8198}"/>
              </a:ext>
            </a:extLst>
          </p:cNvPr>
          <p:cNvSpPr/>
          <p:nvPr/>
        </p:nvSpPr>
        <p:spPr>
          <a:xfrm>
            <a:off x="5026362" y="2074198"/>
            <a:ext cx="54000" cy="54000"/>
          </a:xfrm>
          <a:prstGeom prst="ellipse">
            <a:avLst/>
          </a:prstGeom>
          <a:solidFill>
            <a:srgbClr val="007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69" name="ZoneTexte 24">
            <a:extLst>
              <a:ext uri="{FF2B5EF4-FFF2-40B4-BE49-F238E27FC236}">
                <a16:creationId xmlns:a16="http://schemas.microsoft.com/office/drawing/2014/main" id="{9F481B0F-EA3E-4741-8A2E-A88CD07907A1}"/>
              </a:ext>
            </a:extLst>
          </p:cNvPr>
          <p:cNvSpPr txBox="1"/>
          <p:nvPr/>
        </p:nvSpPr>
        <p:spPr>
          <a:xfrm>
            <a:off x="4148072" y="1854718"/>
            <a:ext cx="737886" cy="628920"/>
          </a:xfrm>
          <a:prstGeom prst="rect">
            <a:avLst/>
          </a:prstGeom>
          <a:noFill/>
        </p:spPr>
        <p:txBody>
          <a:bodyPr wrap="square" lIns="54000" tIns="0" rIns="0" bIns="0" rtlCol="0" anchor="ctr">
            <a:noAutofit/>
          </a:bodyPr>
          <a:lstStyle>
            <a:defPPr>
              <a:defRPr lang="fr-FR"/>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Création du premier </a:t>
            </a:r>
            <a:r>
              <a:rPr kumimoji="0" lang="fr-FR" sz="8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fonds spéculatif UCITS SFDR article 8.</a:t>
            </a:r>
          </a:p>
        </p:txBody>
      </p:sp>
      <p:sp>
        <p:nvSpPr>
          <p:cNvPr id="64" name="Ellipse 15">
            <a:extLst>
              <a:ext uri="{FF2B5EF4-FFF2-40B4-BE49-F238E27FC236}">
                <a16:creationId xmlns:a16="http://schemas.microsoft.com/office/drawing/2014/main" id="{D1508376-CBBE-A34E-A9D9-C6E1E7992E8F}"/>
              </a:ext>
            </a:extLst>
          </p:cNvPr>
          <p:cNvSpPr/>
          <p:nvPr/>
        </p:nvSpPr>
        <p:spPr>
          <a:xfrm>
            <a:off x="7780307" y="452710"/>
            <a:ext cx="486000" cy="486000"/>
          </a:xfrm>
          <a:prstGeom prst="ellipse">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2024</a:t>
            </a:r>
          </a:p>
        </p:txBody>
      </p:sp>
      <p:sp>
        <p:nvSpPr>
          <p:cNvPr id="66" name="ZoneTexte 25">
            <a:extLst>
              <a:ext uri="{FF2B5EF4-FFF2-40B4-BE49-F238E27FC236}">
                <a16:creationId xmlns:a16="http://schemas.microsoft.com/office/drawing/2014/main" id="{F42A1BDB-759F-404D-9A64-B257A0DB6770}"/>
              </a:ext>
            </a:extLst>
          </p:cNvPr>
          <p:cNvSpPr txBox="1"/>
          <p:nvPr/>
        </p:nvSpPr>
        <p:spPr>
          <a:xfrm>
            <a:off x="7048313" y="1319967"/>
            <a:ext cx="950829" cy="921276"/>
          </a:xfrm>
          <a:prstGeom prst="rect">
            <a:avLst/>
          </a:prstGeom>
          <a:noFill/>
        </p:spPr>
        <p:txBody>
          <a:bodyPr wrap="square" lIns="54000" tIns="0" rIns="0" bIns="0" rtlCol="0" anchor="ctr">
            <a:noAutofit/>
          </a:bodyPr>
          <a:lstStyle>
            <a:defPPr>
              <a:defRPr lang="fr-FR"/>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Publication</a:t>
            </a:r>
            <a:r>
              <a:rPr kumimoji="0" lang="en-US" sz="800" b="0" i="0" u="none" strike="noStrike" kern="1200" cap="none" spc="0" normalizeH="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du </a:t>
            </a:r>
            <a:r>
              <a:rPr kumimoji="0" lang="en-US" sz="800" b="1" i="0" u="none" strike="noStrike" kern="1200" cap="none" spc="0" normalizeH="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rapport </a:t>
            </a:r>
            <a:r>
              <a:rPr kumimoji="0" lang="fr-FR" sz="800" b="1" i="0" u="none" strike="noStrike" kern="1200" cap="none" spc="0" normalizeH="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d’investisseur responsable 2023 d’ARA</a:t>
            </a:r>
            <a:r>
              <a:rPr kumimoji="0" lang="fr-FR" sz="800" i="0" u="none" strike="noStrike" kern="1200" cap="none" spc="0" normalizeH="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800" i="0" u="none" strike="noStrike" kern="1200" cap="none" spc="0" normalizeH="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sur la base des </a:t>
            </a:r>
            <a:r>
              <a:rPr kumimoji="0" lang="fr-FR" sz="800" i="0" u="none" strike="noStrike" kern="1200" cap="none" spc="0" normalizeH="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données</a:t>
            </a:r>
            <a:r>
              <a:rPr kumimoji="0" lang="en-US" sz="800" i="0" u="none" strike="noStrike" kern="1200" cap="none" spc="0" normalizeH="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de </a:t>
            </a:r>
            <a:r>
              <a:rPr kumimoji="0" lang="fr-FR" sz="800" i="0" u="none" strike="noStrike" kern="1200" cap="none" spc="0" normalizeH="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l’année</a:t>
            </a:r>
            <a:r>
              <a:rPr kumimoji="0" lang="en-US" sz="800" i="0" u="none" strike="noStrike" kern="1200" cap="none" spc="0" normalizeH="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2022</a:t>
            </a:r>
            <a:endParaRPr kumimoji="0" lang="en-US" sz="8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cxnSp>
        <p:nvCxnSpPr>
          <p:cNvPr id="71" name="Connecteur droit 97"/>
          <p:cNvCxnSpPr/>
          <p:nvPr/>
        </p:nvCxnSpPr>
        <p:spPr>
          <a:xfrm>
            <a:off x="8025979" y="1068588"/>
            <a:ext cx="2540" cy="46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72" name="Ellipse 117">
            <a:extLst>
              <a:ext uri="{FF2B5EF4-FFF2-40B4-BE49-F238E27FC236}">
                <a16:creationId xmlns:a16="http://schemas.microsoft.com/office/drawing/2014/main" id="{C62B4B46-2CD0-3A4F-83EA-2FC6944B8198}"/>
              </a:ext>
            </a:extLst>
          </p:cNvPr>
          <p:cNvSpPr/>
          <p:nvPr/>
        </p:nvSpPr>
        <p:spPr>
          <a:xfrm>
            <a:off x="8001519" y="1518045"/>
            <a:ext cx="54000" cy="54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6" name="ZoneTexte 24">
            <a:extLst>
              <a:ext uri="{FF2B5EF4-FFF2-40B4-BE49-F238E27FC236}">
                <a16:creationId xmlns:a16="http://schemas.microsoft.com/office/drawing/2014/main" id="{CA8A230A-EBED-4907-B538-D53F8BD2F790}"/>
              </a:ext>
            </a:extLst>
          </p:cNvPr>
          <p:cNvSpPr txBox="1"/>
          <p:nvPr/>
        </p:nvSpPr>
        <p:spPr>
          <a:xfrm>
            <a:off x="3177121" y="1328997"/>
            <a:ext cx="910753" cy="1030012"/>
          </a:xfrm>
          <a:prstGeom prst="rect">
            <a:avLst/>
          </a:prstGeom>
          <a:noFill/>
        </p:spPr>
        <p:txBody>
          <a:bodyPr wrap="square" lIns="54000" tIns="0" rIns="0" bIns="0" rtlCol="0" anchor="ctr">
            <a:noAutofit/>
          </a:bodyPr>
          <a:lstStyle>
            <a:defPPr>
              <a:defRPr lang="fr-FR"/>
            </a:defPPr>
            <a:lvl1pPr>
              <a:defRPr sz="1000"/>
            </a:lvl1pPr>
          </a:lstStyle>
          <a:p>
            <a:r>
              <a:rPr lang="fr-FR" sz="800" dirty="0">
                <a:latin typeface="Noto Sans" panose="020B0502040504020204" pitchFamily="34" charset="0"/>
                <a:ea typeface="Noto Sans" panose="020B0502040504020204" pitchFamily="34" charset="0"/>
                <a:cs typeface="Noto Sans" panose="020B0502040504020204" pitchFamily="34" charset="0"/>
              </a:rPr>
              <a:t>Signature des </a:t>
            </a:r>
            <a:r>
              <a:rPr lang="fr-FR" sz="800" b="1" dirty="0">
                <a:latin typeface="Noto Sans" panose="020B0502040504020204" pitchFamily="34" charset="0"/>
                <a:ea typeface="Noto Sans" panose="020B0502040504020204" pitchFamily="34" charset="0"/>
                <a:cs typeface="Noto Sans" panose="020B0502040504020204" pitchFamily="34" charset="0"/>
              </a:rPr>
              <a:t>principes pour les investissements à impact</a:t>
            </a:r>
          </a:p>
          <a:p>
            <a:r>
              <a:rPr lang="fr-FR" sz="800" b="1" dirty="0">
                <a:latin typeface="Noto Sans" panose="020B0502040504020204" pitchFamily="34" charset="0"/>
                <a:ea typeface="Noto Sans" panose="020B0502040504020204" pitchFamily="34" charset="0"/>
                <a:cs typeface="Noto Sans" panose="020B0502040504020204" pitchFamily="34" charset="0"/>
              </a:rPr>
              <a:t>(</a:t>
            </a:r>
            <a:r>
              <a:rPr lang="en-US" sz="800" b="1" dirty="0">
                <a:latin typeface="Noto Sans" panose="020B0502040504020204" pitchFamily="34" charset="0"/>
                <a:ea typeface="Noto Sans" panose="020B0502040504020204" pitchFamily="34" charset="0"/>
                <a:cs typeface="Noto Sans" panose="020B0502040504020204" pitchFamily="34" charset="0"/>
              </a:rPr>
              <a:t>sustainability-linked loans</a:t>
            </a:r>
            <a:r>
              <a:rPr lang="fr-FR" sz="800" b="1" dirty="0">
                <a:latin typeface="Noto Sans" panose="020B0502040504020204" pitchFamily="34" charset="0"/>
                <a:ea typeface="Noto Sans" panose="020B0502040504020204" pitchFamily="34" charset="0"/>
                <a:cs typeface="Noto Sans" panose="020B0502040504020204" pitchFamily="34" charset="0"/>
              </a:rPr>
              <a:t>) </a:t>
            </a:r>
          </a:p>
        </p:txBody>
      </p:sp>
      <p:sp>
        <p:nvSpPr>
          <p:cNvPr id="74" name="Ellipse 12">
            <a:extLst>
              <a:ext uri="{FF2B5EF4-FFF2-40B4-BE49-F238E27FC236}">
                <a16:creationId xmlns:a16="http://schemas.microsoft.com/office/drawing/2014/main" id="{5D8C1904-5200-434F-AD88-D8845E219627}"/>
              </a:ext>
            </a:extLst>
          </p:cNvPr>
          <p:cNvSpPr/>
          <p:nvPr/>
        </p:nvSpPr>
        <p:spPr>
          <a:xfrm>
            <a:off x="7955682" y="1025418"/>
            <a:ext cx="135000" cy="135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0" name="ZoneTexte 62">
            <a:extLst>
              <a:ext uri="{FF2B5EF4-FFF2-40B4-BE49-F238E27FC236}">
                <a16:creationId xmlns:a16="http://schemas.microsoft.com/office/drawing/2014/main" id="{28EEE210-26EB-4D1C-BEB1-6C9B89BF6520}"/>
              </a:ext>
            </a:extLst>
          </p:cNvPr>
          <p:cNvSpPr txBox="1"/>
          <p:nvPr/>
        </p:nvSpPr>
        <p:spPr>
          <a:xfrm>
            <a:off x="2280767" y="1322828"/>
            <a:ext cx="785203" cy="631230"/>
          </a:xfrm>
          <a:prstGeom prst="rect">
            <a:avLst/>
          </a:prstGeom>
          <a:noFill/>
        </p:spPr>
        <p:txBody>
          <a:bodyPr wrap="square" lIns="54000" tIns="0" rIns="0" bIns="0" rtlCol="0" anchor="ctr">
            <a:noAutofit/>
          </a:bodyPr>
          <a:lstStyle>
            <a:defPPr>
              <a:defRPr lang="fr-FR"/>
            </a:defPPr>
            <a:lvl1pPr>
              <a:defRPr sz="1000"/>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800" i="0" u="none" strike="noStrike" kern="1200" cap="none" spc="0" normalizeH="0" baseline="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Lancement d’une </a:t>
            </a:r>
            <a:r>
              <a:rPr kumimoji="0" lang="fr-FR" sz="800" b="1" i="0" u="none" strike="noStrike" kern="1200" cap="none" spc="0" normalizeH="0" baseline="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charte ESG </a:t>
            </a:r>
            <a:r>
              <a:rPr kumimoji="0" lang="fr-FR" sz="800" i="0" u="none" strike="noStrike" kern="1200" cap="none" spc="0" normalizeH="0" baseline="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d’Amundi Transition Energétique</a:t>
            </a:r>
          </a:p>
        </p:txBody>
      </p:sp>
      <p:sp>
        <p:nvSpPr>
          <p:cNvPr id="73" name="ZoneTexte 63">
            <a:extLst>
              <a:ext uri="{FF2B5EF4-FFF2-40B4-BE49-F238E27FC236}">
                <a16:creationId xmlns:a16="http://schemas.microsoft.com/office/drawing/2014/main" id="{E5DC7C42-942C-4C6F-932A-B0D330822F6F}"/>
              </a:ext>
            </a:extLst>
          </p:cNvPr>
          <p:cNvSpPr txBox="1"/>
          <p:nvPr/>
        </p:nvSpPr>
        <p:spPr>
          <a:xfrm>
            <a:off x="2309422" y="2017795"/>
            <a:ext cx="744994" cy="643372"/>
          </a:xfrm>
          <a:prstGeom prst="rect">
            <a:avLst/>
          </a:prstGeom>
          <a:noFill/>
        </p:spPr>
        <p:txBody>
          <a:bodyPr wrap="square" lIns="54000" tIns="0" rIns="0" bIns="0" rtlCol="0" anchor="ctr">
            <a:noAutofit/>
          </a:bodyPr>
          <a:lstStyle>
            <a:defPPr>
              <a:defRPr lang="fr-FR"/>
            </a:defPPr>
            <a:lvl1pPr>
              <a:defRPr sz="1000"/>
            </a:lvl1pPr>
          </a:lstStyle>
          <a:p>
            <a:r>
              <a:rPr lang="en-US" sz="800" dirty="0">
                <a:latin typeface="Noto Sans" panose="020B0502040504020204" pitchFamily="34" charset="0"/>
                <a:ea typeface="Noto Sans" panose="020B0502040504020204" pitchFamily="34" charset="0"/>
                <a:cs typeface="Noto Sans" panose="020B0502040504020204" pitchFamily="34" charset="0"/>
              </a:rPr>
              <a:t>Amundi Private Equity </a:t>
            </a:r>
            <a:r>
              <a:rPr lang="fr-FR" sz="800" dirty="0">
                <a:latin typeface="Noto Sans" panose="020B0502040504020204" pitchFamily="34" charset="0"/>
                <a:ea typeface="Noto Sans" panose="020B0502040504020204" pitchFamily="34" charset="0"/>
                <a:cs typeface="Noto Sans" panose="020B0502040504020204" pitchFamily="34" charset="0"/>
              </a:rPr>
              <a:t>Funds adopte une charte ESG </a:t>
            </a:r>
            <a:endParaRPr lang="fr-FR" sz="800" b="1" dirty="0">
              <a:latin typeface="Noto Sans" panose="020B0502040504020204" pitchFamily="34" charset="0"/>
              <a:ea typeface="Noto Sans" panose="020B0502040504020204" pitchFamily="34" charset="0"/>
              <a:cs typeface="Noto Sans" panose="020B0502040504020204" pitchFamily="34" charset="0"/>
            </a:endParaRPr>
          </a:p>
        </p:txBody>
      </p:sp>
      <p:sp>
        <p:nvSpPr>
          <p:cNvPr id="80" name="ZoneTexte 25">
            <a:extLst>
              <a:ext uri="{FF2B5EF4-FFF2-40B4-BE49-F238E27FC236}">
                <a16:creationId xmlns:a16="http://schemas.microsoft.com/office/drawing/2014/main" id="{AF6F188A-EE2B-446A-9490-58D88979E85E}"/>
              </a:ext>
            </a:extLst>
          </p:cNvPr>
          <p:cNvSpPr txBox="1"/>
          <p:nvPr/>
        </p:nvSpPr>
        <p:spPr>
          <a:xfrm>
            <a:off x="6051894" y="1283095"/>
            <a:ext cx="869641" cy="625703"/>
          </a:xfrm>
          <a:prstGeom prst="rect">
            <a:avLst/>
          </a:prstGeom>
          <a:noFill/>
        </p:spPr>
        <p:txBody>
          <a:bodyPr wrap="square" lIns="54000" tIns="0" rIns="0" bIns="0" rtlCol="0" anchor="ctr">
            <a:noAutofit/>
          </a:bodyPr>
          <a:lstStyle>
            <a:defPPr>
              <a:defRPr lang="fr-FR"/>
            </a:defPPr>
            <a:lvl1pPr>
              <a:defRPr sz="1000"/>
            </a:lvl1pPr>
          </a:lstStyle>
          <a:p>
            <a:r>
              <a:rPr lang="fr-FR" sz="800" dirty="0">
                <a:latin typeface="Noto Sans" panose="020B0502040504020204" pitchFamily="34" charset="0"/>
                <a:ea typeface="Noto Sans" panose="020B0502040504020204" pitchFamily="34" charset="0"/>
                <a:cs typeface="Noto Sans" panose="020B0502040504020204" pitchFamily="34" charset="0"/>
              </a:rPr>
              <a:t>Lancement d’une </a:t>
            </a:r>
            <a:r>
              <a:rPr lang="fr-FR" sz="800" b="1" dirty="0">
                <a:latin typeface="Noto Sans" panose="020B0502040504020204" pitchFamily="34" charset="0"/>
                <a:ea typeface="Noto Sans" panose="020B0502040504020204" pitchFamily="34" charset="0"/>
                <a:cs typeface="Noto Sans" panose="020B0502040504020204" pitchFamily="34" charset="0"/>
              </a:rPr>
              <a:t>stratégie à impact en Immobilier </a:t>
            </a:r>
            <a:endParaRPr lang="fr-FR" sz="800" b="1" i="1" dirty="0">
              <a:latin typeface="Noto Sans" panose="020B0502040504020204" pitchFamily="34" charset="0"/>
              <a:ea typeface="Noto Sans" panose="020B0502040504020204" pitchFamily="34" charset="0"/>
              <a:cs typeface="Noto Sans" panose="020B0502040504020204" pitchFamily="34" charset="0"/>
            </a:endParaRPr>
          </a:p>
        </p:txBody>
      </p:sp>
      <p:cxnSp>
        <p:nvCxnSpPr>
          <p:cNvPr id="167" name="Connecteur droit 108"/>
          <p:cNvCxnSpPr/>
          <p:nvPr/>
        </p:nvCxnSpPr>
        <p:spPr>
          <a:xfrm>
            <a:off x="4075013" y="1084563"/>
            <a:ext cx="0" cy="936000"/>
          </a:xfrm>
          <a:prstGeom prst="line">
            <a:avLst/>
          </a:prstGeom>
          <a:ln>
            <a:solidFill>
              <a:srgbClr val="00558D"/>
            </a:solidFill>
          </a:ln>
        </p:spPr>
        <p:style>
          <a:lnRef idx="1">
            <a:schemeClr val="accent1"/>
          </a:lnRef>
          <a:fillRef idx="0">
            <a:schemeClr val="accent1"/>
          </a:fillRef>
          <a:effectRef idx="0">
            <a:schemeClr val="accent1"/>
          </a:effectRef>
          <a:fontRef idx="minor">
            <a:schemeClr val="tx1"/>
          </a:fontRef>
        </p:style>
      </p:cxnSp>
      <p:sp>
        <p:nvSpPr>
          <p:cNvPr id="81" name="ZoneTexte 25">
            <a:extLst>
              <a:ext uri="{FF2B5EF4-FFF2-40B4-BE49-F238E27FC236}">
                <a16:creationId xmlns:a16="http://schemas.microsoft.com/office/drawing/2014/main" id="{5B0549E1-2BF0-45D3-A4E7-2C7A4F7D7EF5}"/>
              </a:ext>
            </a:extLst>
          </p:cNvPr>
          <p:cNvSpPr txBox="1"/>
          <p:nvPr/>
        </p:nvSpPr>
        <p:spPr>
          <a:xfrm>
            <a:off x="6057607" y="1891045"/>
            <a:ext cx="766887" cy="1257736"/>
          </a:xfrm>
          <a:prstGeom prst="rect">
            <a:avLst/>
          </a:prstGeom>
          <a:noFill/>
        </p:spPr>
        <p:txBody>
          <a:bodyPr wrap="square" lIns="54000" tIns="0" rIns="0" bIns="0" rtlCol="0" anchor="ctr">
            <a:noAutofit/>
          </a:bodyPr>
          <a:lstStyle>
            <a:defPPr>
              <a:defRPr lang="fr-FR"/>
            </a:defPPr>
            <a:lvl1pPr>
              <a:defRPr sz="1000"/>
            </a:lvl1pPr>
          </a:lstStyle>
          <a:p>
            <a:r>
              <a:rPr lang="fr-FR" sz="800" dirty="0">
                <a:latin typeface="Noto Sans" panose="020B0502040504020204" pitchFamily="34" charset="0"/>
                <a:ea typeface="Noto Sans" panose="020B0502040504020204" pitchFamily="34" charset="0"/>
                <a:cs typeface="Noto Sans" panose="020B0502040504020204" pitchFamily="34" charset="0"/>
              </a:rPr>
              <a:t>Sortie du premier </a:t>
            </a:r>
            <a:r>
              <a:rPr lang="fr-FR" sz="800" b="1" dirty="0">
                <a:latin typeface="Noto Sans" panose="020B0502040504020204" pitchFamily="34" charset="0"/>
                <a:ea typeface="Noto Sans" panose="020B0502040504020204" pitchFamily="34" charset="0"/>
                <a:cs typeface="Noto Sans" panose="020B0502040504020204" pitchFamily="34" charset="0"/>
              </a:rPr>
              <a:t>rapport d’investisseur responsable </a:t>
            </a:r>
            <a:r>
              <a:rPr lang="fr-FR" sz="800" dirty="0">
                <a:latin typeface="Noto Sans" panose="020B0502040504020204" pitchFamily="34" charset="0"/>
                <a:ea typeface="Noto Sans" panose="020B0502040504020204" pitchFamily="34" charset="0"/>
                <a:cs typeface="Noto Sans" panose="020B0502040504020204" pitchFamily="34" charset="0"/>
              </a:rPr>
              <a:t>d’ARA, </a:t>
            </a:r>
            <a:r>
              <a:rPr kumimoji="0" lang="en-US" sz="800" i="0" u="none" strike="noStrike" kern="1200" cap="none" spc="0" normalizeH="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sur la base des </a:t>
            </a:r>
            <a:r>
              <a:rPr kumimoji="0" lang="fr-FR" sz="800" i="0" u="none" strike="noStrike" kern="1200" cap="none" spc="0" normalizeH="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données</a:t>
            </a:r>
            <a:r>
              <a:rPr kumimoji="0" lang="en-US" sz="800" i="0" u="none" strike="noStrike" kern="1200" cap="none" spc="0" normalizeH="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de </a:t>
            </a:r>
            <a:r>
              <a:rPr kumimoji="0" lang="fr-FR" sz="800" i="0" u="none" strike="noStrike" kern="1200" cap="none" spc="0" normalizeH="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l’année</a:t>
            </a:r>
            <a:r>
              <a:rPr kumimoji="0" lang="en-US" sz="800" i="0" u="none" strike="noStrike" kern="1200" cap="none" spc="0" normalizeH="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2021</a:t>
            </a:r>
            <a:endParaRPr lang="fr-FR" sz="800" i="1" dirty="0">
              <a:latin typeface="Noto Sans" panose="020B0502040504020204" pitchFamily="34" charset="0"/>
              <a:ea typeface="Noto Sans" panose="020B0502040504020204" pitchFamily="34" charset="0"/>
              <a:cs typeface="Noto Sans" panose="020B0502040504020204" pitchFamily="34" charset="0"/>
            </a:endParaRPr>
          </a:p>
        </p:txBody>
      </p:sp>
      <p:sp>
        <p:nvSpPr>
          <p:cNvPr id="82" name="ZoneTexte 61">
            <a:extLst>
              <a:ext uri="{FF2B5EF4-FFF2-40B4-BE49-F238E27FC236}">
                <a16:creationId xmlns:a16="http://schemas.microsoft.com/office/drawing/2014/main" id="{EB6BFC78-A7AF-4C21-B758-D8A4C447E3F2}"/>
              </a:ext>
            </a:extLst>
          </p:cNvPr>
          <p:cNvSpPr txBox="1"/>
          <p:nvPr/>
        </p:nvSpPr>
        <p:spPr>
          <a:xfrm>
            <a:off x="337734" y="1340521"/>
            <a:ext cx="807187" cy="489859"/>
          </a:xfrm>
          <a:prstGeom prst="rect">
            <a:avLst/>
          </a:prstGeom>
          <a:noFill/>
        </p:spPr>
        <p:txBody>
          <a:bodyPr wrap="square" lIns="54000" tIns="0" rIns="0" bIns="0" rtlCol="0" anchor="ctr">
            <a:noAutofit/>
          </a:bodyPr>
          <a:lstStyle/>
          <a:p>
            <a:r>
              <a:rPr lang="fr-FR" sz="800" dirty="0">
                <a:latin typeface="Noto Sans" panose="020B0502040504020204" pitchFamily="34" charset="0"/>
                <a:ea typeface="Noto Sans" panose="020B0502040504020204" pitchFamily="34" charset="0"/>
                <a:cs typeface="Noto Sans" panose="020B0502040504020204" pitchFamily="34" charset="0"/>
              </a:rPr>
              <a:t>Lancement du fonds à impact social </a:t>
            </a:r>
            <a:r>
              <a:rPr lang="fr-FR" sz="800" b="1" dirty="0">
                <a:latin typeface="Noto Sans" panose="020B0502040504020204" pitchFamily="34" charset="0"/>
                <a:ea typeface="Noto Sans" panose="020B0502040504020204" pitchFamily="34" charset="0"/>
                <a:cs typeface="Noto Sans" panose="020B0502040504020204" pitchFamily="34" charset="0"/>
              </a:rPr>
              <a:t>Finance et Solidarité</a:t>
            </a:r>
            <a:endParaRPr lang="fr-FR" sz="800" dirty="0">
              <a:latin typeface="Noto Sans" panose="020B0502040504020204" pitchFamily="34" charset="0"/>
              <a:ea typeface="Noto Sans" panose="020B0502040504020204" pitchFamily="34" charset="0"/>
              <a:cs typeface="Noto Sans" panose="020B0502040504020204" pitchFamily="34" charset="0"/>
            </a:endParaRPr>
          </a:p>
        </p:txBody>
      </p:sp>
      <p:sp>
        <p:nvSpPr>
          <p:cNvPr id="83" name="ZoneTexte 22">
            <a:extLst>
              <a:ext uri="{FF2B5EF4-FFF2-40B4-BE49-F238E27FC236}">
                <a16:creationId xmlns:a16="http://schemas.microsoft.com/office/drawing/2014/main" id="{CD486470-43F0-4663-BA94-F6E34A48DB66}"/>
              </a:ext>
            </a:extLst>
          </p:cNvPr>
          <p:cNvSpPr txBox="1"/>
          <p:nvPr/>
        </p:nvSpPr>
        <p:spPr>
          <a:xfrm>
            <a:off x="346043" y="1899483"/>
            <a:ext cx="901510" cy="415499"/>
          </a:xfrm>
          <a:prstGeom prst="rect">
            <a:avLst/>
          </a:prstGeom>
          <a:noFill/>
        </p:spPr>
        <p:txBody>
          <a:bodyPr wrap="square" lIns="54000" tIns="0" rIns="0" bIns="0" rtlCol="0" anchor="ctr">
            <a:noAutofit/>
          </a:bodyPr>
          <a:lstStyle>
            <a:defPPr>
              <a:defRPr lang="fr-FR"/>
            </a:defPPr>
            <a:lvl1pPr>
              <a:defRPr sz="1000"/>
            </a:lvl1pPr>
          </a:lstStyle>
          <a:p>
            <a:r>
              <a:rPr lang="fr-FR" sz="800" b="1" dirty="0">
                <a:latin typeface="Noto Sans" panose="020B0502040504020204" pitchFamily="34" charset="0"/>
                <a:ea typeface="Noto Sans" panose="020B0502040504020204" pitchFamily="34" charset="0"/>
                <a:cs typeface="Noto Sans" panose="020B0502040504020204" pitchFamily="34" charset="0"/>
              </a:rPr>
              <a:t>Charte ISR d’Amundi Immobilier</a:t>
            </a:r>
          </a:p>
        </p:txBody>
      </p:sp>
      <p:sp>
        <p:nvSpPr>
          <p:cNvPr id="84" name="ZoneTexte 65">
            <a:extLst>
              <a:ext uri="{FF2B5EF4-FFF2-40B4-BE49-F238E27FC236}">
                <a16:creationId xmlns:a16="http://schemas.microsoft.com/office/drawing/2014/main" id="{47D670BF-D6C4-41CD-BE85-15DD66AE4DE5}"/>
              </a:ext>
            </a:extLst>
          </p:cNvPr>
          <p:cNvSpPr txBox="1"/>
          <p:nvPr/>
        </p:nvSpPr>
        <p:spPr>
          <a:xfrm>
            <a:off x="1236031" y="1282172"/>
            <a:ext cx="911806" cy="1191939"/>
          </a:xfrm>
          <a:prstGeom prst="rect">
            <a:avLst/>
          </a:prstGeom>
          <a:noFill/>
        </p:spPr>
        <p:txBody>
          <a:bodyPr wrap="square" lIns="54000" tIns="0" rIns="0" bIns="0" rtlCol="0" anchor="ctr">
            <a:noAutofit/>
          </a:bodyPr>
          <a:lstStyle>
            <a:defPPr>
              <a:defRPr lang="fr-FR"/>
            </a:defPPr>
            <a:lvl1pPr>
              <a:defRPr sz="1000"/>
            </a:lvl1pPr>
          </a:lstStyle>
          <a:p>
            <a:r>
              <a:rPr lang="fr-FR" sz="800" b="1" dirty="0">
                <a:latin typeface="Noto Sans" panose="020B0502040504020204" pitchFamily="34" charset="0"/>
                <a:ea typeface="Noto Sans" panose="020B0502040504020204" pitchFamily="34" charset="0"/>
                <a:cs typeface="Noto Sans" panose="020B0502040504020204" pitchFamily="34" charset="0"/>
              </a:rPr>
              <a:t>Mise en </a:t>
            </a:r>
            <a:r>
              <a:rPr lang="en-US" sz="800" b="1" dirty="0">
                <a:latin typeface="Noto Sans" panose="020B0502040504020204" pitchFamily="34" charset="0"/>
                <a:ea typeface="Noto Sans" panose="020B0502040504020204" pitchFamily="34" charset="0"/>
                <a:cs typeface="Noto Sans" panose="020B0502040504020204" pitchFamily="34" charset="0"/>
              </a:rPr>
              <a:t>place de due </a:t>
            </a:r>
            <a:r>
              <a:rPr lang="fr-FR" sz="800" b="1" dirty="0">
                <a:latin typeface="Noto Sans" panose="020B0502040504020204" pitchFamily="34" charset="0"/>
                <a:ea typeface="Noto Sans" panose="020B0502040504020204" pitchFamily="34" charset="0"/>
                <a:cs typeface="Noto Sans" panose="020B0502040504020204" pitchFamily="34" charset="0"/>
              </a:rPr>
              <a:t>diligences</a:t>
            </a:r>
            <a:r>
              <a:rPr lang="en-US" sz="800" b="1" dirty="0">
                <a:latin typeface="Noto Sans" panose="020B0502040504020204" pitchFamily="34" charset="0"/>
                <a:ea typeface="Noto Sans" panose="020B0502040504020204" pitchFamily="34" charset="0"/>
                <a:cs typeface="Noto Sans" panose="020B0502040504020204" pitchFamily="34" charset="0"/>
              </a:rPr>
              <a:t> ESG </a:t>
            </a:r>
            <a:r>
              <a:rPr lang="fr-FR" sz="800" b="1" dirty="0">
                <a:latin typeface="Noto Sans" panose="020B0502040504020204" pitchFamily="34" charset="0"/>
                <a:ea typeface="Noto Sans" panose="020B0502040504020204" pitchFamily="34" charset="0"/>
                <a:cs typeface="Noto Sans" panose="020B0502040504020204" pitchFamily="34" charset="0"/>
              </a:rPr>
              <a:t>systématiques </a:t>
            </a:r>
            <a:r>
              <a:rPr lang="fr-FR" sz="800" dirty="0">
                <a:latin typeface="Noto Sans" panose="020B0502040504020204" pitchFamily="34" charset="0"/>
                <a:ea typeface="Noto Sans" panose="020B0502040504020204" pitchFamily="34" charset="0"/>
                <a:cs typeface="Noto Sans" panose="020B0502040504020204" pitchFamily="34" charset="0"/>
              </a:rPr>
              <a:t>dans le processus d’investissement de la dette privée </a:t>
            </a:r>
            <a:r>
              <a:rPr lang="en-US" sz="800" dirty="0">
                <a:latin typeface="Noto Sans" panose="020B0502040504020204" pitchFamily="34" charset="0"/>
                <a:ea typeface="Noto Sans" panose="020B0502040504020204" pitchFamily="34" charset="0"/>
                <a:cs typeface="Noto Sans" panose="020B0502040504020204" pitchFamily="34" charset="0"/>
              </a:rPr>
              <a:t>corporate</a:t>
            </a:r>
          </a:p>
        </p:txBody>
      </p:sp>
      <p:sp>
        <p:nvSpPr>
          <p:cNvPr id="85" name="ZoneTexte 24">
            <a:extLst>
              <a:ext uri="{FF2B5EF4-FFF2-40B4-BE49-F238E27FC236}">
                <a16:creationId xmlns:a16="http://schemas.microsoft.com/office/drawing/2014/main" id="{394E3807-CE48-4FD0-AF45-EDE212543766}"/>
              </a:ext>
            </a:extLst>
          </p:cNvPr>
          <p:cNvSpPr txBox="1"/>
          <p:nvPr/>
        </p:nvSpPr>
        <p:spPr>
          <a:xfrm>
            <a:off x="4132812" y="1325264"/>
            <a:ext cx="737886" cy="449462"/>
          </a:xfrm>
          <a:prstGeom prst="rect">
            <a:avLst/>
          </a:prstGeom>
          <a:noFill/>
        </p:spPr>
        <p:txBody>
          <a:bodyPr wrap="square" lIns="54000" tIns="0" rIns="0" bIns="0" rtlCol="0" anchor="ctr">
            <a:noAutofit/>
          </a:bodyPr>
          <a:lstStyle>
            <a:defPPr>
              <a:defRPr lang="fr-FR"/>
            </a:defPPr>
            <a:lvl1pPr>
              <a:defRPr sz="1000"/>
            </a:lvl1pPr>
          </a:lstStyle>
          <a:p>
            <a:r>
              <a:rPr lang="fr-FR" sz="800" b="1" dirty="0">
                <a:latin typeface="Noto Sans" panose="020B0502040504020204" pitchFamily="34" charset="0"/>
                <a:ea typeface="Noto Sans" panose="020B0502040504020204" pitchFamily="34" charset="0"/>
                <a:cs typeface="Noto Sans" panose="020B0502040504020204" pitchFamily="34" charset="0"/>
              </a:rPr>
              <a:t>Charte ESG pour l’expertise dette privée</a:t>
            </a:r>
          </a:p>
        </p:txBody>
      </p:sp>
      <p:sp>
        <p:nvSpPr>
          <p:cNvPr id="86" name="ZoneTexte 64">
            <a:extLst>
              <a:ext uri="{FF2B5EF4-FFF2-40B4-BE49-F238E27FC236}">
                <a16:creationId xmlns:a16="http://schemas.microsoft.com/office/drawing/2014/main" id="{D89024B6-E088-4DE7-A8F6-BBBF4F142FC8}"/>
              </a:ext>
            </a:extLst>
          </p:cNvPr>
          <p:cNvSpPr txBox="1"/>
          <p:nvPr/>
        </p:nvSpPr>
        <p:spPr>
          <a:xfrm>
            <a:off x="5088071" y="1381645"/>
            <a:ext cx="871591" cy="540887"/>
          </a:xfrm>
          <a:prstGeom prst="rect">
            <a:avLst/>
          </a:prstGeom>
          <a:noFill/>
        </p:spPr>
        <p:txBody>
          <a:bodyPr wrap="square" lIns="54000" tIns="0" rIns="0" bIns="0" rtlCol="0" anchor="ctr">
            <a:noAutofit/>
          </a:bodyPr>
          <a:lstStyle>
            <a:defPPr>
              <a:defRPr lang="fr-FR"/>
            </a:defPPr>
            <a:lvl1pPr>
              <a:defRPr sz="1000"/>
            </a:lvl1pPr>
          </a:lstStyle>
          <a:p>
            <a:r>
              <a:rPr lang="fr-FR" sz="800" dirty="0">
                <a:latin typeface="Noto Sans" panose="020B0502040504020204" pitchFamily="34" charset="0"/>
                <a:ea typeface="Noto Sans" panose="020B0502040504020204" pitchFamily="34" charset="0"/>
                <a:cs typeface="Noto Sans" panose="020B0502040504020204" pitchFamily="34" charset="0"/>
              </a:rPr>
              <a:t>Création d’un </a:t>
            </a:r>
            <a:r>
              <a:rPr lang="fr-FR" sz="800" b="1" dirty="0">
                <a:latin typeface="Noto Sans" panose="020B0502040504020204" pitchFamily="34" charset="0"/>
                <a:ea typeface="Noto Sans" panose="020B0502040504020204" pitchFamily="34" charset="0"/>
                <a:cs typeface="Noto Sans" panose="020B0502040504020204" pitchFamily="34" charset="0"/>
              </a:rPr>
              <a:t>pôle</a:t>
            </a:r>
            <a:r>
              <a:rPr lang="fr-FR" sz="800" dirty="0">
                <a:latin typeface="Noto Sans" panose="020B0502040504020204" pitchFamily="34" charset="0"/>
                <a:ea typeface="Noto Sans" panose="020B0502040504020204" pitchFamily="34" charset="0"/>
                <a:cs typeface="Noto Sans" panose="020B0502040504020204" pitchFamily="34" charset="0"/>
              </a:rPr>
              <a:t> dédié à </a:t>
            </a:r>
            <a:r>
              <a:rPr lang="fr-FR" sz="800" b="1" dirty="0">
                <a:latin typeface="Noto Sans" panose="020B0502040504020204" pitchFamily="34" charset="0"/>
                <a:ea typeface="Noto Sans" panose="020B0502040504020204" pitchFamily="34" charset="0"/>
                <a:cs typeface="Noto Sans" panose="020B0502040504020204" pitchFamily="34" charset="0"/>
              </a:rPr>
              <a:t>l’ESG chez Amundi Actifs Réels </a:t>
            </a:r>
            <a:endParaRPr lang="fr-FR" sz="800" i="1" dirty="0">
              <a:latin typeface="Noto Sans" panose="020B0502040504020204" pitchFamily="34" charset="0"/>
              <a:ea typeface="Noto Sans" panose="020B0502040504020204" pitchFamily="34" charset="0"/>
              <a:cs typeface="Noto Sans" panose="020B0502040504020204" pitchFamily="34" charset="0"/>
            </a:endParaRPr>
          </a:p>
        </p:txBody>
      </p:sp>
      <p:sp>
        <p:nvSpPr>
          <p:cNvPr id="87" name="ZoneTexte 25">
            <a:extLst>
              <a:ext uri="{FF2B5EF4-FFF2-40B4-BE49-F238E27FC236}">
                <a16:creationId xmlns:a16="http://schemas.microsoft.com/office/drawing/2014/main" id="{6E8ED10B-A08C-43D0-8191-BC60F190B338}"/>
              </a:ext>
            </a:extLst>
          </p:cNvPr>
          <p:cNvSpPr txBox="1"/>
          <p:nvPr/>
        </p:nvSpPr>
        <p:spPr>
          <a:xfrm>
            <a:off x="5088071" y="2408337"/>
            <a:ext cx="871591" cy="496585"/>
          </a:xfrm>
          <a:prstGeom prst="rect">
            <a:avLst/>
          </a:prstGeom>
          <a:noFill/>
        </p:spPr>
        <p:txBody>
          <a:bodyPr wrap="square" lIns="54000" tIns="0" rIns="0" bIns="0" rtlCol="0" anchor="ctr">
            <a:noAutofit/>
          </a:bodyPr>
          <a:lstStyle>
            <a:defPPr>
              <a:defRPr lang="fr-FR"/>
            </a:defPPr>
            <a:lvl1pPr>
              <a:defRPr sz="1000"/>
            </a:lvl1pPr>
          </a:lstStyle>
          <a:p>
            <a:r>
              <a:rPr lang="fr-FR" sz="800" dirty="0">
                <a:latin typeface="Noto Sans" panose="020B0502040504020204" pitchFamily="34" charset="0"/>
                <a:ea typeface="Noto Sans" panose="020B0502040504020204" pitchFamily="34" charset="0"/>
                <a:cs typeface="Noto Sans" panose="020B0502040504020204" pitchFamily="34" charset="0"/>
              </a:rPr>
              <a:t>Lancement d’une stratégie </a:t>
            </a:r>
            <a:r>
              <a:rPr lang="fr-FR" sz="800" b="1" dirty="0">
                <a:latin typeface="Noto Sans" panose="020B0502040504020204" pitchFamily="34" charset="0"/>
                <a:ea typeface="Noto Sans" panose="020B0502040504020204" pitchFamily="34" charset="0"/>
                <a:cs typeface="Noto Sans" panose="020B0502040504020204" pitchFamily="34" charset="0"/>
              </a:rPr>
              <a:t>à Impact en dette privée </a:t>
            </a:r>
            <a:r>
              <a:rPr lang="en-US" sz="800" b="1" dirty="0">
                <a:latin typeface="Noto Sans" panose="020B0502040504020204" pitchFamily="34" charset="0"/>
                <a:ea typeface="Noto Sans" panose="020B0502040504020204" pitchFamily="34" charset="0"/>
                <a:cs typeface="Noto Sans" panose="020B0502040504020204" pitchFamily="34" charset="0"/>
              </a:rPr>
              <a:t>corporate</a:t>
            </a:r>
            <a:r>
              <a:rPr lang="fr-FR" sz="800" b="1" dirty="0">
                <a:latin typeface="Noto Sans" panose="020B0502040504020204" pitchFamily="34" charset="0"/>
                <a:ea typeface="Noto Sans" panose="020B0502040504020204" pitchFamily="34" charset="0"/>
                <a:cs typeface="Noto Sans" panose="020B0502040504020204" pitchFamily="34" charset="0"/>
              </a:rPr>
              <a:t> </a:t>
            </a:r>
          </a:p>
        </p:txBody>
      </p:sp>
      <p:sp>
        <p:nvSpPr>
          <p:cNvPr id="88" name="ZoneTexte 25">
            <a:extLst>
              <a:ext uri="{FF2B5EF4-FFF2-40B4-BE49-F238E27FC236}">
                <a16:creationId xmlns:a16="http://schemas.microsoft.com/office/drawing/2014/main" id="{94F60618-75BB-4599-92D2-05AB12CC004F}"/>
              </a:ext>
            </a:extLst>
          </p:cNvPr>
          <p:cNvSpPr txBox="1"/>
          <p:nvPr/>
        </p:nvSpPr>
        <p:spPr>
          <a:xfrm>
            <a:off x="5088071" y="1958381"/>
            <a:ext cx="792188" cy="445024"/>
          </a:xfrm>
          <a:prstGeom prst="rect">
            <a:avLst/>
          </a:prstGeom>
          <a:noFill/>
        </p:spPr>
        <p:txBody>
          <a:bodyPr wrap="square" lIns="54000" tIns="0" rIns="0" bIns="0" rtlCol="0" anchor="ctr">
            <a:noAutofit/>
          </a:bodyPr>
          <a:lstStyle>
            <a:defPPr>
              <a:defRPr lang="fr-FR"/>
            </a:defPPr>
            <a:lvl1pPr>
              <a:defRPr sz="1000"/>
            </a:lvl1pPr>
          </a:lstStyle>
          <a:p>
            <a:r>
              <a:rPr lang="fr-FR" sz="800" dirty="0">
                <a:latin typeface="Noto Sans" panose="020B0502040504020204" pitchFamily="34" charset="0"/>
                <a:ea typeface="Noto Sans" panose="020B0502040504020204" pitchFamily="34" charset="0"/>
                <a:cs typeface="Noto Sans" panose="020B0502040504020204" pitchFamily="34" charset="0"/>
              </a:rPr>
              <a:t>Labellisation ISR des fonds en immobilier </a:t>
            </a:r>
          </a:p>
        </p:txBody>
      </p:sp>
      <p:sp>
        <p:nvSpPr>
          <p:cNvPr id="89" name="ZoneTexte 149">
            <a:extLst>
              <a:ext uri="{FF2B5EF4-FFF2-40B4-BE49-F238E27FC236}">
                <a16:creationId xmlns:a16="http://schemas.microsoft.com/office/drawing/2014/main" id="{1FCFCFFA-C918-4E41-A43B-EBDBE7552D4E}"/>
              </a:ext>
            </a:extLst>
          </p:cNvPr>
          <p:cNvSpPr txBox="1"/>
          <p:nvPr/>
        </p:nvSpPr>
        <p:spPr>
          <a:xfrm>
            <a:off x="5117310" y="3525763"/>
            <a:ext cx="2887101" cy="1036181"/>
          </a:xfrm>
          <a:prstGeom prst="rect">
            <a:avLst/>
          </a:prstGeom>
          <a:noFill/>
        </p:spPr>
        <p:txBody>
          <a:bodyPr wrap="square" rtlCol="0">
            <a:spAutoFit/>
          </a:bodyPr>
          <a:lstStyle>
            <a:defPPr>
              <a:defRPr lang="fr-FR"/>
            </a:defPPr>
            <a:lvl1pPr>
              <a:defRPr sz="900" b="1"/>
            </a:lvl1pPr>
          </a:lstStyle>
          <a:p>
            <a:pPr algn="ctr">
              <a:spcAft>
                <a:spcPts val="450"/>
              </a:spcAft>
            </a:pPr>
            <a:r>
              <a:rPr lang="fr-FR" dirty="0">
                <a:latin typeface="Noto Sans" panose="020B0502040504020204" pitchFamily="34" charset="0"/>
                <a:ea typeface="Noto Sans" panose="020B0502040504020204" pitchFamily="34" charset="0"/>
                <a:cs typeface="Noto Sans" panose="020B0502040504020204" pitchFamily="34" charset="0"/>
              </a:rPr>
              <a:t>Lire le rapport d'investisseur responsable 2022 d'Amundi Actifs Réels et la charte de l'investisseur responsable pour nos six domaines d'expertise </a:t>
            </a:r>
            <a:r>
              <a:rPr lang="fr-FR" sz="800" dirty="0">
                <a:solidFill>
                  <a:srgbClr val="003C64"/>
                </a:solidFill>
                <a:latin typeface="Noto Sans" panose="020B0502040504020204" pitchFamily="34" charset="0"/>
                <a:ea typeface="Noto Sans" panose="020B0502040504020204" pitchFamily="34" charset="0"/>
                <a:cs typeface="Noto Sans" panose="020B0502040504020204" pitchFamily="34" charset="0"/>
                <a:hlinkClick r:id="rId5"/>
              </a:rPr>
              <a:t>ICI</a:t>
            </a:r>
            <a:r>
              <a:rPr lang="fr-FR" sz="800" dirty="0">
                <a:solidFill>
                  <a:srgbClr val="003C64"/>
                </a:solidFill>
                <a:latin typeface="Noto Sans" panose="020B0502040504020204" pitchFamily="34" charset="0"/>
                <a:ea typeface="Noto Sans" panose="020B0502040504020204" pitchFamily="34" charset="0"/>
                <a:cs typeface="Noto Sans" panose="020B0502040504020204" pitchFamily="34" charset="0"/>
              </a:rPr>
              <a:t>.</a:t>
            </a:r>
            <a:endParaRPr lang="fr-FR" sz="800" dirty="0">
              <a:latin typeface="Noto Sans" panose="020B0502040504020204" pitchFamily="34" charset="0"/>
              <a:ea typeface="Noto Sans" panose="020B0502040504020204" pitchFamily="34" charset="0"/>
              <a:cs typeface="Noto Sans" panose="020B0502040504020204" pitchFamily="34" charset="0"/>
            </a:endParaRPr>
          </a:p>
          <a:p>
            <a:pPr marL="0" marR="0" lvl="0" indent="0" algn="ctr" defTabSz="914400" rtl="0" eaLnBrk="1" fontAlgn="auto" latinLnBrk="0" hangingPunct="1">
              <a:lnSpc>
                <a:spcPct val="100000"/>
              </a:lnSpc>
              <a:spcBef>
                <a:spcPts val="0"/>
              </a:spcBef>
              <a:spcAft>
                <a:spcPts val="450"/>
              </a:spcAft>
              <a:buClrTx/>
              <a:buSzTx/>
              <a:buFontTx/>
              <a:buNone/>
              <a:tabLst/>
              <a:defRPr/>
            </a:pPr>
            <a:endParaRPr kumimoji="0" lang="en-US" sz="8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0" algn="just" defTabSz="914400" rtl="0" eaLnBrk="1" fontAlgn="auto" latinLnBrk="0" hangingPunct="1">
              <a:lnSpc>
                <a:spcPct val="100000"/>
              </a:lnSpc>
              <a:spcBef>
                <a:spcPts val="0"/>
              </a:spcBef>
              <a:spcAft>
                <a:spcPts val="450"/>
              </a:spcAft>
              <a:buClrTx/>
              <a:buSzTx/>
              <a:buFontTx/>
              <a:buNone/>
              <a:tabLst/>
              <a:defRPr/>
            </a:pPr>
            <a:endParaRPr kumimoji="0" lang="en-US" sz="9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90" name="Espace réservé du pied de page 7">
            <a:extLst>
              <a:ext uri="{FF2B5EF4-FFF2-40B4-BE49-F238E27FC236}">
                <a16:creationId xmlns:a16="http://schemas.microsoft.com/office/drawing/2014/main" id="{A4F5F31C-B772-4D26-BB5F-A289C3C01B3C}"/>
              </a:ext>
            </a:extLst>
          </p:cNvPr>
          <p:cNvSpPr>
            <a:spLocks noGrp="1"/>
          </p:cNvSpPr>
          <p:nvPr>
            <p:ph type="ftr" sz="quarter" idx="11"/>
          </p:nvPr>
        </p:nvSpPr>
        <p:spPr>
          <a:xfrm>
            <a:off x="683306" y="4838736"/>
            <a:ext cx="5212196" cy="135000"/>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23"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Amundi Actifs Réels et Alternatifs - Réservé aux clients professionnels</a:t>
            </a:r>
            <a:endParaRPr kumimoji="0" lang="en-GB" sz="600" b="0" i="0" u="none" strike="noStrike" kern="1200" cap="none" spc="23"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cxnSp>
        <p:nvCxnSpPr>
          <p:cNvPr id="75" name="Connecteur droit 97">
            <a:extLst>
              <a:ext uri="{FF2B5EF4-FFF2-40B4-BE49-F238E27FC236}">
                <a16:creationId xmlns:a16="http://schemas.microsoft.com/office/drawing/2014/main" id="{01238D19-D2A0-4ED8-B75A-4406D395F429}"/>
              </a:ext>
            </a:extLst>
          </p:cNvPr>
          <p:cNvCxnSpPr/>
          <p:nvPr/>
        </p:nvCxnSpPr>
        <p:spPr>
          <a:xfrm>
            <a:off x="8023513" y="1552860"/>
            <a:ext cx="0" cy="756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77" name="Ellipse 117">
            <a:extLst>
              <a:ext uri="{FF2B5EF4-FFF2-40B4-BE49-F238E27FC236}">
                <a16:creationId xmlns:a16="http://schemas.microsoft.com/office/drawing/2014/main" id="{FDCAD07B-EA86-4B12-B0C1-90471D873D02}"/>
              </a:ext>
            </a:extLst>
          </p:cNvPr>
          <p:cNvSpPr/>
          <p:nvPr/>
        </p:nvSpPr>
        <p:spPr>
          <a:xfrm>
            <a:off x="7999053" y="2275160"/>
            <a:ext cx="54000" cy="54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8" name="ZoneTexte 25">
            <a:extLst>
              <a:ext uri="{FF2B5EF4-FFF2-40B4-BE49-F238E27FC236}">
                <a16:creationId xmlns:a16="http://schemas.microsoft.com/office/drawing/2014/main" id="{95F0261B-8FDF-432A-8A8F-6323EFB68B0E}"/>
              </a:ext>
            </a:extLst>
          </p:cNvPr>
          <p:cNvSpPr txBox="1"/>
          <p:nvPr/>
        </p:nvSpPr>
        <p:spPr>
          <a:xfrm>
            <a:off x="7048313" y="2169178"/>
            <a:ext cx="869641" cy="625703"/>
          </a:xfrm>
          <a:prstGeom prst="rect">
            <a:avLst/>
          </a:prstGeom>
          <a:noFill/>
        </p:spPr>
        <p:txBody>
          <a:bodyPr wrap="square" lIns="54000" tIns="0" rIns="0" bIns="0" rtlCol="0" anchor="ctr">
            <a:noAutofit/>
          </a:bodyPr>
          <a:lstStyle>
            <a:defPPr>
              <a:defRPr lang="fr-FR"/>
            </a:defPPr>
            <a:lvl1pPr>
              <a:defRPr sz="1000"/>
            </a:lvl1pPr>
          </a:lstStyle>
          <a:p>
            <a:r>
              <a:rPr lang="fr-FR" sz="800" dirty="0">
                <a:latin typeface="Noto Sans" panose="020B0502040504020204" pitchFamily="34" charset="0"/>
                <a:ea typeface="Noto Sans" panose="020B0502040504020204" pitchFamily="34" charset="0"/>
                <a:cs typeface="Noto Sans" panose="020B0502040504020204" pitchFamily="34" charset="0"/>
              </a:rPr>
              <a:t>Lancement d’une </a:t>
            </a:r>
            <a:r>
              <a:rPr lang="fr-FR" sz="800" b="1" dirty="0">
                <a:latin typeface="Noto Sans" panose="020B0502040504020204" pitchFamily="34" charset="0"/>
                <a:ea typeface="Noto Sans" panose="020B0502040504020204" pitchFamily="34" charset="0"/>
                <a:cs typeface="Noto Sans" panose="020B0502040504020204" pitchFamily="34" charset="0"/>
              </a:rPr>
              <a:t>stratégie à impact en Direct </a:t>
            </a:r>
            <a:r>
              <a:rPr lang="en-US" sz="800" b="1" dirty="0">
                <a:latin typeface="Noto Sans" panose="020B0502040504020204" pitchFamily="34" charset="0"/>
                <a:ea typeface="Noto Sans" panose="020B0502040504020204" pitchFamily="34" charset="0"/>
                <a:cs typeface="Noto Sans" panose="020B0502040504020204" pitchFamily="34" charset="0"/>
              </a:rPr>
              <a:t>Lending</a:t>
            </a:r>
            <a:r>
              <a:rPr lang="fr-FR" sz="800" b="1" dirty="0">
                <a:latin typeface="Noto Sans" panose="020B0502040504020204" pitchFamily="34" charset="0"/>
                <a:ea typeface="Noto Sans" panose="020B0502040504020204" pitchFamily="34" charset="0"/>
                <a:cs typeface="Noto Sans" panose="020B0502040504020204" pitchFamily="34" charset="0"/>
              </a:rPr>
              <a:t> </a:t>
            </a:r>
            <a:endParaRPr lang="fr-FR" sz="800" b="1" i="1" dirty="0">
              <a:latin typeface="Noto Sans" panose="020B0502040504020204" pitchFamily="34" charset="0"/>
              <a:ea typeface="Noto Sans" panose="020B0502040504020204" pitchFamily="34" charset="0"/>
              <a:cs typeface="Noto Sans" panose="020B0502040504020204" pitchFamily="34" charset="0"/>
            </a:endParaRPr>
          </a:p>
        </p:txBody>
      </p:sp>
      <p:sp>
        <p:nvSpPr>
          <p:cNvPr id="79" name="Ellipse 105">
            <a:extLst>
              <a:ext uri="{FF2B5EF4-FFF2-40B4-BE49-F238E27FC236}">
                <a16:creationId xmlns:a16="http://schemas.microsoft.com/office/drawing/2014/main" id="{AE3F2397-AFFE-4884-A4B2-4147494FF8BA}"/>
              </a:ext>
            </a:extLst>
          </p:cNvPr>
          <p:cNvSpPr/>
          <p:nvPr/>
        </p:nvSpPr>
        <p:spPr>
          <a:xfrm>
            <a:off x="2226128" y="2173321"/>
            <a:ext cx="49897" cy="45719"/>
          </a:xfrm>
          <a:prstGeom prst="ellipse">
            <a:avLst/>
          </a:prstGeom>
          <a:solidFill>
            <a:srgbClr val="007A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92" name="Ellipse 109">
            <a:extLst>
              <a:ext uri="{FF2B5EF4-FFF2-40B4-BE49-F238E27FC236}">
                <a16:creationId xmlns:a16="http://schemas.microsoft.com/office/drawing/2014/main" id="{01FEFF35-FACA-4BB4-87EF-39065C2AC9D6}"/>
              </a:ext>
            </a:extLst>
          </p:cNvPr>
          <p:cNvSpPr/>
          <p:nvPr/>
        </p:nvSpPr>
        <p:spPr>
          <a:xfrm>
            <a:off x="4051082" y="1996311"/>
            <a:ext cx="54000" cy="54000"/>
          </a:xfrm>
          <a:prstGeom prst="ellipse">
            <a:avLst/>
          </a:prstGeom>
          <a:solidFill>
            <a:srgbClr val="005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93" name="Ellipse 111">
            <a:extLst>
              <a:ext uri="{FF2B5EF4-FFF2-40B4-BE49-F238E27FC236}">
                <a16:creationId xmlns:a16="http://schemas.microsoft.com/office/drawing/2014/main" id="{B6662A6D-CF3C-4E48-9300-3AFE44CB03FE}"/>
              </a:ext>
            </a:extLst>
          </p:cNvPr>
          <p:cNvSpPr/>
          <p:nvPr/>
        </p:nvSpPr>
        <p:spPr>
          <a:xfrm>
            <a:off x="5026362" y="2542282"/>
            <a:ext cx="54000" cy="54000"/>
          </a:xfrm>
          <a:prstGeom prst="ellipse">
            <a:avLst/>
          </a:prstGeom>
          <a:solidFill>
            <a:srgbClr val="007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94" name="ZoneTexte 25">
            <a:extLst>
              <a:ext uri="{FF2B5EF4-FFF2-40B4-BE49-F238E27FC236}">
                <a16:creationId xmlns:a16="http://schemas.microsoft.com/office/drawing/2014/main" id="{8A3E7811-22A2-4954-818E-8A49934AB48F}"/>
              </a:ext>
            </a:extLst>
          </p:cNvPr>
          <p:cNvSpPr txBox="1"/>
          <p:nvPr/>
        </p:nvSpPr>
        <p:spPr>
          <a:xfrm>
            <a:off x="8088232" y="1319967"/>
            <a:ext cx="869641" cy="625703"/>
          </a:xfrm>
          <a:prstGeom prst="rect">
            <a:avLst/>
          </a:prstGeom>
          <a:noFill/>
        </p:spPr>
        <p:txBody>
          <a:bodyPr wrap="square" lIns="54000" tIns="0" rIns="0" bIns="0" rtlCol="0" anchor="ctr">
            <a:noAutofit/>
          </a:bodyPr>
          <a:lstStyle>
            <a:defPPr>
              <a:defRPr lang="fr-FR"/>
            </a:defPPr>
            <a:lvl1pPr>
              <a:defRPr sz="1000"/>
            </a:lvl1pPr>
          </a:lstStyle>
          <a:p>
            <a:r>
              <a:rPr lang="fr-FR" sz="800" dirty="0">
                <a:latin typeface="Noto Sans" panose="020B0502040504020204" pitchFamily="34" charset="0"/>
                <a:ea typeface="Noto Sans" panose="020B0502040504020204" pitchFamily="34" charset="0"/>
                <a:cs typeface="Noto Sans" panose="020B0502040504020204" pitchFamily="34" charset="0"/>
              </a:rPr>
              <a:t>Lancement d’une </a:t>
            </a:r>
            <a:r>
              <a:rPr lang="fr-FR" sz="800" b="1" dirty="0">
                <a:latin typeface="Noto Sans" panose="020B0502040504020204" pitchFamily="34" charset="0"/>
                <a:ea typeface="Noto Sans" panose="020B0502040504020204" pitchFamily="34" charset="0"/>
                <a:cs typeface="Noto Sans" panose="020B0502040504020204" pitchFamily="34" charset="0"/>
              </a:rPr>
              <a:t>stratégie à impact en Private Equity</a:t>
            </a:r>
            <a:endParaRPr lang="fr-FR" sz="800" b="1" i="1" dirty="0">
              <a:latin typeface="Noto Sans" panose="020B0502040504020204" pitchFamily="34" charset="0"/>
              <a:ea typeface="Noto Sans" panose="020B0502040504020204" pitchFamily="34" charset="0"/>
              <a:cs typeface="Noto Sans" panose="020B0502040504020204" pitchFamily="34" charset="0"/>
            </a:endParaRPr>
          </a:p>
        </p:txBody>
      </p:sp>
      <p:sp>
        <p:nvSpPr>
          <p:cNvPr id="95" name="ZoneTexte 25">
            <a:extLst>
              <a:ext uri="{FF2B5EF4-FFF2-40B4-BE49-F238E27FC236}">
                <a16:creationId xmlns:a16="http://schemas.microsoft.com/office/drawing/2014/main" id="{D3F540E4-F48B-4E47-8A3C-DA633B088137}"/>
              </a:ext>
            </a:extLst>
          </p:cNvPr>
          <p:cNvSpPr txBox="1"/>
          <p:nvPr/>
        </p:nvSpPr>
        <p:spPr>
          <a:xfrm>
            <a:off x="8120011" y="1995991"/>
            <a:ext cx="869641" cy="625703"/>
          </a:xfrm>
          <a:prstGeom prst="rect">
            <a:avLst/>
          </a:prstGeom>
          <a:noFill/>
        </p:spPr>
        <p:txBody>
          <a:bodyPr wrap="square" lIns="54000" tIns="0" rIns="0" bIns="0" rtlCol="0" anchor="ctr">
            <a:noAutofit/>
          </a:bodyPr>
          <a:lstStyle>
            <a:defPPr>
              <a:defRPr lang="fr-FR"/>
            </a:defPPr>
            <a:lvl1pPr>
              <a:defRPr sz="1000"/>
            </a:lvl1pPr>
          </a:lstStyle>
          <a:p>
            <a:r>
              <a:rPr lang="fr-FR" sz="800" dirty="0">
                <a:latin typeface="Noto Sans" panose="020B0502040504020204" pitchFamily="34" charset="0"/>
                <a:ea typeface="Noto Sans" panose="020B0502040504020204" pitchFamily="34" charset="0"/>
                <a:cs typeface="Noto Sans" panose="020B0502040504020204" pitchFamily="34" charset="0"/>
              </a:rPr>
              <a:t>Lancement d’un fonds infrastructures Article 9</a:t>
            </a:r>
            <a:endParaRPr lang="fr-FR" sz="800" b="1" i="1"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2608149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re 1">
            <a:extLst>
              <a:ext uri="{FF2B5EF4-FFF2-40B4-BE49-F238E27FC236}">
                <a16:creationId xmlns:a16="http://schemas.microsoft.com/office/drawing/2014/main" id="{B7CA53D9-51D5-AB43-909C-EF3F2C314733}"/>
              </a:ext>
            </a:extLst>
          </p:cNvPr>
          <p:cNvSpPr txBox="1">
            <a:spLocks/>
          </p:cNvSpPr>
          <p:nvPr/>
        </p:nvSpPr>
        <p:spPr>
          <a:xfrm>
            <a:off x="239183" y="15750"/>
            <a:ext cx="8634103"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lvl="0" defTabSz="685800">
              <a:defRPr/>
            </a:pPr>
            <a:r>
              <a:rPr lang="fr-FR" sz="1200" spc="38" dirty="0">
                <a:solidFill>
                  <a:srgbClr val="003C64"/>
                </a:solidFill>
                <a:latin typeface="Noto Sans" panose="020B0502040504020204" pitchFamily="34" charset="0"/>
                <a:ea typeface="Noto Sans" panose="020B0502040504020204" pitchFamily="34" charset="0"/>
                <a:cs typeface="Noto Sans" panose="020B0502040504020204" pitchFamily="34" charset="0"/>
                <a:sym typeface="Arial"/>
              </a:rPr>
              <a:t>Comité EXECUTIF D’AMUNDI ACTIFS Réels ET ALTERNATIFS</a:t>
            </a: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fr-FR" sz="600" b="0" i="0" u="none" strike="noStrike" kern="1200" cap="none" spc="0"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14</a:t>
            </a:fld>
            <a:endParaRPr kumimoji="0" lang="fr-FR"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90" name="Espace réservé du pied de page 7">
            <a:extLst>
              <a:ext uri="{FF2B5EF4-FFF2-40B4-BE49-F238E27FC236}">
                <a16:creationId xmlns:a16="http://schemas.microsoft.com/office/drawing/2014/main" id="{A4F5F31C-B772-4D26-BB5F-A289C3C01B3C}"/>
              </a:ext>
            </a:extLst>
          </p:cNvPr>
          <p:cNvSpPr>
            <a:spLocks noGrp="1"/>
          </p:cNvSpPr>
          <p:nvPr>
            <p:ph type="ftr" sz="quarter" idx="11"/>
          </p:nvPr>
        </p:nvSpPr>
        <p:spPr>
          <a:xfrm>
            <a:off x="683306" y="4838736"/>
            <a:ext cx="5212196" cy="135000"/>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23"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Amundi Actifs Réels et Alternatifs - Réservé aux clients professionnels</a:t>
            </a:r>
            <a:endParaRPr kumimoji="0" lang="en-GB" sz="600" b="0" i="0" u="none" strike="noStrike" kern="1200" cap="none" spc="23"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9" name="Rectangle 78">
            <a:extLst>
              <a:ext uri="{FF2B5EF4-FFF2-40B4-BE49-F238E27FC236}">
                <a16:creationId xmlns:a16="http://schemas.microsoft.com/office/drawing/2014/main" id="{FE305817-2B88-48F7-A178-46DEF480E75C}"/>
              </a:ext>
            </a:extLst>
          </p:cNvPr>
          <p:cNvSpPr/>
          <p:nvPr/>
        </p:nvSpPr>
        <p:spPr>
          <a:xfrm>
            <a:off x="540000" y="636103"/>
            <a:ext cx="8136167" cy="3827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latin typeface="Noto Sans" panose="020B0502040504020204" pitchFamily="34" charset="0"/>
              <a:ea typeface="Noto Sans" panose="020B0502040504020204" pitchFamily="34" charset="0"/>
              <a:cs typeface="Noto Sans" panose="020B0502040504020204" pitchFamily="34" charset="0"/>
            </a:endParaRPr>
          </a:p>
        </p:txBody>
      </p:sp>
      <p:pic>
        <p:nvPicPr>
          <p:cNvPr id="92" name="Image 54">
            <a:extLst>
              <a:ext uri="{FF2B5EF4-FFF2-40B4-BE49-F238E27FC236}">
                <a16:creationId xmlns:a16="http://schemas.microsoft.com/office/drawing/2014/main" id="{8D325329-F7D2-4484-978D-581793D7CA0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20430" y="2761776"/>
            <a:ext cx="626097" cy="939146"/>
          </a:xfrm>
          <a:prstGeom prst="rect">
            <a:avLst/>
          </a:prstGeom>
        </p:spPr>
      </p:pic>
      <p:pic>
        <p:nvPicPr>
          <p:cNvPr id="93" name="Image 39">
            <a:extLst>
              <a:ext uri="{FF2B5EF4-FFF2-40B4-BE49-F238E27FC236}">
                <a16:creationId xmlns:a16="http://schemas.microsoft.com/office/drawing/2014/main" id="{15E71EDC-5FD5-4E93-BC7E-49D23A4E09A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6614" r="18331"/>
          <a:stretch/>
        </p:blipFill>
        <p:spPr>
          <a:xfrm>
            <a:off x="6152068" y="2756822"/>
            <a:ext cx="639519" cy="949053"/>
          </a:xfrm>
          <a:prstGeom prst="rect">
            <a:avLst/>
          </a:prstGeom>
        </p:spPr>
      </p:pic>
      <p:sp>
        <p:nvSpPr>
          <p:cNvPr id="94" name="ZoneTexte 34">
            <a:extLst>
              <a:ext uri="{FF2B5EF4-FFF2-40B4-BE49-F238E27FC236}">
                <a16:creationId xmlns:a16="http://schemas.microsoft.com/office/drawing/2014/main" id="{47A9FA87-52F2-4EE4-910D-22E6732A9C6E}"/>
              </a:ext>
            </a:extLst>
          </p:cNvPr>
          <p:cNvSpPr txBox="1"/>
          <p:nvPr/>
        </p:nvSpPr>
        <p:spPr>
          <a:xfrm>
            <a:off x="7171780" y="3727174"/>
            <a:ext cx="1274335" cy="461665"/>
          </a:xfrm>
          <a:prstGeom prst="rect">
            <a:avLst/>
          </a:prstGeom>
          <a:noFill/>
        </p:spPr>
        <p:txBody>
          <a:bodyPr wrap="square" rtlCol="0">
            <a:spAutoFit/>
          </a:bodyPr>
          <a:lstStyle/>
          <a:p>
            <a:pPr algn="ctr"/>
            <a:r>
              <a:rPr lang="fr-FR" sz="800" b="1" dirty="0">
                <a:solidFill>
                  <a:schemeClr val="bg1"/>
                </a:solidFill>
                <a:latin typeface="Noto Sans" panose="020B0502040504020204" pitchFamily="34" charset="0"/>
                <a:ea typeface="Noto Sans" panose="020B0502040504020204" pitchFamily="34" charset="0"/>
                <a:cs typeface="Noto Sans" panose="020B0502040504020204" pitchFamily="34" charset="0"/>
              </a:rPr>
              <a:t>Adelaide DE CASSON</a:t>
            </a:r>
          </a:p>
          <a:p>
            <a:pPr algn="ct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Secrétaire Générale d’ARA</a:t>
            </a:r>
          </a:p>
        </p:txBody>
      </p:sp>
      <p:pic>
        <p:nvPicPr>
          <p:cNvPr id="95" name="Picture 94">
            <a:extLst>
              <a:ext uri="{FF2B5EF4-FFF2-40B4-BE49-F238E27FC236}">
                <a16:creationId xmlns:a16="http://schemas.microsoft.com/office/drawing/2014/main" id="{EE8125B6-593B-46DB-B4AB-B055B75ADEB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l="6845" t="5036" r="4634" b="-818"/>
          <a:stretch/>
        </p:blipFill>
        <p:spPr>
          <a:xfrm>
            <a:off x="1073427" y="2751153"/>
            <a:ext cx="644400" cy="965583"/>
          </a:xfrm>
          <a:prstGeom prst="rect">
            <a:avLst/>
          </a:prstGeom>
        </p:spPr>
      </p:pic>
      <p:sp>
        <p:nvSpPr>
          <p:cNvPr id="96" name="ZoneTexte 29">
            <a:extLst>
              <a:ext uri="{FF2B5EF4-FFF2-40B4-BE49-F238E27FC236}">
                <a16:creationId xmlns:a16="http://schemas.microsoft.com/office/drawing/2014/main" id="{718822CA-00DC-4679-B35F-78C633A3865B}"/>
              </a:ext>
            </a:extLst>
          </p:cNvPr>
          <p:cNvSpPr txBox="1"/>
          <p:nvPr/>
        </p:nvSpPr>
        <p:spPr>
          <a:xfrm>
            <a:off x="790186" y="3720188"/>
            <a:ext cx="1203009" cy="584775"/>
          </a:xfrm>
          <a:prstGeom prst="rect">
            <a:avLst/>
          </a:prstGeom>
          <a:noFill/>
        </p:spPr>
        <p:txBody>
          <a:bodyPr wrap="square" rtlCol="0">
            <a:spAutoFit/>
          </a:bodyPr>
          <a:lstStyle/>
          <a:p>
            <a:pPr algn="ctr"/>
            <a:r>
              <a:rPr lang="fr-FR" sz="800" b="1" dirty="0">
                <a:solidFill>
                  <a:schemeClr val="bg1"/>
                </a:solidFill>
                <a:latin typeface="Noto Sans" panose="020B0502040504020204" pitchFamily="34" charset="0"/>
                <a:ea typeface="Noto Sans" panose="020B0502040504020204" pitchFamily="34" charset="0"/>
                <a:cs typeface="Noto Sans" panose="020B0502040504020204" pitchFamily="34" charset="0"/>
              </a:rPr>
              <a:t>Lionel PAQUIN</a:t>
            </a:r>
          </a:p>
          <a:p>
            <a:pPr algn="ct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Directeur Adjoint du Métier Actifs Réels et Alternatifs d’Amundi </a:t>
            </a:r>
          </a:p>
        </p:txBody>
      </p:sp>
      <p:grpSp>
        <p:nvGrpSpPr>
          <p:cNvPr id="97" name="Group 96">
            <a:extLst>
              <a:ext uri="{FF2B5EF4-FFF2-40B4-BE49-F238E27FC236}">
                <a16:creationId xmlns:a16="http://schemas.microsoft.com/office/drawing/2014/main" id="{6248CBED-2AE7-46C1-8206-0AF00E2CD7A5}"/>
              </a:ext>
            </a:extLst>
          </p:cNvPr>
          <p:cNvGrpSpPr/>
          <p:nvPr/>
        </p:nvGrpSpPr>
        <p:grpSpPr>
          <a:xfrm>
            <a:off x="3270803" y="812103"/>
            <a:ext cx="2674560" cy="1789964"/>
            <a:chOff x="672939" y="835958"/>
            <a:chExt cx="2674560" cy="1789964"/>
          </a:xfrm>
        </p:grpSpPr>
        <p:pic>
          <p:nvPicPr>
            <p:cNvPr id="98" name="Image 56">
              <a:extLst>
                <a:ext uri="{FF2B5EF4-FFF2-40B4-BE49-F238E27FC236}">
                  <a16:creationId xmlns:a16="http://schemas.microsoft.com/office/drawing/2014/main" id="{2CD0DC40-4D2A-4E3C-841F-C0572B9511E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84974" y="835958"/>
              <a:ext cx="850489" cy="1274807"/>
            </a:xfrm>
            <a:prstGeom prst="rect">
              <a:avLst/>
            </a:prstGeom>
          </p:spPr>
        </p:pic>
        <p:sp>
          <p:nvSpPr>
            <p:cNvPr id="99" name="ZoneTexte 12">
              <a:extLst>
                <a:ext uri="{FF2B5EF4-FFF2-40B4-BE49-F238E27FC236}">
                  <a16:creationId xmlns:a16="http://schemas.microsoft.com/office/drawing/2014/main" id="{71CAB428-4B8F-49A5-8082-A913E56DA3DF}"/>
                </a:ext>
              </a:extLst>
            </p:cNvPr>
            <p:cNvSpPr txBox="1"/>
            <p:nvPr/>
          </p:nvSpPr>
          <p:spPr>
            <a:xfrm>
              <a:off x="672939" y="2164257"/>
              <a:ext cx="2674560" cy="461665"/>
            </a:xfrm>
            <a:prstGeom prst="rect">
              <a:avLst/>
            </a:prstGeom>
            <a:noFill/>
          </p:spPr>
          <p:txBody>
            <a:bodyPr wrap="square" rtlCol="0">
              <a:spAutoFit/>
            </a:bodyPr>
            <a:lstStyle/>
            <a:p>
              <a:pPr algn="ctr"/>
              <a:r>
                <a:rPr lang="fr-FR" sz="800" b="1" dirty="0">
                  <a:solidFill>
                    <a:schemeClr val="bg1"/>
                  </a:solidFill>
                  <a:latin typeface="Noto Sans" panose="020B0502040504020204" pitchFamily="34" charset="0"/>
                  <a:ea typeface="Noto Sans" panose="020B0502040504020204" pitchFamily="34" charset="0"/>
                  <a:cs typeface="Noto Sans" panose="020B0502040504020204" pitchFamily="34" charset="0"/>
                </a:rPr>
                <a:t>Dominique CARREL-BILLIARD </a:t>
              </a:r>
            </a:p>
            <a:p>
              <a:pPr algn="ct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Directeur du Métier Actifs Réels et Alternatifs d’Amundi</a:t>
              </a:r>
            </a:p>
          </p:txBody>
        </p:sp>
      </p:grpSp>
      <p:sp>
        <p:nvSpPr>
          <p:cNvPr id="100" name="ZoneTexte 32">
            <a:extLst>
              <a:ext uri="{FF2B5EF4-FFF2-40B4-BE49-F238E27FC236}">
                <a16:creationId xmlns:a16="http://schemas.microsoft.com/office/drawing/2014/main" id="{1AD9499C-15FA-40F8-B4A0-9D7A38C64688}"/>
              </a:ext>
            </a:extLst>
          </p:cNvPr>
          <p:cNvSpPr txBox="1"/>
          <p:nvPr/>
        </p:nvSpPr>
        <p:spPr>
          <a:xfrm>
            <a:off x="4683088" y="3728887"/>
            <a:ext cx="1091721" cy="461665"/>
          </a:xfrm>
          <a:prstGeom prst="rect">
            <a:avLst/>
          </a:prstGeom>
          <a:noFill/>
        </p:spPr>
        <p:txBody>
          <a:bodyPr wrap="square" rtlCol="0">
            <a:spAutoFit/>
          </a:bodyPr>
          <a:lstStyle/>
          <a:p>
            <a:pPr algn="ctr"/>
            <a:r>
              <a:rPr lang="fr-FR" sz="800" b="1" dirty="0">
                <a:solidFill>
                  <a:schemeClr val="bg1"/>
                </a:solidFill>
                <a:latin typeface="Noto Sans" panose="020B0502040504020204" pitchFamily="34" charset="0"/>
                <a:ea typeface="Noto Sans" panose="020B0502040504020204" pitchFamily="34" charset="0"/>
                <a:cs typeface="Noto Sans" panose="020B0502040504020204" pitchFamily="34" charset="0"/>
              </a:rPr>
              <a:t>Thierry VALLIÈRE</a:t>
            </a:r>
          </a:p>
          <a:p>
            <a:pPr algn="ct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Directeur de la Dette Privée </a:t>
            </a:r>
          </a:p>
        </p:txBody>
      </p:sp>
      <p:sp>
        <p:nvSpPr>
          <p:cNvPr id="101" name="ZoneTexte 16">
            <a:extLst>
              <a:ext uri="{FF2B5EF4-FFF2-40B4-BE49-F238E27FC236}">
                <a16:creationId xmlns:a16="http://schemas.microsoft.com/office/drawing/2014/main" id="{C3E58AE1-3089-4787-A960-9940681E7268}"/>
              </a:ext>
            </a:extLst>
          </p:cNvPr>
          <p:cNvSpPr txBox="1"/>
          <p:nvPr/>
        </p:nvSpPr>
        <p:spPr>
          <a:xfrm>
            <a:off x="3362924" y="3721513"/>
            <a:ext cx="1252584" cy="461665"/>
          </a:xfrm>
          <a:prstGeom prst="rect">
            <a:avLst/>
          </a:prstGeom>
          <a:noFill/>
        </p:spPr>
        <p:txBody>
          <a:bodyPr wrap="square" rtlCol="0">
            <a:spAutoFit/>
          </a:bodyPr>
          <a:lstStyle/>
          <a:p>
            <a:pPr algn="ctr"/>
            <a:r>
              <a:rPr lang="fr-FR" sz="800" b="1" dirty="0">
                <a:solidFill>
                  <a:schemeClr val="bg1"/>
                </a:solidFill>
                <a:latin typeface="Noto Sans" panose="020B0502040504020204" pitchFamily="34" charset="0"/>
                <a:ea typeface="Noto Sans" panose="020B0502040504020204" pitchFamily="34" charset="0"/>
                <a:cs typeface="Noto Sans" panose="020B0502040504020204" pitchFamily="34" charset="0"/>
              </a:rPr>
              <a:t>Antoine AUBRY </a:t>
            </a:r>
          </a:p>
          <a:p>
            <a:pPr algn="ct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Directeur Général </a:t>
            </a:r>
          </a:p>
          <a:p>
            <a:pPr algn="ct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d’Amundi Immobilier</a:t>
            </a:r>
          </a:p>
        </p:txBody>
      </p:sp>
      <p:sp>
        <p:nvSpPr>
          <p:cNvPr id="102" name="ZoneTexte 29">
            <a:extLst>
              <a:ext uri="{FF2B5EF4-FFF2-40B4-BE49-F238E27FC236}">
                <a16:creationId xmlns:a16="http://schemas.microsoft.com/office/drawing/2014/main" id="{A7F659BC-C8F5-4CB6-B710-83B8534C56CD}"/>
              </a:ext>
            </a:extLst>
          </p:cNvPr>
          <p:cNvSpPr txBox="1"/>
          <p:nvPr/>
        </p:nvSpPr>
        <p:spPr>
          <a:xfrm>
            <a:off x="5842389" y="3727174"/>
            <a:ext cx="1261811" cy="461665"/>
          </a:xfrm>
          <a:prstGeom prst="rect">
            <a:avLst/>
          </a:prstGeom>
          <a:noFill/>
        </p:spPr>
        <p:txBody>
          <a:bodyPr wrap="square" rtlCol="0">
            <a:spAutoFit/>
          </a:bodyPr>
          <a:lstStyle/>
          <a:p>
            <a:pPr algn="ctr"/>
            <a:r>
              <a:rPr lang="fr-FR" sz="800" b="1" dirty="0">
                <a:solidFill>
                  <a:schemeClr val="bg1"/>
                </a:solidFill>
                <a:latin typeface="Noto Sans" panose="020B0502040504020204" pitchFamily="34" charset="0"/>
                <a:ea typeface="Noto Sans" panose="020B0502040504020204" pitchFamily="34" charset="0"/>
                <a:cs typeface="Noto Sans" panose="020B0502040504020204" pitchFamily="34" charset="0"/>
              </a:rPr>
              <a:t>Hélène SOULAS </a:t>
            </a:r>
          </a:p>
          <a:p>
            <a:pPr algn="ct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Directrice des Opérations d’ARA</a:t>
            </a:r>
          </a:p>
        </p:txBody>
      </p:sp>
      <p:sp>
        <p:nvSpPr>
          <p:cNvPr id="103" name="Demi-cadre 47">
            <a:extLst>
              <a:ext uri="{FF2B5EF4-FFF2-40B4-BE49-F238E27FC236}">
                <a16:creationId xmlns:a16="http://schemas.microsoft.com/office/drawing/2014/main" id="{54FAC113-AC87-410B-B97C-92FFC136F62B}"/>
              </a:ext>
            </a:extLst>
          </p:cNvPr>
          <p:cNvSpPr/>
          <p:nvPr/>
        </p:nvSpPr>
        <p:spPr>
          <a:xfrm>
            <a:off x="516097" y="611011"/>
            <a:ext cx="471928" cy="460309"/>
          </a:xfrm>
          <a:prstGeom prst="halfFrame">
            <a:avLst>
              <a:gd name="adj1" fmla="val 6353"/>
              <a:gd name="adj2" fmla="val 688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04" name="Demi-cadre 48">
            <a:extLst>
              <a:ext uri="{FF2B5EF4-FFF2-40B4-BE49-F238E27FC236}">
                <a16:creationId xmlns:a16="http://schemas.microsoft.com/office/drawing/2014/main" id="{E396E6BF-50F9-490B-BF88-65432731DFA9}"/>
              </a:ext>
            </a:extLst>
          </p:cNvPr>
          <p:cNvSpPr/>
          <p:nvPr/>
        </p:nvSpPr>
        <p:spPr>
          <a:xfrm rot="16200000">
            <a:off x="510288" y="4016770"/>
            <a:ext cx="471928" cy="460309"/>
          </a:xfrm>
          <a:prstGeom prst="halfFrame">
            <a:avLst>
              <a:gd name="adj1" fmla="val 6353"/>
              <a:gd name="adj2" fmla="val 688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05" name="Demi-cadre 48">
            <a:extLst>
              <a:ext uri="{FF2B5EF4-FFF2-40B4-BE49-F238E27FC236}">
                <a16:creationId xmlns:a16="http://schemas.microsoft.com/office/drawing/2014/main" id="{1F8CC4E3-1277-4661-BE41-FDA47ACEC070}"/>
              </a:ext>
            </a:extLst>
          </p:cNvPr>
          <p:cNvSpPr/>
          <p:nvPr/>
        </p:nvSpPr>
        <p:spPr>
          <a:xfrm rot="10800000">
            <a:off x="8231627" y="4022580"/>
            <a:ext cx="471928" cy="460309"/>
          </a:xfrm>
          <a:prstGeom prst="halfFrame">
            <a:avLst>
              <a:gd name="adj1" fmla="val 6353"/>
              <a:gd name="adj2" fmla="val 688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06" name="Demi-cadre 48">
            <a:extLst>
              <a:ext uri="{FF2B5EF4-FFF2-40B4-BE49-F238E27FC236}">
                <a16:creationId xmlns:a16="http://schemas.microsoft.com/office/drawing/2014/main" id="{B83A03BB-EBB2-487D-8D53-2E5EAEDA2B7C}"/>
              </a:ext>
            </a:extLst>
          </p:cNvPr>
          <p:cNvSpPr/>
          <p:nvPr/>
        </p:nvSpPr>
        <p:spPr>
          <a:xfrm rot="5400000">
            <a:off x="8233951" y="610596"/>
            <a:ext cx="471928" cy="460309"/>
          </a:xfrm>
          <a:prstGeom prst="halfFrame">
            <a:avLst>
              <a:gd name="adj1" fmla="val 6353"/>
              <a:gd name="adj2" fmla="val 688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107" name="Picture 2" descr="Fusion effective des entités de Lyxor avec Amundi en France ...">
            <a:extLst>
              <a:ext uri="{FF2B5EF4-FFF2-40B4-BE49-F238E27FC236}">
                <a16:creationId xmlns:a16="http://schemas.microsoft.com/office/drawing/2014/main" id="{3E89DFF7-3367-4EB7-B42D-CEC34CD8695E}"/>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l="12649" r="19989"/>
          <a:stretch/>
        </p:blipFill>
        <p:spPr bwMode="auto">
          <a:xfrm>
            <a:off x="2333366" y="2748838"/>
            <a:ext cx="641445" cy="952222"/>
          </a:xfrm>
          <a:prstGeom prst="rect">
            <a:avLst/>
          </a:prstGeom>
          <a:noFill/>
          <a:extLst>
            <a:ext uri="{909E8E84-426E-40DD-AFC4-6F175D3DCCD1}">
              <a14:hiddenFill xmlns:a14="http://schemas.microsoft.com/office/drawing/2010/main">
                <a:solidFill>
                  <a:srgbClr val="FFFFFF"/>
                </a:solidFill>
              </a14:hiddenFill>
            </a:ext>
          </a:extLst>
        </p:spPr>
      </p:pic>
      <p:sp>
        <p:nvSpPr>
          <p:cNvPr id="108" name="ZoneTexte 29">
            <a:extLst>
              <a:ext uri="{FF2B5EF4-FFF2-40B4-BE49-F238E27FC236}">
                <a16:creationId xmlns:a16="http://schemas.microsoft.com/office/drawing/2014/main" id="{D325DD5F-81DC-44ED-B782-82405119ED63}"/>
              </a:ext>
            </a:extLst>
          </p:cNvPr>
          <p:cNvSpPr txBox="1"/>
          <p:nvPr/>
        </p:nvSpPr>
        <p:spPr>
          <a:xfrm>
            <a:off x="1975863" y="3721368"/>
            <a:ext cx="1318770" cy="584775"/>
          </a:xfrm>
          <a:prstGeom prst="rect">
            <a:avLst/>
          </a:prstGeom>
          <a:noFill/>
        </p:spPr>
        <p:txBody>
          <a:bodyPr wrap="square" rtlCol="0">
            <a:spAutoFit/>
          </a:bodyPr>
          <a:lstStyle/>
          <a:p>
            <a:pPr algn="ctr"/>
            <a:r>
              <a:rPr lang="fr-FR" sz="800" b="1" dirty="0">
                <a:solidFill>
                  <a:schemeClr val="bg1"/>
                </a:solidFill>
                <a:latin typeface="Noto Sans" panose="020B0502040504020204" pitchFamily="34" charset="0"/>
                <a:ea typeface="Noto Sans" panose="020B0502040504020204" pitchFamily="34" charset="0"/>
                <a:cs typeface="Noto Sans" panose="020B0502040504020204" pitchFamily="34" charset="0"/>
              </a:rPr>
              <a:t>Nathanael BENZAKEN</a:t>
            </a:r>
          </a:p>
          <a:p>
            <a:pPr algn="ct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Directeur du Développement Commercial d’ARA</a:t>
            </a:r>
          </a:p>
        </p:txBody>
      </p:sp>
      <p:pic>
        <p:nvPicPr>
          <p:cNvPr id="109" name="Picture 108" descr="https://media.licdn.com/dms/image/C5103AQEMxk5WEdTFHQ/profile-displayphoto-shrink_200_200/0/1516242373653?e=1700092800&amp;v=beta&amp;t=U4D54aMxMEYP2A-Ols_o3ZfiEFw4d_ZPV1uV3asQ6hI">
            <a:extLst>
              <a:ext uri="{FF2B5EF4-FFF2-40B4-BE49-F238E27FC236}">
                <a16:creationId xmlns:a16="http://schemas.microsoft.com/office/drawing/2014/main" id="{871EED6D-A7DA-46E4-9AB8-B07C45349EE6}"/>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16944" r="17216"/>
          <a:stretch/>
        </p:blipFill>
        <p:spPr bwMode="auto">
          <a:xfrm>
            <a:off x="7492146" y="2771155"/>
            <a:ext cx="624841" cy="949033"/>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09">
            <a:extLst>
              <a:ext uri="{FF2B5EF4-FFF2-40B4-BE49-F238E27FC236}">
                <a16:creationId xmlns:a16="http://schemas.microsoft.com/office/drawing/2014/main" id="{84653403-DA6B-4A3F-B66D-25E9948F9101}"/>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l="15188" r="15198"/>
          <a:stretch/>
        </p:blipFill>
        <p:spPr bwMode="auto">
          <a:xfrm>
            <a:off x="3658865" y="2769311"/>
            <a:ext cx="660703" cy="93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375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Espace réservé du pied de page 1"/>
          <p:cNvSpPr>
            <a:spLocks noGrp="1"/>
          </p:cNvSpPr>
          <p:nvPr>
            <p:ph type="ftr" sz="quarter"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23"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Amundi Actifs Réels et Alternatifs - Réservé aux clients professionnels</a:t>
            </a:r>
            <a:endParaRPr kumimoji="0" lang="fr-FR" sz="600" b="0" i="0" u="none" strike="noStrike" kern="1200" cap="none" spc="23"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 name="Espace réservé du numéro de diapositive 2"/>
          <p:cNvSpPr>
            <a:spLocks noGrp="1"/>
          </p:cNvSpPr>
          <p:nvPr>
            <p:ph type="sldNum" sz="quarter" idx="11"/>
          </p:nvPr>
        </p:nvSpPr>
        <p:spPr>
          <a:xfrm>
            <a:off x="477430" y="4860000"/>
            <a:ext cx="242570" cy="135000"/>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2B1C6FFC-D040-034F-8B69-20295064E64D}" type="slidenum">
              <a:rPr kumimoji="0" lang="fr-FR" sz="600" b="0" i="0" u="none" strike="noStrike" kern="1200" cap="none" spc="0" normalizeH="0" baseline="0" noProof="0" smtClean="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l" defTabSz="685800" rtl="0" eaLnBrk="1" fontAlgn="auto" latinLnBrk="0" hangingPunct="1">
                <a:lnSpc>
                  <a:spcPct val="100000"/>
                </a:lnSpc>
                <a:spcBef>
                  <a:spcPts val="0"/>
                </a:spcBef>
                <a:spcAft>
                  <a:spcPts val="0"/>
                </a:spcAft>
                <a:buClrTx/>
                <a:buSzTx/>
                <a:buFontTx/>
                <a:buNone/>
                <a:tabLst/>
                <a:defRPr/>
              </a:pPr>
              <a:t>15</a:t>
            </a:fld>
            <a:r>
              <a:rPr kumimoji="0" lang="fr-FR" sz="6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sp>
        <p:nvSpPr>
          <p:cNvPr id="6" name="Espace réservé du contenu 2">
            <a:extLst>
              <a:ext uri="{FF2B5EF4-FFF2-40B4-BE49-F238E27FC236}">
                <a16:creationId xmlns:a16="http://schemas.microsoft.com/office/drawing/2014/main" id="{29EEAAA5-0A47-2343-9FCD-9AA90B853482}"/>
              </a:ext>
            </a:extLst>
          </p:cNvPr>
          <p:cNvSpPr txBox="1">
            <a:spLocks/>
          </p:cNvSpPr>
          <p:nvPr/>
        </p:nvSpPr>
        <p:spPr>
          <a:xfrm>
            <a:off x="477430" y="148500"/>
            <a:ext cx="8197232" cy="4540334"/>
          </a:xfrm>
          <a:prstGeom prst="roundRect">
            <a:avLst>
              <a:gd name="adj" fmla="val 3059"/>
            </a:avLst>
          </a:prstGeom>
          <a:solidFill>
            <a:schemeClr val="bg1"/>
          </a:solidFill>
          <a:effectLst>
            <a:outerShdw blurRad="63500" algn="ctr" rotWithShape="0">
              <a:prstClr val="black">
                <a:alpha val="20000"/>
              </a:prstClr>
            </a:outerShdw>
          </a:effectLst>
        </p:spPr>
        <p:txBody>
          <a:bodyPr vert="horz" lIns="81000" tIns="81000" rIns="81000" bIns="81000" rtlCol="0" anchor="ctr">
            <a:noAutofit/>
          </a:bodyPr>
          <a:lstStyle>
            <a:lvl1pPr marL="223828" indent="-217477" algn="l" defTabSz="914355" rtl="0" eaLnBrk="1" latinLnBrk="0" hangingPunct="1">
              <a:lnSpc>
                <a:spcPct val="100000"/>
              </a:lnSpc>
              <a:spcBef>
                <a:spcPts val="1000"/>
              </a:spcBef>
              <a:buClr>
                <a:schemeClr val="accent1"/>
              </a:buClr>
              <a:buSzPct val="130000"/>
              <a:buFont typeface="CambriaMath" charset="0"/>
              <a:buChar char="⎯"/>
              <a:tabLst/>
              <a:defRPr sz="1600" kern="1200">
                <a:solidFill>
                  <a:schemeClr val="tx2"/>
                </a:solidFill>
                <a:latin typeface="+mn-lt"/>
                <a:ea typeface="+mn-ea"/>
                <a:cs typeface="+mn-cs"/>
              </a:defRPr>
            </a:lvl1pPr>
            <a:lvl2pPr marL="401619" indent="-177792" algn="l" defTabSz="914355" rtl="0" eaLnBrk="1" latinLnBrk="0" hangingPunct="1">
              <a:lnSpc>
                <a:spcPct val="100000"/>
              </a:lnSpc>
              <a:spcBef>
                <a:spcPts val="500"/>
              </a:spcBef>
              <a:buClr>
                <a:schemeClr val="accent2"/>
              </a:buClr>
              <a:buFont typeface="CambriaMath" charset="0"/>
              <a:buChar char="⎯"/>
              <a:tabLst/>
              <a:defRPr sz="1400" kern="1200">
                <a:solidFill>
                  <a:schemeClr val="tx2"/>
                </a:solidFill>
                <a:latin typeface="+mn-lt"/>
                <a:ea typeface="+mn-ea"/>
                <a:cs typeface="+mn-cs"/>
              </a:defRPr>
            </a:lvl2pPr>
            <a:lvl3pPr marL="579410" indent="-131756" algn="l" defTabSz="914355" rtl="0" eaLnBrk="1" latinLnBrk="0" hangingPunct="1">
              <a:lnSpc>
                <a:spcPct val="100000"/>
              </a:lnSpc>
              <a:spcBef>
                <a:spcPts val="500"/>
              </a:spcBef>
              <a:buClr>
                <a:schemeClr val="accent2"/>
              </a:buClr>
              <a:buFont typeface="LucidaGrande-Bold" charset="0"/>
              <a:buChar char="⁃"/>
              <a:tabLst/>
              <a:defRPr sz="1200" kern="1200">
                <a:solidFill>
                  <a:schemeClr val="tx2"/>
                </a:solidFill>
                <a:latin typeface="+mn-lt"/>
                <a:ea typeface="+mn-ea"/>
                <a:cs typeface="+mn-cs"/>
              </a:defRPr>
            </a:lvl3pPr>
            <a:lvl4pPr marL="7938" indent="0" algn="l" defTabSz="914355" rtl="0" eaLnBrk="1" latinLnBrk="0" hangingPunct="1">
              <a:lnSpc>
                <a:spcPct val="100000"/>
              </a:lnSpc>
              <a:spcBef>
                <a:spcPts val="500"/>
              </a:spcBef>
              <a:buFont typeface="Arial" charset="0"/>
              <a:buNone/>
              <a:tabLst/>
              <a:defRPr sz="1200" kern="1200">
                <a:solidFill>
                  <a:schemeClr val="tx1"/>
                </a:solidFill>
                <a:latin typeface="+mn-lt"/>
                <a:ea typeface="+mn-ea"/>
                <a:cs typeface="+mn-cs"/>
              </a:defRPr>
            </a:lvl4pPr>
            <a:lvl5pPr marL="7938" indent="0" algn="l" defTabSz="914355" rtl="0" eaLnBrk="1" latinLnBrk="0" hangingPunct="1">
              <a:lnSpc>
                <a:spcPct val="100000"/>
              </a:lnSpc>
              <a:spcBef>
                <a:spcPts val="500"/>
              </a:spcBef>
              <a:buFont typeface="Arial" charset="0"/>
              <a:buNone/>
              <a:tabLst/>
              <a:defRPr sz="1200" kern="1200">
                <a:solidFill>
                  <a:schemeClr val="accent1"/>
                </a:solidFill>
                <a:latin typeface="+mn-lt"/>
                <a:ea typeface="+mn-ea"/>
                <a:cs typeface="+mn-cs"/>
              </a:defRPr>
            </a:lvl5pPr>
            <a:lvl6pPr marL="251447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3"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1"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8"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688" marR="0" lvl="0" indent="0" algn="l" defTabSz="685766" rtl="0" eaLnBrk="1" fontAlgn="auto" latinLnBrk="0" hangingPunct="1">
              <a:lnSpc>
                <a:spcPct val="100000"/>
              </a:lnSpc>
              <a:spcBef>
                <a:spcPts val="225"/>
              </a:spcBef>
              <a:spcAft>
                <a:spcPts val="0"/>
              </a:spcAft>
              <a:buClr>
                <a:srgbClr val="2B9EFD"/>
              </a:buClr>
              <a:buSzPct val="100000"/>
              <a:buFont typeface="CambriaMath" charset="0"/>
              <a:buNone/>
              <a:tabLst/>
              <a:defRPr/>
            </a:pPr>
            <a:r>
              <a:rPr kumimoji="0" lang="en-US" sz="788" b="0" i="0" u="none" strike="noStrike" kern="1200" cap="none" spc="0" normalizeH="0" baseline="0" noProof="0" dirty="0">
                <a:ln>
                  <a:noFill/>
                </a:ln>
                <a:solidFill>
                  <a:srgbClr val="00A0E3"/>
                </a:solidFill>
                <a:effectLst/>
                <a:uLnTx/>
                <a:uFillTx/>
                <a:latin typeface="Noto Sans" panose="020B0502040504020204" pitchFamily="34" charset="0"/>
                <a:ea typeface="Noto Sans" panose="020B0502040504020204" pitchFamily="34" charset="0"/>
                <a:cs typeface="Noto Sans" panose="020B0502040504020204" pitchFamily="34" charset="0"/>
              </a:rPr>
              <a:t>AVERTISSEMENT</a:t>
            </a:r>
            <a:endParaRPr kumimoji="0" lang="en-US" sz="788" b="0" i="0" u="none" strike="noStrike" kern="1200" cap="none" spc="0" normalizeH="0" baseline="0" noProof="0" dirty="0">
              <a:ln>
                <a:noFill/>
              </a:ln>
              <a:solidFill>
                <a:schemeClr val="accent4"/>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55688" lvl="0" indent="0" defTabSz="685766">
              <a:spcBef>
                <a:spcPts val="225"/>
              </a:spcBef>
              <a:buClr>
                <a:srgbClr val="2B9EFD"/>
              </a:buClr>
              <a:buSzPct val="100000"/>
              <a:buNone/>
              <a:defRPr/>
            </a:pPr>
            <a:r>
              <a:rPr lang="fr-FR" sz="675" kern="0" dirty="0">
                <a:solidFill>
                  <a:srgbClr val="646464"/>
                </a:solidFill>
                <a:latin typeface="Noto Sans" panose="020B0502040504020204" pitchFamily="34" charset="0"/>
                <a:ea typeface="Noto Sans" panose="020B0502040504020204" pitchFamily="34" charset="0"/>
                <a:cs typeface="Noto Sans" panose="020B0502040504020204" pitchFamily="34" charset="0"/>
              </a:rPr>
              <a:t>Ce document n'est pas réputé être communiqué à, ou utilisé par, toute personne, investisseur qualifié ou non, depuis un pays ou une juridiction dont les lois ou règlements interdiraient une telle communication ou utilisation.  </a:t>
            </a:r>
          </a:p>
          <a:p>
            <a:pPr marL="55688" lvl="0" indent="0" defTabSz="685766">
              <a:spcBef>
                <a:spcPts val="225"/>
              </a:spcBef>
              <a:buClr>
                <a:srgbClr val="2B9EFD"/>
              </a:buClr>
              <a:buSzPct val="100000"/>
              <a:buNone/>
              <a:defRPr/>
            </a:pPr>
            <a:r>
              <a:rPr lang="fr-FR" sz="675" kern="0" dirty="0">
                <a:solidFill>
                  <a:srgbClr val="646464"/>
                </a:solidFill>
                <a:latin typeface="Noto Sans" panose="020B0502040504020204" pitchFamily="34" charset="0"/>
                <a:ea typeface="Noto Sans" panose="020B0502040504020204" pitchFamily="34" charset="0"/>
                <a:cs typeface="Noto Sans" panose="020B0502040504020204" pitchFamily="34" charset="0"/>
              </a:rPr>
              <a:t>En outre, tout tel investisseur devrait être, dans l'Union européenne, un investisseur " Professionnel " tel que défini dans la Directive 2014/65/CE du 15 mai 2014 sur les marchés d'instruments financiers (" MIFID ") ou le cas échéant dans chaque réglementation locale. En aucun cas, ce document ne peut être distribué dans l'Union européenne à des investisseurs non " Professionnels " tels que définis dans la MIFID ou dans chaque réglementation locale. Ce document n'est pas destiné aux citoyens ou résidents des Etats-Unis d'Amérique ou à toute "U.S. Person", tel que ce terme est défini dans le règlement S de la SEC en vertu du U.S. Securities </a:t>
            </a:r>
            <a:r>
              <a:rPr lang="fr-FR" sz="675" kern="0" dirty="0" err="1">
                <a:solidFill>
                  <a:srgbClr val="646464"/>
                </a:solidFill>
                <a:latin typeface="Noto Sans" panose="020B0502040504020204" pitchFamily="34" charset="0"/>
                <a:ea typeface="Noto Sans" panose="020B0502040504020204" pitchFamily="34" charset="0"/>
                <a:cs typeface="Noto Sans" panose="020B0502040504020204" pitchFamily="34" charset="0"/>
              </a:rPr>
              <a:t>Act</a:t>
            </a:r>
            <a:r>
              <a:rPr lang="fr-FR" sz="675" kern="0" dirty="0">
                <a:solidFill>
                  <a:srgbClr val="646464"/>
                </a:solidFill>
                <a:latin typeface="Noto Sans" panose="020B0502040504020204" pitchFamily="34" charset="0"/>
                <a:ea typeface="Noto Sans" panose="020B0502040504020204" pitchFamily="34" charset="0"/>
                <a:cs typeface="Noto Sans" panose="020B0502040504020204" pitchFamily="34" charset="0"/>
              </a:rPr>
              <a:t> de 1933. </a:t>
            </a:r>
          </a:p>
          <a:p>
            <a:pPr marL="55688" lvl="0" indent="0" defTabSz="685766">
              <a:spcBef>
                <a:spcPts val="225"/>
              </a:spcBef>
              <a:buClr>
                <a:srgbClr val="2B9EFD"/>
              </a:buClr>
              <a:buSzPct val="100000"/>
              <a:buNone/>
              <a:defRPr/>
            </a:pPr>
            <a:r>
              <a:rPr lang="fr-FR" sz="675" kern="0" dirty="0">
                <a:solidFill>
                  <a:srgbClr val="646464"/>
                </a:solidFill>
                <a:latin typeface="Noto Sans" panose="020B0502040504020204" pitchFamily="34" charset="0"/>
                <a:ea typeface="Noto Sans" panose="020B0502040504020204" pitchFamily="34" charset="0"/>
                <a:cs typeface="Noto Sans" panose="020B0502040504020204" pitchFamily="34" charset="0"/>
              </a:rPr>
              <a:t>Ce document est communiqué uniquement à titre d'information et ne constitue ni une offre d'achat, ni un conseil en investissement, ni une sollicitation de vente d'un produit. Ce document ne constitue ni un contrat ni un engagement d'aucune sorte. </a:t>
            </a:r>
          </a:p>
          <a:p>
            <a:pPr marL="55688" lvl="0" indent="0" defTabSz="685766">
              <a:spcBef>
                <a:spcPts val="225"/>
              </a:spcBef>
              <a:buClr>
                <a:srgbClr val="2B9EFD"/>
              </a:buClr>
              <a:buSzPct val="100000"/>
              <a:buNone/>
              <a:defRPr/>
            </a:pPr>
            <a:r>
              <a:rPr lang="fr-FR" sz="675" kern="0" dirty="0">
                <a:solidFill>
                  <a:srgbClr val="646464"/>
                </a:solidFill>
                <a:latin typeface="Noto Sans" panose="020B0502040504020204" pitchFamily="34" charset="0"/>
                <a:ea typeface="Noto Sans" panose="020B0502040504020204" pitchFamily="34" charset="0"/>
                <a:cs typeface="Noto Sans" panose="020B0502040504020204" pitchFamily="34" charset="0"/>
              </a:rPr>
              <a:t>Les informations fournies ne sont pas garanties comme étant exactes, exhaustives ou pertinentes : bien qu'elles aient été préparées sur la base de sources qu'Amundi considère comme fiables, elles peuvent être modifiées sans préavis. Les informations restent inévitablement incomplètes, basées sur des données établies à un moment précis et peuvent évoluer. </a:t>
            </a:r>
          </a:p>
          <a:p>
            <a:pPr marL="55688" lvl="0" indent="0" defTabSz="685766">
              <a:spcBef>
                <a:spcPts val="225"/>
              </a:spcBef>
              <a:buClr>
                <a:srgbClr val="2B9EFD"/>
              </a:buClr>
              <a:buSzPct val="100000"/>
              <a:buNone/>
              <a:defRPr/>
            </a:pPr>
            <a:r>
              <a:rPr lang="fr-FR" sz="675" kern="0" dirty="0">
                <a:solidFill>
                  <a:srgbClr val="646464"/>
                </a:solidFill>
                <a:latin typeface="Noto Sans" panose="020B0502040504020204" pitchFamily="34" charset="0"/>
                <a:ea typeface="Noto Sans" panose="020B0502040504020204" pitchFamily="34" charset="0"/>
                <a:cs typeface="Noto Sans" panose="020B0502040504020204" pitchFamily="34" charset="0"/>
              </a:rPr>
              <a:t>Les informations contenues dans ce document sont destinées à une diffusion générale, sans tenir compte des objectifs d'investissement spécifiques, de la situation financière ou des besoins particuliers d'un investisseur donné. Amundi décline toute responsabilité, directe ou indirecte, pouvant découler de l'utilisation des informations contenues dans la présente page. </a:t>
            </a:r>
          </a:p>
          <a:p>
            <a:pPr marL="55688" lvl="0" indent="0" defTabSz="685766">
              <a:spcBef>
                <a:spcPts val="225"/>
              </a:spcBef>
              <a:buClr>
                <a:srgbClr val="2B9EFD"/>
              </a:buClr>
              <a:buSzPct val="100000"/>
              <a:buNone/>
              <a:defRPr/>
            </a:pPr>
            <a:r>
              <a:rPr lang="fr-FR" sz="675" kern="0" dirty="0">
                <a:solidFill>
                  <a:srgbClr val="646464"/>
                </a:solidFill>
                <a:latin typeface="Noto Sans" panose="020B0502040504020204" pitchFamily="34" charset="0"/>
                <a:ea typeface="Noto Sans" panose="020B0502040504020204" pitchFamily="34" charset="0"/>
                <a:cs typeface="Noto Sans" panose="020B0502040504020204" pitchFamily="34" charset="0"/>
              </a:rPr>
              <a:t>Amundi ne peut en aucun cas être tenue responsable de toute décision ou investissement effectué sur la base de ces informations. Il convient de s'interroger sur l'adéquation des risques liés à tout investissement pour les investisseurs potentiels qui doivent s'assurer qu'ils comprennent parfaitement le contenu du présent document. Un conseiller professionnel doit être consulté pour déterminer si un investissement est approprié. La valeur et les revenus d'un investissement peuvent aussi bien diminuer qu'augmenter. En outre, les performances passées ne constituent pas une garantie ou un indicateur fiable des performances et rendements actuels ou futurs. Ce document n'a pas été rédigé en conformité avec les exigences réglementaires visant à promouvoir l'indépendance de l'analyse financière ou de la recherche en investissement. Amundi n'est donc pas liée par l'interdiction de conclure des transactions sur les instruments financiers mentionnés dans ce document. Les projections, évaluations et analyses statistiques figurant dans le présent document sont fournies pour aider le destinataire à évaluer les questions qui y sont décrites. Ces projections, évaluations et analyses peuvent être fondées sur des appréciations et des hypothèses subjectives et peuvent utiliser une méthode parmi d'autres produisant des résultats différents. En conséquence, ces projections, évaluations et analyses statistiques ne doivent pas être considérées comme des faits et ne doivent pas être considérées comme une prédiction précise d'événements futurs. Il existe un risque de perte en capital.</a:t>
            </a:r>
          </a:p>
          <a:p>
            <a:pPr marL="55688" lvl="0" indent="0" defTabSz="685766">
              <a:spcBef>
                <a:spcPts val="225"/>
              </a:spcBef>
              <a:buClr>
                <a:srgbClr val="2B9EFD"/>
              </a:buClr>
              <a:buSzPct val="100000"/>
              <a:buNone/>
              <a:defRPr/>
            </a:pPr>
            <a:r>
              <a:rPr lang="fr-FR" sz="675" kern="0" dirty="0">
                <a:solidFill>
                  <a:srgbClr val="646464"/>
                </a:solidFill>
                <a:latin typeface="Noto Sans" panose="020B0502040504020204" pitchFamily="34" charset="0"/>
                <a:ea typeface="Noto Sans" panose="020B0502040504020204" pitchFamily="34" charset="0"/>
                <a:cs typeface="Noto Sans" panose="020B0502040504020204" pitchFamily="34" charset="0"/>
              </a:rPr>
              <a:t>Les informations contenues dans le présent document ne doivent pas être copiées, reproduites, modifiées, traduites ou distribuées, sans l'accord préalable écrit d'Amundi, à toute personne ou entité tierce dans tout pays ou toute juridiction qui soumettrait Amundi ou l'un de ses produits à des obligations d'enregistrement dans ces juridictions ou dans lesquels elles pourraient être considérées comme illégales. Le présent document n'a pas été examiné par un quelconque organisme de réglementation financière.</a:t>
            </a:r>
          </a:p>
          <a:p>
            <a:pPr marL="55688" lvl="0" indent="0" defTabSz="685766">
              <a:spcBef>
                <a:spcPts val="225"/>
              </a:spcBef>
              <a:buClr>
                <a:srgbClr val="2B9EFD"/>
              </a:buClr>
              <a:buSzPct val="100000"/>
              <a:buNone/>
              <a:defRPr/>
            </a:pPr>
            <a:r>
              <a:rPr lang="fr-FR" sz="675" kern="0" dirty="0">
                <a:solidFill>
                  <a:srgbClr val="646464"/>
                </a:solidFill>
                <a:latin typeface="Noto Sans" panose="020B0502040504020204" pitchFamily="34" charset="0"/>
                <a:ea typeface="Noto Sans" panose="020B0502040504020204" pitchFamily="34" charset="0"/>
                <a:cs typeface="Noto Sans" panose="020B0502040504020204" pitchFamily="34" charset="0"/>
              </a:rPr>
              <a:t>Les informations contenues dans ce document sont réputées exactes à la date du 1 Juillet 2024. Les données, opinions et estimations peuvent être modifiées sans préavis.</a:t>
            </a:r>
          </a:p>
          <a:p>
            <a:pPr marL="55688" lvl="0" indent="0" defTabSz="685766">
              <a:spcBef>
                <a:spcPts val="225"/>
              </a:spcBef>
              <a:buClr>
                <a:srgbClr val="2B9EFD"/>
              </a:buClr>
              <a:buSzPct val="100000"/>
              <a:buNone/>
              <a:defRPr/>
            </a:pPr>
            <a:r>
              <a:rPr lang="fr-FR" sz="675" kern="0" dirty="0">
                <a:solidFill>
                  <a:srgbClr val="646464"/>
                </a:solidFill>
                <a:latin typeface="Noto Sans" panose="020B0502040504020204" pitchFamily="34" charset="0"/>
                <a:ea typeface="Noto Sans" panose="020B0502040504020204" pitchFamily="34" charset="0"/>
                <a:cs typeface="Noto Sans" panose="020B0502040504020204" pitchFamily="34" charset="0"/>
              </a:rPr>
              <a:t>Amundi </a:t>
            </a:r>
            <a:r>
              <a:rPr lang="fr-FR" sz="675" kern="0" dirty="0" err="1">
                <a:solidFill>
                  <a:srgbClr val="646464"/>
                </a:solidFill>
                <a:latin typeface="Noto Sans" panose="020B0502040504020204" pitchFamily="34" charset="0"/>
                <a:ea typeface="Noto Sans" panose="020B0502040504020204" pitchFamily="34" charset="0"/>
                <a:cs typeface="Noto Sans" panose="020B0502040504020204" pitchFamily="34" charset="0"/>
              </a:rPr>
              <a:t>Asset</a:t>
            </a:r>
            <a:r>
              <a:rPr lang="fr-FR" sz="675" kern="0" dirty="0">
                <a:solidFill>
                  <a:srgbClr val="646464"/>
                </a:solidFill>
                <a:latin typeface="Noto Sans" panose="020B0502040504020204" pitchFamily="34" charset="0"/>
                <a:ea typeface="Noto Sans" panose="020B0502040504020204" pitchFamily="34" charset="0"/>
                <a:cs typeface="Noto Sans" panose="020B0502040504020204" pitchFamily="34" charset="0"/>
              </a:rPr>
              <a:t> Management - Amundi AM- société par actions simplifiée - SAS au capital de 1 086 262 605 euros Société de gestion de portefeuille agréée par l'AMF sous le numéro GP 04000036 Siège social : 91 - 93, boulevard Pasteur - 75015 Paris - France. Adresse postale : 90, boulevard Pasteur CS21564 75730 Paris Cedex 15 - France. Téléphone : +33 (0)1 43 23 30 30 </a:t>
            </a:r>
            <a:r>
              <a:rPr lang="fr-FR" sz="675" kern="0" dirty="0" err="1">
                <a:solidFill>
                  <a:srgbClr val="646464"/>
                </a:solidFill>
                <a:latin typeface="Noto Sans" panose="020B0502040504020204" pitchFamily="34" charset="0"/>
                <a:ea typeface="Noto Sans" panose="020B0502040504020204" pitchFamily="34" charset="0"/>
                <a:cs typeface="Noto Sans" panose="020B0502040504020204" pitchFamily="34" charset="0"/>
              </a:rPr>
              <a:t>Siren</a:t>
            </a:r>
            <a:r>
              <a:rPr lang="fr-FR" sz="675" kern="0" dirty="0">
                <a:solidFill>
                  <a:srgbClr val="646464"/>
                </a:solidFill>
                <a:latin typeface="Noto Sans" panose="020B0502040504020204" pitchFamily="34" charset="0"/>
                <a:ea typeface="Noto Sans" panose="020B0502040504020204" pitchFamily="34" charset="0"/>
                <a:cs typeface="Noto Sans" panose="020B0502040504020204" pitchFamily="34" charset="0"/>
              </a:rPr>
              <a:t> : 437 574 452 RCS Paris. Siret : 43757445200029 Code APE : 6630 Z N° d'identification TVA : FR58437574452</a:t>
            </a:r>
          </a:p>
          <a:p>
            <a:pPr marL="55688" lvl="0" indent="0" defTabSz="685766">
              <a:spcBef>
                <a:spcPts val="225"/>
              </a:spcBef>
              <a:buClr>
                <a:srgbClr val="2B9EFD"/>
              </a:buClr>
              <a:buSzPct val="100000"/>
              <a:buNone/>
              <a:defRPr/>
            </a:pPr>
            <a:r>
              <a:rPr lang="fr-FR" sz="675" kern="0" dirty="0">
                <a:solidFill>
                  <a:srgbClr val="646464"/>
                </a:solidFill>
                <a:latin typeface="Noto Sans" panose="020B0502040504020204" pitchFamily="34" charset="0"/>
                <a:ea typeface="Noto Sans" panose="020B0502040504020204" pitchFamily="34" charset="0"/>
                <a:cs typeface="Noto Sans" panose="020B0502040504020204" pitchFamily="34" charset="0"/>
              </a:rPr>
              <a:t>Amundi Immobilier Société Anonyme au capital de 16 684 660 € Société de gestion de portefeuille agréée par l'Autorité des Marchés Financiers sous le n° GP 07000033. </a:t>
            </a:r>
            <a:r>
              <a:rPr lang="fr-FR" sz="675" kern="0" dirty="0" err="1">
                <a:solidFill>
                  <a:srgbClr val="646464"/>
                </a:solidFill>
                <a:latin typeface="Noto Sans" panose="020B0502040504020204" pitchFamily="34" charset="0"/>
                <a:ea typeface="Noto Sans" panose="020B0502040504020204" pitchFamily="34" charset="0"/>
                <a:cs typeface="Noto Sans" panose="020B0502040504020204" pitchFamily="34" charset="0"/>
              </a:rPr>
              <a:t>Siren</a:t>
            </a:r>
            <a:r>
              <a:rPr lang="fr-FR" sz="675" kern="0" dirty="0">
                <a:solidFill>
                  <a:srgbClr val="646464"/>
                </a:solidFill>
                <a:latin typeface="Noto Sans" panose="020B0502040504020204" pitchFamily="34" charset="0"/>
                <a:ea typeface="Noto Sans" panose="020B0502040504020204" pitchFamily="34" charset="0"/>
                <a:cs typeface="Noto Sans" panose="020B0502040504020204" pitchFamily="34" charset="0"/>
              </a:rPr>
              <a:t> n° 315 429 837 RCS Paris. FR09315429837 Siège social : 91-93 boulevard Pasteur, 75015 Paris - France Adresse postale : 91-93 boulevard Pasteur, CS 21564, 75015 Paris - France N° Siret 315 429 837 00067 Code APE : 6630Z</a:t>
            </a:r>
          </a:p>
          <a:p>
            <a:pPr marL="55688" lvl="0" indent="0" defTabSz="685766">
              <a:spcBef>
                <a:spcPts val="225"/>
              </a:spcBef>
              <a:buClr>
                <a:srgbClr val="2B9EFD"/>
              </a:buClr>
              <a:buSzPct val="100000"/>
              <a:buNone/>
              <a:defRPr/>
            </a:pPr>
            <a:r>
              <a:rPr lang="fr-FR" sz="675" kern="0" dirty="0">
                <a:solidFill>
                  <a:srgbClr val="646464"/>
                </a:solidFill>
                <a:latin typeface="Noto Sans" panose="020B0502040504020204" pitchFamily="34" charset="0"/>
                <a:ea typeface="Noto Sans" panose="020B0502040504020204" pitchFamily="34" charset="0"/>
                <a:cs typeface="Noto Sans" panose="020B0502040504020204" pitchFamily="34" charset="0"/>
              </a:rPr>
              <a:t>Amundi </a:t>
            </a:r>
            <a:r>
              <a:rPr lang="fr-FR" sz="675" kern="0" dirty="0" err="1">
                <a:solidFill>
                  <a:srgbClr val="646464"/>
                </a:solidFill>
                <a:latin typeface="Noto Sans" panose="020B0502040504020204" pitchFamily="34" charset="0"/>
                <a:ea typeface="Noto Sans" panose="020B0502040504020204" pitchFamily="34" charset="0"/>
                <a:cs typeface="Noto Sans" panose="020B0502040504020204" pitchFamily="34" charset="0"/>
              </a:rPr>
              <a:t>Private</a:t>
            </a:r>
            <a:r>
              <a:rPr lang="fr-FR" sz="675" kern="0" dirty="0">
                <a:solidFill>
                  <a:srgbClr val="646464"/>
                </a:solidFill>
                <a:latin typeface="Noto Sans" panose="020B0502040504020204" pitchFamily="34" charset="0"/>
                <a:ea typeface="Noto Sans" panose="020B0502040504020204" pitchFamily="34" charset="0"/>
                <a:cs typeface="Noto Sans" panose="020B0502040504020204" pitchFamily="34" charset="0"/>
              </a:rPr>
              <a:t> </a:t>
            </a:r>
            <a:r>
              <a:rPr lang="fr-FR" sz="675" kern="0" dirty="0" err="1">
                <a:solidFill>
                  <a:srgbClr val="646464"/>
                </a:solidFill>
                <a:latin typeface="Noto Sans" panose="020B0502040504020204" pitchFamily="34" charset="0"/>
                <a:ea typeface="Noto Sans" panose="020B0502040504020204" pitchFamily="34" charset="0"/>
                <a:cs typeface="Noto Sans" panose="020B0502040504020204" pitchFamily="34" charset="0"/>
              </a:rPr>
              <a:t>Equity</a:t>
            </a:r>
            <a:r>
              <a:rPr lang="fr-FR" sz="675" kern="0" dirty="0">
                <a:solidFill>
                  <a:srgbClr val="646464"/>
                </a:solidFill>
                <a:latin typeface="Noto Sans" panose="020B0502040504020204" pitchFamily="34" charset="0"/>
                <a:ea typeface="Noto Sans" panose="020B0502040504020204" pitchFamily="34" charset="0"/>
                <a:cs typeface="Noto Sans" panose="020B0502040504020204" pitchFamily="34" charset="0"/>
              </a:rPr>
              <a:t> Funds Société Anonyme au capital de 12 394 096 € Société de gestion de portefeuille agréée par l'Autorité des Marchés Financiers sous le numéro GP 99 015 Siège social : 90 boulevard Pasteur - 75730 Paris Cedex 15 - France Tél : +33 (0)1 43 23 09 89 N° </a:t>
            </a:r>
            <a:r>
              <a:rPr lang="fr-FR" sz="675" kern="0" dirty="0" err="1">
                <a:solidFill>
                  <a:srgbClr val="646464"/>
                </a:solidFill>
                <a:latin typeface="Noto Sans" panose="020B0502040504020204" pitchFamily="34" charset="0"/>
                <a:ea typeface="Noto Sans" panose="020B0502040504020204" pitchFamily="34" charset="0"/>
                <a:cs typeface="Noto Sans" panose="020B0502040504020204" pitchFamily="34" charset="0"/>
              </a:rPr>
              <a:t>Siren</a:t>
            </a:r>
            <a:r>
              <a:rPr lang="fr-FR" sz="675" kern="0" dirty="0">
                <a:solidFill>
                  <a:srgbClr val="646464"/>
                </a:solidFill>
                <a:latin typeface="Noto Sans" panose="020B0502040504020204" pitchFamily="34" charset="0"/>
                <a:ea typeface="Noto Sans" panose="020B0502040504020204" pitchFamily="34" charset="0"/>
                <a:cs typeface="Noto Sans" panose="020B0502040504020204" pitchFamily="34" charset="0"/>
              </a:rPr>
              <a:t> 422 333 575 RCS Paris. N° d'identification TVA FR26422333575 Adresse : 90 boulevard Pasteur, CS 21564, 75015 Paris - France N° de Siret 422 333 575 00039 Code APE : 6630Z</a:t>
            </a:r>
          </a:p>
          <a:p>
            <a:pPr marL="55688" lvl="0" indent="0" defTabSz="685766">
              <a:spcBef>
                <a:spcPts val="225"/>
              </a:spcBef>
              <a:buClr>
                <a:srgbClr val="2B9EFD"/>
              </a:buClr>
              <a:buSzPct val="100000"/>
              <a:buNone/>
              <a:defRPr/>
            </a:pPr>
            <a:r>
              <a:rPr lang="fr-FR" sz="675" kern="0" dirty="0">
                <a:solidFill>
                  <a:srgbClr val="646464"/>
                </a:solidFill>
                <a:latin typeface="Noto Sans" panose="020B0502040504020204" pitchFamily="34" charset="0"/>
                <a:ea typeface="Noto Sans" panose="020B0502040504020204" pitchFamily="34" charset="0"/>
                <a:cs typeface="Noto Sans" panose="020B0502040504020204" pitchFamily="34" charset="0"/>
              </a:rPr>
              <a:t>Amundi Transition Energétique Société par actions simplifiée au capital de 11 000 024 € Siège social : 91-93 boulevard Pasteur - 75015 Paris </a:t>
            </a:r>
            <a:r>
              <a:rPr lang="fr-FR" sz="675" kern="0" dirty="0" err="1">
                <a:solidFill>
                  <a:srgbClr val="646464"/>
                </a:solidFill>
                <a:latin typeface="Noto Sans" panose="020B0502040504020204" pitchFamily="34" charset="0"/>
                <a:ea typeface="Noto Sans" panose="020B0502040504020204" pitchFamily="34" charset="0"/>
                <a:cs typeface="Noto Sans" panose="020B0502040504020204" pitchFamily="34" charset="0"/>
              </a:rPr>
              <a:t>Siren</a:t>
            </a:r>
            <a:r>
              <a:rPr lang="fr-FR" sz="675" kern="0" dirty="0">
                <a:solidFill>
                  <a:srgbClr val="646464"/>
                </a:solidFill>
                <a:latin typeface="Noto Sans" panose="020B0502040504020204" pitchFamily="34" charset="0"/>
                <a:ea typeface="Noto Sans" panose="020B0502040504020204" pitchFamily="34" charset="0"/>
                <a:cs typeface="Noto Sans" panose="020B0502040504020204" pitchFamily="34" charset="0"/>
              </a:rPr>
              <a:t> : 804751147 RCS Paris Siret : 8047511470002 Code APE ; 6420Z </a:t>
            </a:r>
          </a:p>
          <a:p>
            <a:pPr marL="55688" lvl="0" indent="0" defTabSz="685766">
              <a:spcBef>
                <a:spcPts val="225"/>
              </a:spcBef>
              <a:buClr>
                <a:srgbClr val="2B9EFD"/>
              </a:buClr>
              <a:buSzPct val="100000"/>
              <a:buNone/>
              <a:defRPr/>
            </a:pPr>
            <a:r>
              <a:rPr lang="fr-FR" sz="675" kern="0" dirty="0">
                <a:solidFill>
                  <a:srgbClr val="646464"/>
                </a:solidFill>
                <a:latin typeface="Noto Sans" panose="020B0502040504020204" pitchFamily="34" charset="0"/>
                <a:ea typeface="Noto Sans" panose="020B0502040504020204" pitchFamily="34" charset="0"/>
                <a:cs typeface="Noto Sans" panose="020B0502040504020204" pitchFamily="34" charset="0"/>
              </a:rPr>
              <a:t>Amundi Alpha Associates AG est une société anonyme au capital de 250'000.00 CHF et agréée par l’Autorité fédérale de </a:t>
            </a:r>
            <a:r>
              <a:rPr lang="fr-FR" sz="675" kern="0" dirty="0" err="1">
                <a:solidFill>
                  <a:srgbClr val="646464"/>
                </a:solidFill>
                <a:latin typeface="Noto Sans" panose="020B0502040504020204" pitchFamily="34" charset="0"/>
                <a:ea typeface="Noto Sans" panose="020B0502040504020204" pitchFamily="34" charset="0"/>
                <a:cs typeface="Noto Sans" panose="020B0502040504020204" pitchFamily="34" charset="0"/>
              </a:rPr>
              <a:t>surveillancedes</a:t>
            </a:r>
            <a:r>
              <a:rPr lang="fr-FR" sz="675" kern="0" dirty="0">
                <a:solidFill>
                  <a:srgbClr val="646464"/>
                </a:solidFill>
                <a:latin typeface="Noto Sans" panose="020B0502040504020204" pitchFamily="34" charset="0"/>
                <a:ea typeface="Noto Sans" panose="020B0502040504020204" pitchFamily="34" charset="0"/>
                <a:cs typeface="Noto Sans" panose="020B0502040504020204" pitchFamily="34" charset="0"/>
              </a:rPr>
              <a:t> marchés financiers FINMA en qualité de gestionnaire de fortune collective. — Siège social : 13 rue </a:t>
            </a:r>
            <a:r>
              <a:rPr lang="fr-FR" sz="675" kern="0" dirty="0" err="1">
                <a:solidFill>
                  <a:srgbClr val="646464"/>
                </a:solidFill>
                <a:latin typeface="Noto Sans" panose="020B0502040504020204" pitchFamily="34" charset="0"/>
                <a:ea typeface="Noto Sans" panose="020B0502040504020204" pitchFamily="34" charset="0"/>
                <a:cs typeface="Noto Sans" panose="020B0502040504020204" pitchFamily="34" charset="0"/>
              </a:rPr>
              <a:t>Bahnhofstrasse</a:t>
            </a:r>
            <a:r>
              <a:rPr lang="fr-FR" sz="675" kern="0" dirty="0">
                <a:solidFill>
                  <a:srgbClr val="646464"/>
                </a:solidFill>
                <a:latin typeface="Noto Sans" panose="020B0502040504020204" pitchFamily="34" charset="0"/>
                <a:ea typeface="Noto Sans" panose="020B0502040504020204" pitchFamily="34" charset="0"/>
                <a:cs typeface="Noto Sans" panose="020B0502040504020204" pitchFamily="34" charset="0"/>
              </a:rPr>
              <a:t>, 8001, Zurich, Suisse. </a:t>
            </a:r>
            <a:r>
              <a:rPr lang="fr-FR" sz="675" kern="0" dirty="0" err="1">
                <a:solidFill>
                  <a:srgbClr val="646464"/>
                </a:solidFill>
                <a:latin typeface="Noto Sans" panose="020B0502040504020204" pitchFamily="34" charset="0"/>
                <a:ea typeface="Noto Sans" panose="020B0502040504020204" pitchFamily="34" charset="0"/>
                <a:cs typeface="Noto Sans" panose="020B0502040504020204" pitchFamily="34" charset="0"/>
              </a:rPr>
              <a:t>Siren</a:t>
            </a:r>
            <a:r>
              <a:rPr lang="fr-FR" sz="675" kern="0" dirty="0">
                <a:solidFill>
                  <a:srgbClr val="646464"/>
                </a:solidFill>
                <a:latin typeface="Noto Sans" panose="020B0502040504020204" pitchFamily="34" charset="0"/>
                <a:ea typeface="Noto Sans" panose="020B0502040504020204" pitchFamily="34" charset="0"/>
                <a:cs typeface="Noto Sans" panose="020B0502040504020204" pitchFamily="34" charset="0"/>
              </a:rPr>
              <a:t> n° CHE-110.534.686, Registre du commerce du canton de Zurich.</a:t>
            </a:r>
          </a:p>
        </p:txBody>
      </p:sp>
      <p:pic>
        <p:nvPicPr>
          <p:cNvPr id="7" name="Picture 6">
            <a:extLst>
              <a:ext uri="{FF2B5EF4-FFF2-40B4-BE49-F238E27FC236}">
                <a16:creationId xmlns:a16="http://schemas.microsoft.com/office/drawing/2014/main" id="{449E3480-80DD-4C2F-AF6C-1525DEC96FD9}"/>
              </a:ext>
            </a:extLst>
          </p:cNvPr>
          <p:cNvPicPr>
            <a:picLocks noChangeAspect="1"/>
          </p:cNvPicPr>
          <p:nvPr/>
        </p:nvPicPr>
        <p:blipFill>
          <a:blip r:embed="rId2"/>
          <a:stretch>
            <a:fillRect/>
          </a:stretch>
        </p:blipFill>
        <p:spPr>
          <a:xfrm>
            <a:off x="8167916" y="4673892"/>
            <a:ext cx="737174" cy="423078"/>
          </a:xfrm>
          <a:prstGeom prst="rect">
            <a:avLst/>
          </a:prstGeom>
        </p:spPr>
      </p:pic>
    </p:spTree>
    <p:extLst>
      <p:ext uri="{BB962C8B-B14F-4D97-AF65-F5344CB8AC3E}">
        <p14:creationId xmlns:p14="http://schemas.microsoft.com/office/powerpoint/2010/main" val="477124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Espace réservé du pied de page 7">
            <a:extLst>
              <a:ext uri="{FF2B5EF4-FFF2-40B4-BE49-F238E27FC236}">
                <a16:creationId xmlns:a16="http://schemas.microsoft.com/office/drawing/2014/main" id="{8F48F3FD-07D2-C040-9DEB-F0819DD2FD85}"/>
              </a:ext>
            </a:extLst>
          </p:cNvPr>
          <p:cNvSpPr>
            <a:spLocks noGrp="1"/>
          </p:cNvSpPr>
          <p:nvPr>
            <p:ph type="ftr" sz="quarter" idx="11"/>
          </p:nvPr>
        </p:nvSpPr>
        <p:spPr/>
        <p:txBody>
          <a:bodyPr/>
          <a:lstStyle/>
          <a:p>
            <a:r>
              <a:rPr lang="fr-FR" sz="600">
                <a:latin typeface="Noto Sans" panose="020B0502040504020204" pitchFamily="34" charset="0"/>
                <a:ea typeface="Noto Sans" panose="020B0502040504020204" pitchFamily="34" charset="0"/>
                <a:cs typeface="Noto Sans" panose="020B0502040504020204" pitchFamily="34" charset="0"/>
              </a:rPr>
              <a:t>Amundi Actifs Réels et Alternatifs - Réservé aux clients professionnels</a:t>
            </a:r>
            <a:endParaRPr lang="en-GB" sz="600" dirty="0">
              <a:latin typeface="Noto Sans" panose="020B0502040504020204" pitchFamily="34" charset="0"/>
              <a:ea typeface="Noto Sans" panose="020B0502040504020204" pitchFamily="34" charset="0"/>
              <a:cs typeface="Noto Sans" panose="020B0502040504020204" pitchFamily="34" charset="0"/>
            </a:endParaRP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fr-FR" sz="600" b="0" i="0" u="none" strike="noStrike" kern="1200" cap="none" spc="0"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2</a:t>
            </a:fld>
            <a:endParaRPr kumimoji="0" lang="fr-FR"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 name="Rectangle 1"/>
          <p:cNvSpPr/>
          <p:nvPr/>
        </p:nvSpPr>
        <p:spPr>
          <a:xfrm>
            <a:off x="0" y="401960"/>
            <a:ext cx="9144000" cy="5764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Noto Sans" panose="020B0502040504020204" pitchFamily="34" charset="0"/>
              <a:ea typeface="Noto Sans" panose="020B0502040504020204" pitchFamily="34" charset="0"/>
              <a:cs typeface="Noto Sans" panose="020B0502040504020204" pitchFamily="34" charset="0"/>
            </a:endParaRPr>
          </a:p>
        </p:txBody>
      </p:sp>
      <p:sp>
        <p:nvSpPr>
          <p:cNvPr id="31" name="Titre 1">
            <a:extLst>
              <a:ext uri="{FF2B5EF4-FFF2-40B4-BE49-F238E27FC236}">
                <a16:creationId xmlns:a16="http://schemas.microsoft.com/office/drawing/2014/main" id="{B7CA53D9-51D5-AB43-909C-EF3F2C314733}"/>
              </a:ext>
            </a:extLst>
          </p:cNvPr>
          <p:cNvSpPr txBox="1">
            <a:spLocks/>
          </p:cNvSpPr>
          <p:nvPr/>
        </p:nvSpPr>
        <p:spPr>
          <a:xfrm>
            <a:off x="278253" y="483779"/>
            <a:ext cx="8634103"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lvl="0" defTabSz="685800">
              <a:spcAft>
                <a:spcPts val="300"/>
              </a:spcAft>
            </a:pPr>
            <a:r>
              <a:rPr kumimoji="0" lang="fr-FR" sz="1100" b="1" i="0" u="none" strike="noStrike" kern="1200" cap="none" spc="38" normalizeH="0" baseline="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Amundi Actifs Réels et Alternatifs</a:t>
            </a:r>
          </a:p>
          <a:p>
            <a:pPr lvl="0" defTabSz="685800">
              <a:spcAft>
                <a:spcPts val="300"/>
              </a:spcAft>
            </a:pPr>
            <a:r>
              <a:rPr lang="fr-FR" sz="1100" b="0" cap="none" dirty="0">
                <a:solidFill>
                  <a:schemeClr val="bg1"/>
                </a:solidFill>
                <a:latin typeface="Noto Sans" panose="020B0502040504020204" pitchFamily="34" charset="0"/>
                <a:ea typeface="Noto Sans" panose="020B0502040504020204" pitchFamily="34" charset="0"/>
                <a:cs typeface="Noto Sans" panose="020B0502040504020204" pitchFamily="34" charset="0"/>
              </a:rPr>
              <a:t>Votre spécialiste des marchés privés et des actifs réels et alternatifs</a:t>
            </a:r>
            <a:endParaRPr kumimoji="0" lang="en-US" sz="1100" b="0" i="0" u="none" strike="noStrike" kern="1200" cap="none" spc="38" normalizeH="0" baseline="3000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29" name="Rectangle 28">
            <a:extLst>
              <a:ext uri="{FF2B5EF4-FFF2-40B4-BE49-F238E27FC236}">
                <a16:creationId xmlns:a16="http://schemas.microsoft.com/office/drawing/2014/main" id="{0A9237F8-C537-304D-A2C7-9E86AE8BAD89}"/>
              </a:ext>
            </a:extLst>
          </p:cNvPr>
          <p:cNvSpPr/>
          <p:nvPr/>
        </p:nvSpPr>
        <p:spPr>
          <a:xfrm>
            <a:off x="-1" y="985963"/>
            <a:ext cx="9144001" cy="30288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Noto Sans" panose="020B0502040504020204" pitchFamily="34" charset="0"/>
              <a:ea typeface="Noto Sans" panose="020B0502040504020204" pitchFamily="34" charset="0"/>
              <a:cs typeface="Noto Sans" panose="020B0502040504020204" pitchFamily="34" charset="0"/>
            </a:endParaRPr>
          </a:p>
        </p:txBody>
      </p:sp>
      <p:sp>
        <p:nvSpPr>
          <p:cNvPr id="30" name="Espace réservé du contenu 5">
            <a:extLst>
              <a:ext uri="{FF2B5EF4-FFF2-40B4-BE49-F238E27FC236}">
                <a16:creationId xmlns:a16="http://schemas.microsoft.com/office/drawing/2014/main" id="{61621A01-ED64-854F-814D-E5B9C57CF3E5}"/>
              </a:ext>
            </a:extLst>
          </p:cNvPr>
          <p:cNvSpPr txBox="1">
            <a:spLocks/>
          </p:cNvSpPr>
          <p:nvPr/>
        </p:nvSpPr>
        <p:spPr>
          <a:xfrm>
            <a:off x="512904" y="1161293"/>
            <a:ext cx="6977660" cy="2571369"/>
          </a:xfrm>
          <a:prstGeom prst="rect">
            <a:avLst/>
          </a:prstGeom>
        </p:spPr>
        <p:txBody>
          <a:bodyPr vert="horz" lIns="0" tIns="0" rIns="0" bIns="0" rtlCol="0">
            <a:noAutofit/>
          </a:bodyPr>
          <a:lstStyle>
            <a:lvl1pPr marL="223828" indent="-217477" algn="l" defTabSz="914355" rtl="0" eaLnBrk="1" latinLnBrk="0" hangingPunct="1">
              <a:lnSpc>
                <a:spcPct val="100000"/>
              </a:lnSpc>
              <a:spcBef>
                <a:spcPts val="1000"/>
              </a:spcBef>
              <a:buClr>
                <a:schemeClr val="accent1"/>
              </a:buClr>
              <a:buSzPct val="130000"/>
              <a:buFont typeface="CambriaMath" charset="0"/>
              <a:buChar char="⎯"/>
              <a:tabLst/>
              <a:defRPr sz="1600" kern="1200">
                <a:solidFill>
                  <a:schemeClr val="tx2"/>
                </a:solidFill>
                <a:latin typeface="+mn-lt"/>
                <a:ea typeface="+mn-ea"/>
                <a:cs typeface="+mn-cs"/>
              </a:defRPr>
            </a:lvl1pPr>
            <a:lvl2pPr marL="401619" indent="-177792" algn="l" defTabSz="914355" rtl="0" eaLnBrk="1" latinLnBrk="0" hangingPunct="1">
              <a:lnSpc>
                <a:spcPct val="100000"/>
              </a:lnSpc>
              <a:spcBef>
                <a:spcPts val="500"/>
              </a:spcBef>
              <a:buClr>
                <a:schemeClr val="accent2"/>
              </a:buClr>
              <a:buFont typeface="CambriaMath" charset="0"/>
              <a:buChar char="⎯"/>
              <a:tabLst/>
              <a:defRPr sz="1400" kern="1200">
                <a:solidFill>
                  <a:schemeClr val="tx2"/>
                </a:solidFill>
                <a:latin typeface="+mn-lt"/>
                <a:ea typeface="+mn-ea"/>
                <a:cs typeface="+mn-cs"/>
              </a:defRPr>
            </a:lvl2pPr>
            <a:lvl3pPr marL="579410" indent="-131756" algn="l" defTabSz="914355" rtl="0" eaLnBrk="1" latinLnBrk="0" hangingPunct="1">
              <a:lnSpc>
                <a:spcPct val="100000"/>
              </a:lnSpc>
              <a:spcBef>
                <a:spcPts val="500"/>
              </a:spcBef>
              <a:buClr>
                <a:schemeClr val="accent2"/>
              </a:buClr>
              <a:buFont typeface="LucidaGrande-Bold" charset="0"/>
              <a:buChar char="⁃"/>
              <a:tabLst/>
              <a:defRPr sz="1200" kern="1200">
                <a:solidFill>
                  <a:schemeClr val="tx2"/>
                </a:solidFill>
                <a:latin typeface="+mn-lt"/>
                <a:ea typeface="+mn-ea"/>
                <a:cs typeface="+mn-cs"/>
              </a:defRPr>
            </a:lvl3pPr>
            <a:lvl4pPr marL="7938" indent="0" algn="l" defTabSz="914355" rtl="0" eaLnBrk="1" latinLnBrk="0" hangingPunct="1">
              <a:lnSpc>
                <a:spcPct val="100000"/>
              </a:lnSpc>
              <a:spcBef>
                <a:spcPts val="500"/>
              </a:spcBef>
              <a:buFont typeface="Arial" charset="0"/>
              <a:buNone/>
              <a:tabLst/>
              <a:defRPr sz="1200" kern="1200">
                <a:solidFill>
                  <a:schemeClr val="tx1"/>
                </a:solidFill>
                <a:latin typeface="+mn-lt"/>
                <a:ea typeface="+mn-ea"/>
                <a:cs typeface="+mn-cs"/>
              </a:defRPr>
            </a:lvl4pPr>
            <a:lvl5pPr marL="7938" indent="0" algn="l" defTabSz="914355" rtl="0" eaLnBrk="1" latinLnBrk="0" hangingPunct="1">
              <a:lnSpc>
                <a:spcPct val="100000"/>
              </a:lnSpc>
              <a:spcBef>
                <a:spcPts val="500"/>
              </a:spcBef>
              <a:buFont typeface="Arial" charset="0"/>
              <a:buNone/>
              <a:tabLst/>
              <a:defRPr sz="1200" kern="1200">
                <a:solidFill>
                  <a:schemeClr val="accent1"/>
                </a:solidFill>
                <a:latin typeface="+mn-lt"/>
                <a:ea typeface="+mn-ea"/>
                <a:cs typeface="+mn-cs"/>
              </a:defRPr>
            </a:lvl5pPr>
            <a:lvl6pPr marL="251447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3"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1"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8"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1" indent="0" algn="just">
              <a:buNone/>
            </a:pPr>
            <a:r>
              <a:rPr lang="fr-FR" sz="800" i="1" dirty="0">
                <a:latin typeface="Noto Sans" panose="020B0502040504020204" pitchFamily="34" charset="0"/>
                <a:ea typeface="Noto Sans" panose="020B0502040504020204" pitchFamily="34" charset="0"/>
                <a:cs typeface="Noto Sans" panose="020B0502040504020204" pitchFamily="34" charset="0"/>
              </a:rPr>
              <a:t>« Amundi Actifs Réels et Alternatifs a pour ambition de proposer des solutions d'investissement responsables et innovantes basées sur les marchés privés et les actifs réels et alternatifs, auprès des investisseurs individuels et institutionnels. Dans le contexte macroéconomique actuel, avoir accès aux bons portefeuilles d'actifs immobiliers, de dette privée, de </a:t>
            </a:r>
            <a:r>
              <a:rPr lang="en-US" sz="800" i="1" dirty="0">
                <a:latin typeface="Noto Sans" panose="020B0502040504020204" pitchFamily="34" charset="0"/>
                <a:ea typeface="Noto Sans" panose="020B0502040504020204" pitchFamily="34" charset="0"/>
                <a:cs typeface="Noto Sans" panose="020B0502040504020204" pitchFamily="34" charset="0"/>
              </a:rPr>
              <a:t>private equity,</a:t>
            </a:r>
            <a:r>
              <a:rPr lang="fr-FR" sz="800" i="1" dirty="0">
                <a:latin typeface="Noto Sans" panose="020B0502040504020204" pitchFamily="34" charset="0"/>
                <a:ea typeface="Noto Sans" panose="020B0502040504020204" pitchFamily="34" charset="0"/>
                <a:cs typeface="Noto Sans" panose="020B0502040504020204" pitchFamily="34" charset="0"/>
              </a:rPr>
              <a:t> d'infrastructures et alternatifs joue un rôle de plus en plus crucial pour les investisseurs désireux de faire face à leurs engagements à long terme, de sécuriser leurs plans de retraite et d’atteindre leurs objectifs ESG et d'impact, même si, de par leur nature, ces actifs présentent des risques.  </a:t>
            </a:r>
          </a:p>
          <a:p>
            <a:pPr marL="6351" indent="0" algn="just">
              <a:buNone/>
            </a:pPr>
            <a:r>
              <a:rPr lang="fr-FR" sz="800" i="1" dirty="0">
                <a:latin typeface="Noto Sans" panose="020B0502040504020204" pitchFamily="34" charset="0"/>
                <a:ea typeface="Noto Sans" panose="020B0502040504020204" pitchFamily="34" charset="0"/>
                <a:cs typeface="Noto Sans" panose="020B0502040504020204" pitchFamily="34" charset="0"/>
              </a:rPr>
              <a:t>Forte de sa position de gestionnaire d'actifs leader en Europe</a:t>
            </a:r>
            <a:r>
              <a:rPr lang="fr-FR" sz="800" i="1" baseline="30000" dirty="0">
                <a:latin typeface="Noto Sans" panose="020B0502040504020204" pitchFamily="34" charset="0"/>
                <a:ea typeface="Noto Sans" panose="020B0502040504020204" pitchFamily="34" charset="0"/>
                <a:cs typeface="Noto Sans" panose="020B0502040504020204" pitchFamily="34" charset="0"/>
              </a:rPr>
              <a:t>1</a:t>
            </a:r>
            <a:r>
              <a:rPr lang="fr-FR" sz="800" i="1" dirty="0">
                <a:latin typeface="Noto Sans" panose="020B0502040504020204" pitchFamily="34" charset="0"/>
                <a:ea typeface="Noto Sans" panose="020B0502040504020204" pitchFamily="34" charset="0"/>
                <a:cs typeface="Noto Sans" panose="020B0502040504020204" pitchFamily="34" charset="0"/>
              </a:rPr>
              <a:t>, Amundi Actifs Réels et Alternatifs bénéficie d'un environnement privilégié pour générer et financer des opportunités d'investissement dans l'univers des marchés privés et des actifs réels et alternatifs. Cet écosystème a pour objectif de construire des portefeuilles résilients et donne accès à des éléments d'analyses et des éclairages en matière d’investissement afin d’évaluer chaque transaction.</a:t>
            </a:r>
          </a:p>
          <a:p>
            <a:pPr marL="6351" indent="0" algn="just">
              <a:buNone/>
            </a:pPr>
            <a:r>
              <a:rPr lang="fr-FR" sz="800" i="1" dirty="0">
                <a:latin typeface="Noto Sans" panose="020B0502040504020204" pitchFamily="34" charset="0"/>
                <a:ea typeface="Noto Sans" panose="020B0502040504020204" pitchFamily="34" charset="0"/>
                <a:cs typeface="Noto Sans" panose="020B0502040504020204" pitchFamily="34" charset="0"/>
              </a:rPr>
              <a:t>Notre valeur ajoutée pour les investisseurs résulte également en notre capacité à structurer les véhicules d’investissement adéquats afin de faciliter l’accès à ces opportunités. À cet effet, nous proposons une gamme complète de fonds, de comptes séparés, de club deals, de </a:t>
            </a:r>
            <a:r>
              <a:rPr lang="fr-FR" sz="800" i="1" dirty="0" err="1">
                <a:latin typeface="Noto Sans" panose="020B0502040504020204" pitchFamily="34" charset="0"/>
                <a:ea typeface="Noto Sans" panose="020B0502040504020204" pitchFamily="34" charset="0"/>
                <a:cs typeface="Noto Sans" panose="020B0502040504020204" pitchFamily="34" charset="0"/>
              </a:rPr>
              <a:t>co</a:t>
            </a:r>
            <a:r>
              <a:rPr lang="fr-FR" sz="800" i="1" dirty="0">
                <a:latin typeface="Noto Sans" panose="020B0502040504020204" pitchFamily="34" charset="0"/>
                <a:ea typeface="Noto Sans" panose="020B0502040504020204" pitchFamily="34" charset="0"/>
                <a:cs typeface="Noto Sans" panose="020B0502040504020204" pitchFamily="34" charset="0"/>
              </a:rPr>
              <a:t>-investissements et de structures multi-gestionnaires. Concilier structuration de véhicules d’investissement et mise à disposition de supports de distribution clairs et compréhensibles en matière d’actifs réels et alternatifs représente notre compétence différenciante, facilitant, de ce fait, l’accès aux marchés privés pour tous.</a:t>
            </a:r>
            <a:endParaRPr lang="fr-FR" sz="800" dirty="0">
              <a:latin typeface="Noto Sans" panose="020B0502040504020204" pitchFamily="34" charset="0"/>
              <a:ea typeface="Noto Sans" panose="020B0502040504020204" pitchFamily="34" charset="0"/>
              <a:cs typeface="Noto Sans" panose="020B0502040504020204" pitchFamily="34" charset="0"/>
            </a:endParaRPr>
          </a:p>
          <a:p>
            <a:pPr marL="6351" indent="0" algn="just">
              <a:buNone/>
            </a:pPr>
            <a:r>
              <a:rPr lang="fr-FR" sz="800" i="1" dirty="0">
                <a:latin typeface="Noto Sans" panose="020B0502040504020204" pitchFamily="34" charset="0"/>
                <a:ea typeface="Noto Sans" panose="020B0502040504020204" pitchFamily="34" charset="0"/>
                <a:cs typeface="Noto Sans" panose="020B0502040504020204" pitchFamily="34" charset="0"/>
              </a:rPr>
              <a:t>En nous appuyant sur ces compétences, nous avons construit une plateforme intégrée d'actifs réels et alternatifs, composée de environ 330 professionnels expérimentés, répartis dans nos centres de gestion à Paris, Londres, Milan, Luxembourg, Barcelone, Madrid, Dublin et Zurich</a:t>
            </a:r>
            <a:r>
              <a:rPr lang="fr-FR" sz="800" i="1" baseline="30000" dirty="0">
                <a:latin typeface="Noto Sans" panose="020B0502040504020204" pitchFamily="34" charset="0"/>
                <a:ea typeface="Noto Sans" panose="020B0502040504020204" pitchFamily="34" charset="0"/>
                <a:cs typeface="Noto Sans" panose="020B0502040504020204" pitchFamily="34" charset="0"/>
              </a:rPr>
              <a:t>2</a:t>
            </a:r>
            <a:r>
              <a:rPr lang="fr-FR" sz="800" i="1" dirty="0">
                <a:latin typeface="Noto Sans" panose="020B0502040504020204" pitchFamily="34" charset="0"/>
                <a:ea typeface="Noto Sans" panose="020B0502040504020204" pitchFamily="34" charset="0"/>
                <a:cs typeface="Noto Sans" panose="020B0502040504020204" pitchFamily="34" charset="0"/>
              </a:rPr>
              <a:t>, qui gère 71 milliards d'euros d’encours</a:t>
            </a:r>
            <a:r>
              <a:rPr lang="fr-FR" sz="800" i="1" baseline="30000" dirty="0">
                <a:latin typeface="Noto Sans" panose="020B0502040504020204" pitchFamily="34" charset="0"/>
                <a:ea typeface="Noto Sans" panose="020B0502040504020204" pitchFamily="34" charset="0"/>
                <a:cs typeface="Noto Sans" panose="020B0502040504020204" pitchFamily="34" charset="0"/>
              </a:rPr>
              <a:t>3</a:t>
            </a:r>
            <a:r>
              <a:rPr lang="fr-FR" sz="800" i="1" dirty="0">
                <a:latin typeface="Noto Sans" panose="020B0502040504020204" pitchFamily="34" charset="0"/>
                <a:ea typeface="Noto Sans" panose="020B0502040504020204" pitchFamily="34" charset="0"/>
                <a:cs typeface="Noto Sans" panose="020B0502040504020204" pitchFamily="34" charset="0"/>
              </a:rPr>
              <a:t>. Amundi Actifs Réels et Alternatifs s’engage à devenir une référence à l’échelle mondiale, capable d’offrir aux investisseurs la possibilité de contribuer au financement de l'économie réelle. »</a:t>
            </a:r>
            <a:endParaRPr lang="fr-FR" sz="800" dirty="0">
              <a:latin typeface="Noto Sans" panose="020B0502040504020204" pitchFamily="34" charset="0"/>
              <a:ea typeface="Noto Sans" panose="020B0502040504020204" pitchFamily="34" charset="0"/>
              <a:cs typeface="Noto Sans" panose="020B0502040504020204" pitchFamily="34" charset="0"/>
            </a:endParaRPr>
          </a:p>
        </p:txBody>
      </p:sp>
      <p:pic>
        <p:nvPicPr>
          <p:cNvPr id="26" name="Image 14">
            <a:extLst>
              <a:ext uri="{FF2B5EF4-FFF2-40B4-BE49-F238E27FC236}">
                <a16:creationId xmlns:a16="http://schemas.microsoft.com/office/drawing/2014/main" id="{C6DC6020-A939-014A-B2A8-44EDB0D7FFC7}"/>
              </a:ext>
            </a:extLst>
          </p:cNvPr>
          <p:cNvPicPr>
            <a:picLocks noChangeAspect="1"/>
          </p:cNvPicPr>
          <p:nvPr/>
        </p:nvPicPr>
        <p:blipFill>
          <a:blip r:embed="rId2"/>
          <a:stretch>
            <a:fillRect/>
          </a:stretch>
        </p:blipFill>
        <p:spPr>
          <a:xfrm>
            <a:off x="8046720" y="409492"/>
            <a:ext cx="796667" cy="991928"/>
          </a:xfrm>
          <a:prstGeom prst="rect">
            <a:avLst/>
          </a:prstGeom>
        </p:spPr>
      </p:pic>
      <p:sp>
        <p:nvSpPr>
          <p:cNvPr id="28" name="Rounded Rectangle 5">
            <a:extLst>
              <a:ext uri="{FF2B5EF4-FFF2-40B4-BE49-F238E27FC236}">
                <a16:creationId xmlns:a16="http://schemas.microsoft.com/office/drawing/2014/main" id="{73BAA82D-AA43-894F-B242-E5954D3F02EE}"/>
              </a:ext>
            </a:extLst>
          </p:cNvPr>
          <p:cNvSpPr/>
          <p:nvPr/>
        </p:nvSpPr>
        <p:spPr>
          <a:xfrm>
            <a:off x="7634501" y="1276316"/>
            <a:ext cx="1208886" cy="390019"/>
          </a:xfrm>
          <a:prstGeom prst="roundRect">
            <a:avLst>
              <a:gd name="adj" fmla="val 14091"/>
            </a:avLst>
          </a:prstGeom>
          <a:solidFill>
            <a:schemeClr val="bg1"/>
          </a:solidFill>
          <a:ln>
            <a:noFill/>
          </a:ln>
          <a:effectLst>
            <a:outerShdw blurRad="762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27000" tIns="40500" rIns="54000" bIns="40500" rtlCol="0" anchor="ctr">
            <a:spAutoFit/>
          </a:bodyPr>
          <a:lstStyle/>
          <a:p>
            <a:pPr algn="r"/>
            <a:r>
              <a:rPr lang="fr-FR" sz="600" b="1" dirty="0">
                <a:solidFill>
                  <a:schemeClr val="tx1"/>
                </a:solidFill>
                <a:latin typeface="Noto Sans" panose="020B0502040504020204" pitchFamily="34" charset="0"/>
                <a:ea typeface="Noto Sans" panose="020B0502040504020204" pitchFamily="34" charset="0"/>
                <a:cs typeface="Noto Sans" panose="020B0502040504020204" pitchFamily="34" charset="0"/>
              </a:rPr>
              <a:t>Dominique Carrel-Billiard, </a:t>
            </a:r>
            <a:r>
              <a:rPr lang="fr-FR" sz="600" dirty="0">
                <a:solidFill>
                  <a:schemeClr val="tx1"/>
                </a:solidFill>
                <a:latin typeface="Noto Sans" panose="020B0502040504020204" pitchFamily="34" charset="0"/>
                <a:ea typeface="Noto Sans" panose="020B0502040504020204" pitchFamily="34" charset="0"/>
                <a:cs typeface="Noto Sans" panose="020B0502040504020204" pitchFamily="34" charset="0"/>
              </a:rPr>
              <a:t>Directeur du Métier Actifs Réels et Alternatifs d’Amundi</a:t>
            </a:r>
            <a:endParaRPr lang="en-GB" sz="600"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4" name="Espace réservé du texte 7">
            <a:extLst>
              <a:ext uri="{FF2B5EF4-FFF2-40B4-BE49-F238E27FC236}">
                <a16:creationId xmlns:a16="http://schemas.microsoft.com/office/drawing/2014/main" id="{2909F8CC-D856-D84B-813B-68F524C373E1}"/>
              </a:ext>
            </a:extLst>
          </p:cNvPr>
          <p:cNvSpPr txBox="1">
            <a:spLocks/>
          </p:cNvSpPr>
          <p:nvPr/>
        </p:nvSpPr>
        <p:spPr>
          <a:xfrm>
            <a:off x="329872" y="4234428"/>
            <a:ext cx="6048186" cy="380679"/>
          </a:xfrm>
          <a:prstGeom prst="rect">
            <a:avLst/>
          </a:prstGeom>
        </p:spPr>
        <p:txBody>
          <a:bodyPr/>
          <a:lstStyle>
            <a:lvl1pPr marL="195263" indent="-188913" algn="l" defTabSz="914355" rtl="0" eaLnBrk="1" latinLnBrk="0" hangingPunct="1">
              <a:lnSpc>
                <a:spcPct val="100000"/>
              </a:lnSpc>
              <a:spcBef>
                <a:spcPts val="1000"/>
              </a:spcBef>
              <a:buClr>
                <a:schemeClr val="accent1"/>
              </a:buClr>
              <a:buSzPct val="130000"/>
              <a:buFont typeface="CambriaMath" charset="0"/>
              <a:buChar char="⎯"/>
              <a:tabLst/>
              <a:defRPr sz="1400" kern="1200">
                <a:solidFill>
                  <a:schemeClr val="tx2"/>
                </a:solidFill>
                <a:latin typeface="+mn-lt"/>
                <a:ea typeface="+mn-ea"/>
                <a:cs typeface="+mn-cs"/>
              </a:defRPr>
            </a:lvl1pPr>
            <a:lvl2pPr marL="365125" indent="-141288" algn="l" defTabSz="914355" rtl="0" eaLnBrk="1" latinLnBrk="0" hangingPunct="1">
              <a:lnSpc>
                <a:spcPct val="100000"/>
              </a:lnSpc>
              <a:spcBef>
                <a:spcPts val="500"/>
              </a:spcBef>
              <a:buClr>
                <a:schemeClr val="accent2"/>
              </a:buClr>
              <a:buFont typeface="CambriaMath" charset="0"/>
              <a:buChar char="⎯"/>
              <a:tabLst/>
              <a:defRPr sz="1200" kern="1200">
                <a:solidFill>
                  <a:schemeClr val="tx2"/>
                </a:solidFill>
                <a:latin typeface="+mn-lt"/>
                <a:ea typeface="+mn-ea"/>
                <a:cs typeface="+mn-cs"/>
              </a:defRPr>
            </a:lvl2pPr>
            <a:lvl3pPr marL="536575" indent="-125413" algn="l" defTabSz="914355" rtl="0" eaLnBrk="1" latinLnBrk="0" hangingPunct="1">
              <a:lnSpc>
                <a:spcPct val="100000"/>
              </a:lnSpc>
              <a:spcBef>
                <a:spcPts val="500"/>
              </a:spcBef>
              <a:buClr>
                <a:schemeClr val="accent2"/>
              </a:buClr>
              <a:buFont typeface="LucidaGrande-Bold" charset="0"/>
              <a:buChar char="⁃"/>
              <a:tabLst/>
              <a:defRPr sz="1000" kern="1200">
                <a:solidFill>
                  <a:schemeClr val="tx2"/>
                </a:solidFill>
                <a:latin typeface="+mn-lt"/>
                <a:ea typeface="+mn-ea"/>
                <a:cs typeface="+mn-cs"/>
              </a:defRPr>
            </a:lvl3pPr>
            <a:lvl4pPr marL="7938" indent="0" algn="l" defTabSz="914355" rtl="0" eaLnBrk="1" latinLnBrk="0" hangingPunct="1">
              <a:lnSpc>
                <a:spcPct val="100000"/>
              </a:lnSpc>
              <a:spcBef>
                <a:spcPts val="500"/>
              </a:spcBef>
              <a:buFont typeface="Arial" charset="0"/>
              <a:buNone/>
              <a:tabLst/>
              <a:defRPr sz="1000" kern="1200">
                <a:solidFill>
                  <a:schemeClr val="tx1"/>
                </a:solidFill>
                <a:latin typeface="+mn-lt"/>
                <a:ea typeface="+mn-ea"/>
                <a:cs typeface="+mn-cs"/>
              </a:defRPr>
            </a:lvl4pPr>
            <a:lvl5pPr marL="7938" indent="0" algn="l" defTabSz="914355" rtl="0" eaLnBrk="1" latinLnBrk="0" hangingPunct="1">
              <a:lnSpc>
                <a:spcPct val="100000"/>
              </a:lnSpc>
              <a:spcBef>
                <a:spcPts val="500"/>
              </a:spcBef>
              <a:buFont typeface="Arial" charset="0"/>
              <a:buNone/>
              <a:tabLst/>
              <a:defRPr sz="1000" kern="1200">
                <a:solidFill>
                  <a:schemeClr val="accent1"/>
                </a:solidFill>
                <a:latin typeface="+mn-lt"/>
                <a:ea typeface="+mn-ea"/>
                <a:cs typeface="+mn-cs"/>
              </a:defRPr>
            </a:lvl5pPr>
            <a:lvl6pPr marL="251447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3"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1"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8"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spcBef>
                <a:spcPts val="0"/>
              </a:spcBef>
              <a:buNone/>
            </a:pPr>
            <a:r>
              <a:rPr lang="fr-FR" sz="700" dirty="0">
                <a:latin typeface="Noto Sans" panose="020B0502040504020204" pitchFamily="34" charset="0"/>
                <a:ea typeface="Noto Sans" panose="020B0502040504020204" pitchFamily="34" charset="0"/>
                <a:cs typeface="Noto Sans" panose="020B0502040504020204" pitchFamily="34" charset="0"/>
              </a:rPr>
              <a:t>1 IPE “Top 500 Asset Managers” publié en juin 2024 sur la base des encours sous gestion au 31/12/2023. </a:t>
            </a:r>
            <a:endParaRPr lang="en-US" sz="700" dirty="0">
              <a:latin typeface="Noto Sans" panose="020B0502040504020204" pitchFamily="34" charset="0"/>
              <a:ea typeface="Noto Sans" panose="020B0502040504020204" pitchFamily="34" charset="0"/>
              <a:cs typeface="Noto Sans" panose="020B0502040504020204" pitchFamily="34" charset="0"/>
            </a:endParaRPr>
          </a:p>
          <a:p>
            <a:pPr marL="6350" indent="0">
              <a:spcBef>
                <a:spcPts val="0"/>
              </a:spcBef>
              <a:buNone/>
            </a:pPr>
            <a:r>
              <a:rPr lang="fr-FR" sz="700" dirty="0">
                <a:latin typeface="Noto Sans" panose="020B0502040504020204" pitchFamily="34" charset="0"/>
                <a:ea typeface="Noto Sans" panose="020B0502040504020204" pitchFamily="34" charset="0"/>
                <a:cs typeface="Noto Sans" panose="020B0502040504020204" pitchFamily="34" charset="0"/>
              </a:rPr>
              <a:t>2. La liste des villes comprend les pôles d'investissement.</a:t>
            </a:r>
          </a:p>
          <a:p>
            <a:pPr marL="6350" indent="0">
              <a:spcBef>
                <a:spcPts val="0"/>
              </a:spcBef>
              <a:buNone/>
            </a:pPr>
            <a:r>
              <a:rPr lang="fr-FR" sz="700" dirty="0">
                <a:latin typeface="Noto Sans" panose="020B0502040504020204" pitchFamily="34" charset="0"/>
                <a:ea typeface="Noto Sans" panose="020B0502040504020204" pitchFamily="34" charset="0"/>
                <a:cs typeface="Noto Sans" panose="020B0502040504020204" pitchFamily="34" charset="0"/>
              </a:rPr>
              <a:t>3. Source : Amundi, données à fin juin 2024. </a:t>
            </a:r>
          </a:p>
        </p:txBody>
      </p:sp>
    </p:spTree>
    <p:extLst>
      <p:ext uri="{BB962C8B-B14F-4D97-AF65-F5344CB8AC3E}">
        <p14:creationId xmlns:p14="http://schemas.microsoft.com/office/powerpoint/2010/main" val="3819053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Picture 179">
            <a:extLst>
              <a:ext uri="{FF2B5EF4-FFF2-40B4-BE49-F238E27FC236}">
                <a16:creationId xmlns:a16="http://schemas.microsoft.com/office/drawing/2014/main" id="{9A24BC1C-E9DB-4DA1-9D0C-6577DEAA1DE6}"/>
              </a:ext>
            </a:extLst>
          </p:cNvPr>
          <p:cNvPicPr>
            <a:picLocks noChangeAspect="1"/>
          </p:cNvPicPr>
          <p:nvPr/>
        </p:nvPicPr>
        <p:blipFill rotWithShape="1">
          <a:blip r:embed="rId2" cstate="print">
            <a:duotone>
              <a:schemeClr val="accent2">
                <a:shade val="45000"/>
                <a:satMod val="135000"/>
              </a:schemeClr>
              <a:prstClr val="white"/>
            </a:duotone>
            <a:alphaModFix amt="70000"/>
            <a:extLst>
              <a:ext uri="{28A0092B-C50C-407E-A947-70E740481C1C}">
                <a14:useLocalDpi xmlns:a14="http://schemas.microsoft.com/office/drawing/2010/main"/>
              </a:ext>
            </a:extLst>
          </a:blip>
          <a:srcRect l="638" t="16623" b="15495"/>
          <a:stretch/>
        </p:blipFill>
        <p:spPr>
          <a:xfrm>
            <a:off x="0" y="421228"/>
            <a:ext cx="9144000" cy="4200827"/>
          </a:xfrm>
          <a:prstGeom prst="rect">
            <a:avLst/>
          </a:prstGeom>
        </p:spPr>
      </p:pic>
      <p:sp>
        <p:nvSpPr>
          <p:cNvPr id="181" name="Rectangle 180">
            <a:extLst>
              <a:ext uri="{FF2B5EF4-FFF2-40B4-BE49-F238E27FC236}">
                <a16:creationId xmlns:a16="http://schemas.microsoft.com/office/drawing/2014/main" id="{17A82C61-126F-4A7F-A51A-E8D13D3B9674}"/>
              </a:ext>
            </a:extLst>
          </p:cNvPr>
          <p:cNvSpPr/>
          <p:nvPr/>
        </p:nvSpPr>
        <p:spPr>
          <a:xfrm>
            <a:off x="0" y="424336"/>
            <a:ext cx="9144000" cy="419771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A55B2-71C7-D142-9718-47F3DB26F441}" type="slidenum">
              <a:rPr kumimoji="0" lang="en-GB" sz="600" b="0" i="0" u="none" strike="noStrike" kern="1200" cap="none" spc="0" normalizeH="0" baseline="0" noProof="0" smtClean="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GB" sz="600" b="0" i="0" u="none" strike="noStrike" kern="1200" cap="none" spc="0"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82" name="Titre 1">
            <a:extLst>
              <a:ext uri="{FF2B5EF4-FFF2-40B4-BE49-F238E27FC236}">
                <a16:creationId xmlns:a16="http://schemas.microsoft.com/office/drawing/2014/main" id="{589629D7-EC93-481F-B0A6-994BAE6C93D6}"/>
              </a:ext>
            </a:extLst>
          </p:cNvPr>
          <p:cNvSpPr txBox="1">
            <a:spLocks/>
          </p:cNvSpPr>
          <p:nvPr/>
        </p:nvSpPr>
        <p:spPr>
          <a:xfrm>
            <a:off x="239185" y="1792"/>
            <a:ext cx="8634103"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defTabSz="685800"/>
            <a:r>
              <a:rPr lang="fr-FR" sz="1200" dirty="0">
                <a:latin typeface="Noto Sans" panose="020B0502040504020204" pitchFamily="34" charset="0"/>
                <a:ea typeface="Noto Sans" panose="020B0502040504020204" pitchFamily="34" charset="0"/>
                <a:cs typeface="Noto Sans" panose="020B0502040504020204" pitchFamily="34" charset="0"/>
              </a:rPr>
              <a:t>Amundi actifs réels ET ALTERNATIFS (ARA)</a:t>
            </a:r>
            <a:endParaRPr lang="en-US" sz="1200" spc="38" baseline="30000" dirty="0">
              <a:solidFill>
                <a:srgbClr val="003C64"/>
              </a:solidFill>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183" name="object 2">
            <a:extLst>
              <a:ext uri="{FF2B5EF4-FFF2-40B4-BE49-F238E27FC236}">
                <a16:creationId xmlns:a16="http://schemas.microsoft.com/office/drawing/2014/main" id="{B107607D-9ECA-491A-BCDA-A6923435590F}"/>
              </a:ext>
            </a:extLst>
          </p:cNvPr>
          <p:cNvSpPr/>
          <p:nvPr/>
        </p:nvSpPr>
        <p:spPr>
          <a:xfrm>
            <a:off x="318495" y="2096250"/>
            <a:ext cx="1260475" cy="2270718"/>
          </a:xfrm>
          <a:custGeom>
            <a:avLst/>
            <a:gdLst/>
            <a:ahLst/>
            <a:cxnLst/>
            <a:rect l="l" t="t" r="r" b="b"/>
            <a:pathLst>
              <a:path w="1260475" h="3114040">
                <a:moveTo>
                  <a:pt x="1152004" y="0"/>
                </a:moveTo>
                <a:lnTo>
                  <a:pt x="108000" y="0"/>
                </a:lnTo>
                <a:lnTo>
                  <a:pt x="65960" y="8486"/>
                </a:lnTo>
                <a:lnTo>
                  <a:pt x="31630" y="31630"/>
                </a:lnTo>
                <a:lnTo>
                  <a:pt x="8486" y="65960"/>
                </a:lnTo>
                <a:lnTo>
                  <a:pt x="0" y="108000"/>
                </a:lnTo>
                <a:lnTo>
                  <a:pt x="0" y="3006001"/>
                </a:lnTo>
                <a:lnTo>
                  <a:pt x="8486" y="3048041"/>
                </a:lnTo>
                <a:lnTo>
                  <a:pt x="31630" y="3082370"/>
                </a:lnTo>
                <a:lnTo>
                  <a:pt x="65960" y="3105515"/>
                </a:lnTo>
                <a:lnTo>
                  <a:pt x="108000" y="3114001"/>
                </a:lnTo>
                <a:lnTo>
                  <a:pt x="1152004" y="3114001"/>
                </a:lnTo>
                <a:lnTo>
                  <a:pt x="1194039" y="3105515"/>
                </a:lnTo>
                <a:lnTo>
                  <a:pt x="1228369" y="3082370"/>
                </a:lnTo>
                <a:lnTo>
                  <a:pt x="1251516" y="3048041"/>
                </a:lnTo>
                <a:lnTo>
                  <a:pt x="1260005" y="3006001"/>
                </a:lnTo>
                <a:lnTo>
                  <a:pt x="1260005" y="108000"/>
                </a:lnTo>
                <a:lnTo>
                  <a:pt x="1251516" y="65960"/>
                </a:lnTo>
                <a:lnTo>
                  <a:pt x="1228369" y="31630"/>
                </a:lnTo>
                <a:lnTo>
                  <a:pt x="1194039" y="8486"/>
                </a:lnTo>
                <a:lnTo>
                  <a:pt x="1152004" y="0"/>
                </a:lnTo>
                <a:close/>
              </a:path>
            </a:pathLst>
          </a:custGeom>
          <a:solidFill>
            <a:srgbClr val="EDEDED"/>
          </a:solidFill>
          <a:effectLst>
            <a:outerShdw blurRad="50800" dist="38100" dir="2700000" algn="tl" rotWithShape="0">
              <a:prstClr val="black">
                <a:alpha val="40000"/>
              </a:prstClr>
            </a:outerShdw>
          </a:effectLst>
        </p:spPr>
        <p:txBody>
          <a:bodyPr wrap="square" lIns="0" tIns="0" rIns="0" bIns="0" rtlCol="0"/>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84" name="object 5">
            <a:extLst>
              <a:ext uri="{FF2B5EF4-FFF2-40B4-BE49-F238E27FC236}">
                <a16:creationId xmlns:a16="http://schemas.microsoft.com/office/drawing/2014/main" id="{9CEFF093-0BF3-439A-BE94-E2814759AF37}"/>
              </a:ext>
            </a:extLst>
          </p:cNvPr>
          <p:cNvSpPr txBox="1"/>
          <p:nvPr/>
        </p:nvSpPr>
        <p:spPr>
          <a:xfrm>
            <a:off x="313229" y="3281988"/>
            <a:ext cx="1170111" cy="874598"/>
          </a:xfrm>
          <a:prstGeom prst="rect">
            <a:avLst/>
          </a:prstGeom>
        </p:spPr>
        <p:txBody>
          <a:bodyPr vert="horz" wrap="square" lIns="0" tIns="12700" rIns="0" bIns="0" rtlCol="0">
            <a:spAutoFit/>
          </a:bodyPr>
          <a:lstStyle/>
          <a:p>
            <a:pPr marL="80429" marR="6773" lvl="0" indent="-2540" algn="r" defTabSz="1219140" rtl="0" eaLnBrk="1" fontAlgn="auto" latinLnBrk="0" hangingPunct="1">
              <a:lnSpc>
                <a:spcPct val="100000"/>
              </a:lnSpc>
              <a:spcBef>
                <a:spcPts val="133"/>
              </a:spcBef>
              <a:spcAft>
                <a:spcPts val="0"/>
              </a:spcAft>
              <a:buClrTx/>
              <a:buSzTx/>
              <a:buFontTx/>
              <a:buNone/>
              <a:tabLst/>
              <a:defRPr/>
            </a:pPr>
            <a:r>
              <a:rPr kumimoji="0" lang="fr-FR" sz="800" b="0" i="0" u="none" strike="noStrike" kern="1200" cap="none" spc="-7"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Spécialiste de </a:t>
            </a:r>
            <a:r>
              <a:rPr kumimoji="0" lang="fr-FR" sz="800" b="0" i="0" u="none" strike="noStrike" kern="1200" cap="none" spc="-7" normalizeH="0" baseline="0" noProof="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l’immobilier </a:t>
            </a:r>
            <a:r>
              <a:rPr kumimoji="0" lang="en-US" sz="800" b="0" i="0" u="none" strike="noStrike" kern="1200" cap="none" spc="-7" normalizeH="0" baseline="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Core/Core</a:t>
            </a:r>
            <a:r>
              <a:rPr kumimoji="0" lang="fr-FR" sz="800" b="0" i="0" u="none" strike="noStrike" kern="1200" cap="none" spc="-7" normalizeH="0" baseline="0" noProof="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fr-FR" sz="800" b="0" i="0" u="none" strike="noStrike" kern="1200" cap="none" spc="-7"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dans les grandes métropoles européennes. Couverture de tous les segments. </a:t>
            </a:r>
          </a:p>
        </p:txBody>
      </p:sp>
      <p:sp>
        <p:nvSpPr>
          <p:cNvPr id="185" name="object 7">
            <a:extLst>
              <a:ext uri="{FF2B5EF4-FFF2-40B4-BE49-F238E27FC236}">
                <a16:creationId xmlns:a16="http://schemas.microsoft.com/office/drawing/2014/main" id="{B6EA0B30-F073-4D22-B4AF-F685603A3A7F}"/>
              </a:ext>
            </a:extLst>
          </p:cNvPr>
          <p:cNvSpPr/>
          <p:nvPr/>
        </p:nvSpPr>
        <p:spPr>
          <a:xfrm>
            <a:off x="1110497" y="3235270"/>
            <a:ext cx="360045" cy="0"/>
          </a:xfrm>
          <a:custGeom>
            <a:avLst/>
            <a:gdLst/>
            <a:ahLst/>
            <a:cxnLst/>
            <a:rect l="l" t="t" r="r" b="b"/>
            <a:pathLst>
              <a:path w="360044">
                <a:moveTo>
                  <a:pt x="0" y="0"/>
                </a:moveTo>
                <a:lnTo>
                  <a:pt x="359994" y="0"/>
                </a:lnTo>
              </a:path>
            </a:pathLst>
          </a:custGeom>
          <a:ln w="25400">
            <a:solidFill>
              <a:srgbClr val="003B68"/>
            </a:solidFill>
          </a:ln>
        </p:spPr>
        <p:txBody>
          <a:bodyPr wrap="square" lIns="0" tIns="0" rIns="0" bIns="0" rtlCol="0"/>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86" name="object 23">
            <a:extLst>
              <a:ext uri="{FF2B5EF4-FFF2-40B4-BE49-F238E27FC236}">
                <a16:creationId xmlns:a16="http://schemas.microsoft.com/office/drawing/2014/main" id="{750958F5-BABE-4A24-8AB5-CBD6D73CF262}"/>
              </a:ext>
            </a:extLst>
          </p:cNvPr>
          <p:cNvSpPr/>
          <p:nvPr/>
        </p:nvSpPr>
        <p:spPr>
          <a:xfrm>
            <a:off x="3231048" y="2096250"/>
            <a:ext cx="1260475" cy="2270718"/>
          </a:xfrm>
          <a:custGeom>
            <a:avLst/>
            <a:gdLst/>
            <a:ahLst/>
            <a:cxnLst/>
            <a:rect l="l" t="t" r="r" b="b"/>
            <a:pathLst>
              <a:path w="1260475" h="3114040">
                <a:moveTo>
                  <a:pt x="1152004" y="0"/>
                </a:moveTo>
                <a:lnTo>
                  <a:pt x="108000" y="0"/>
                </a:lnTo>
                <a:lnTo>
                  <a:pt x="65960" y="8486"/>
                </a:lnTo>
                <a:lnTo>
                  <a:pt x="31630" y="31630"/>
                </a:lnTo>
                <a:lnTo>
                  <a:pt x="8486" y="65960"/>
                </a:lnTo>
                <a:lnTo>
                  <a:pt x="0" y="108000"/>
                </a:lnTo>
                <a:lnTo>
                  <a:pt x="0" y="3006001"/>
                </a:lnTo>
                <a:lnTo>
                  <a:pt x="8486" y="3048041"/>
                </a:lnTo>
                <a:lnTo>
                  <a:pt x="31630" y="3082370"/>
                </a:lnTo>
                <a:lnTo>
                  <a:pt x="65960" y="3105515"/>
                </a:lnTo>
                <a:lnTo>
                  <a:pt x="108000" y="3114001"/>
                </a:lnTo>
                <a:lnTo>
                  <a:pt x="1152004" y="3114001"/>
                </a:lnTo>
                <a:lnTo>
                  <a:pt x="1194039" y="3105515"/>
                </a:lnTo>
                <a:lnTo>
                  <a:pt x="1228369" y="3082370"/>
                </a:lnTo>
                <a:lnTo>
                  <a:pt x="1251516" y="3048041"/>
                </a:lnTo>
                <a:lnTo>
                  <a:pt x="1260005" y="3006001"/>
                </a:lnTo>
                <a:lnTo>
                  <a:pt x="1260005" y="108000"/>
                </a:lnTo>
                <a:lnTo>
                  <a:pt x="1251516" y="65960"/>
                </a:lnTo>
                <a:lnTo>
                  <a:pt x="1228369" y="31630"/>
                </a:lnTo>
                <a:lnTo>
                  <a:pt x="1194039" y="8486"/>
                </a:lnTo>
                <a:lnTo>
                  <a:pt x="1152004" y="0"/>
                </a:lnTo>
                <a:close/>
              </a:path>
            </a:pathLst>
          </a:custGeom>
          <a:solidFill>
            <a:srgbClr val="EDEDED"/>
          </a:solidFill>
          <a:effectLst>
            <a:outerShdw blurRad="50800" dist="38100" dir="2700000" algn="tl" rotWithShape="0">
              <a:prstClr val="black">
                <a:alpha val="40000"/>
              </a:prstClr>
            </a:outerShdw>
          </a:effectLst>
        </p:spPr>
        <p:txBody>
          <a:bodyPr wrap="square" lIns="0" tIns="0" rIns="0" bIns="0" rtlCol="0"/>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87" name="object 24">
            <a:extLst>
              <a:ext uri="{FF2B5EF4-FFF2-40B4-BE49-F238E27FC236}">
                <a16:creationId xmlns:a16="http://schemas.microsoft.com/office/drawing/2014/main" id="{0F47EBAF-9298-46A2-B4F4-D987428BD1B0}"/>
              </a:ext>
            </a:extLst>
          </p:cNvPr>
          <p:cNvSpPr txBox="1"/>
          <p:nvPr/>
        </p:nvSpPr>
        <p:spPr>
          <a:xfrm>
            <a:off x="3262104" y="3281986"/>
            <a:ext cx="1134034" cy="628377"/>
          </a:xfrm>
          <a:prstGeom prst="rect">
            <a:avLst/>
          </a:prstGeom>
        </p:spPr>
        <p:txBody>
          <a:bodyPr vert="horz" wrap="square" lIns="0" tIns="12700" rIns="0" bIns="0" rtlCol="0">
            <a:spAutoFit/>
          </a:bodyPr>
          <a:lstStyle/>
          <a:p>
            <a:pPr marL="16933" marR="6773" lvl="0" indent="426699" algn="r" defTabSz="1219140" rtl="0" eaLnBrk="1" fontAlgn="auto" latinLnBrk="0" hangingPunct="1">
              <a:lnSpc>
                <a:spcPct val="100000"/>
              </a:lnSpc>
              <a:spcBef>
                <a:spcPts val="133"/>
              </a:spcBef>
              <a:spcAft>
                <a:spcPts val="0"/>
              </a:spcAft>
              <a:buClrTx/>
              <a:buSzTx/>
              <a:buFontTx/>
              <a:buNone/>
              <a:tabLst/>
              <a:defRPr/>
            </a:pPr>
            <a:r>
              <a:rPr kumimoji="0" lang="fr-FR" sz="800" b="0" i="0" u="none" strike="noStrike" kern="1200" cap="none" spc="-7"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Spécialiste du capital développement et transmission sur le  marché européen des PME et ETI. </a:t>
            </a:r>
          </a:p>
        </p:txBody>
      </p:sp>
      <p:sp>
        <p:nvSpPr>
          <p:cNvPr id="188" name="object 27">
            <a:extLst>
              <a:ext uri="{FF2B5EF4-FFF2-40B4-BE49-F238E27FC236}">
                <a16:creationId xmlns:a16="http://schemas.microsoft.com/office/drawing/2014/main" id="{7DFD50A1-0895-425B-88A7-0A36A74B0A07}"/>
              </a:ext>
            </a:extLst>
          </p:cNvPr>
          <p:cNvSpPr/>
          <p:nvPr/>
        </p:nvSpPr>
        <p:spPr>
          <a:xfrm>
            <a:off x="4023045" y="3235270"/>
            <a:ext cx="360045" cy="0"/>
          </a:xfrm>
          <a:custGeom>
            <a:avLst/>
            <a:gdLst/>
            <a:ahLst/>
            <a:cxnLst/>
            <a:rect l="l" t="t" r="r" b="b"/>
            <a:pathLst>
              <a:path w="360045">
                <a:moveTo>
                  <a:pt x="0" y="0"/>
                </a:moveTo>
                <a:lnTo>
                  <a:pt x="359994" y="0"/>
                </a:lnTo>
              </a:path>
            </a:pathLst>
          </a:custGeom>
          <a:ln w="25400">
            <a:solidFill>
              <a:srgbClr val="003B68"/>
            </a:solidFill>
          </a:ln>
        </p:spPr>
        <p:txBody>
          <a:bodyPr wrap="square" lIns="0" tIns="0" rIns="0" bIns="0" rtlCol="0"/>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89" name="object 29">
            <a:extLst>
              <a:ext uri="{FF2B5EF4-FFF2-40B4-BE49-F238E27FC236}">
                <a16:creationId xmlns:a16="http://schemas.microsoft.com/office/drawing/2014/main" id="{7409A351-FF67-493B-A467-20410BA0D67F}"/>
              </a:ext>
            </a:extLst>
          </p:cNvPr>
          <p:cNvSpPr/>
          <p:nvPr/>
        </p:nvSpPr>
        <p:spPr>
          <a:xfrm>
            <a:off x="4687323" y="2096250"/>
            <a:ext cx="1260475" cy="2270718"/>
          </a:xfrm>
          <a:custGeom>
            <a:avLst/>
            <a:gdLst/>
            <a:ahLst/>
            <a:cxnLst/>
            <a:rect l="l" t="t" r="r" b="b"/>
            <a:pathLst>
              <a:path w="1260475" h="3114040">
                <a:moveTo>
                  <a:pt x="1152004" y="0"/>
                </a:moveTo>
                <a:lnTo>
                  <a:pt x="108000" y="0"/>
                </a:lnTo>
                <a:lnTo>
                  <a:pt x="65960" y="8486"/>
                </a:lnTo>
                <a:lnTo>
                  <a:pt x="31630" y="31630"/>
                </a:lnTo>
                <a:lnTo>
                  <a:pt x="8486" y="65960"/>
                </a:lnTo>
                <a:lnTo>
                  <a:pt x="0" y="108000"/>
                </a:lnTo>
                <a:lnTo>
                  <a:pt x="0" y="3006001"/>
                </a:lnTo>
                <a:lnTo>
                  <a:pt x="8486" y="3048041"/>
                </a:lnTo>
                <a:lnTo>
                  <a:pt x="31630" y="3082370"/>
                </a:lnTo>
                <a:lnTo>
                  <a:pt x="65960" y="3105515"/>
                </a:lnTo>
                <a:lnTo>
                  <a:pt x="108000" y="3114001"/>
                </a:lnTo>
                <a:lnTo>
                  <a:pt x="1152004" y="3114001"/>
                </a:lnTo>
                <a:lnTo>
                  <a:pt x="1194039" y="3105515"/>
                </a:lnTo>
                <a:lnTo>
                  <a:pt x="1228369" y="3082370"/>
                </a:lnTo>
                <a:lnTo>
                  <a:pt x="1251516" y="3048041"/>
                </a:lnTo>
                <a:lnTo>
                  <a:pt x="1260005" y="3006001"/>
                </a:lnTo>
                <a:lnTo>
                  <a:pt x="1260005" y="108000"/>
                </a:lnTo>
                <a:lnTo>
                  <a:pt x="1251516" y="65960"/>
                </a:lnTo>
                <a:lnTo>
                  <a:pt x="1228369" y="31630"/>
                </a:lnTo>
                <a:lnTo>
                  <a:pt x="1194039" y="8486"/>
                </a:lnTo>
                <a:lnTo>
                  <a:pt x="1152004" y="0"/>
                </a:lnTo>
                <a:close/>
              </a:path>
            </a:pathLst>
          </a:custGeom>
          <a:solidFill>
            <a:srgbClr val="EDEDED"/>
          </a:solidFill>
          <a:effectLst>
            <a:outerShdw blurRad="50800" dist="38100" dir="2700000" algn="tl" rotWithShape="0">
              <a:prstClr val="black">
                <a:alpha val="40000"/>
              </a:prstClr>
            </a:outerShdw>
          </a:effectLst>
        </p:spPr>
        <p:txBody>
          <a:bodyPr wrap="square" lIns="0" tIns="0" rIns="0" bIns="0" rtlCol="0"/>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90" name="object 30">
            <a:extLst>
              <a:ext uri="{FF2B5EF4-FFF2-40B4-BE49-F238E27FC236}">
                <a16:creationId xmlns:a16="http://schemas.microsoft.com/office/drawing/2014/main" id="{47853151-0C66-4AE5-BC83-12B824316900}"/>
              </a:ext>
            </a:extLst>
          </p:cNvPr>
          <p:cNvSpPr txBox="1"/>
          <p:nvPr/>
        </p:nvSpPr>
        <p:spPr>
          <a:xfrm>
            <a:off x="4743548" y="3281988"/>
            <a:ext cx="1168991" cy="1104085"/>
          </a:xfrm>
          <a:prstGeom prst="rect">
            <a:avLst/>
          </a:prstGeom>
        </p:spPr>
        <p:txBody>
          <a:bodyPr vert="horz" wrap="square" lIns="0" tIns="12700" rIns="0" bIns="0" rtlCol="0">
            <a:spAutoFit/>
          </a:bodyPr>
          <a:lstStyle/>
          <a:p>
            <a:pPr marL="12700" marR="5080" lvl="0" indent="320659" algn="r" defTabSz="914355" rtl="0" eaLnBrk="1" fontAlgn="auto" latinLnBrk="0" hangingPunct="1">
              <a:lnSpc>
                <a:spcPct val="100000"/>
              </a:lnSpc>
              <a:spcBef>
                <a:spcPts val="100"/>
              </a:spcBef>
              <a:spcAft>
                <a:spcPts val="0"/>
              </a:spcAft>
              <a:buClrTx/>
              <a:buSzTx/>
              <a:buFontTx/>
              <a:buNone/>
              <a:tabLst/>
              <a:defRPr/>
            </a:pPr>
            <a:r>
              <a:rPr kumimoji="0" lang="fr-FR" sz="788" b="0" i="0" u="none" strike="noStrike" kern="1200" cap="none" spc="-5"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Expert en </a:t>
            </a:r>
            <a:r>
              <a:rPr kumimoji="0" lang="en-US" sz="788" b="0" i="0" u="none" strike="noStrike" kern="1200" cap="none" spc="-5" normalizeH="0" baseline="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Equity</a:t>
            </a:r>
            <a:r>
              <a:rPr kumimoji="0" lang="fr-FR" sz="788" b="0" i="0" u="none" strike="noStrike" kern="1200" cap="none" spc="-5"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Infrastructure </a:t>
            </a:r>
            <a:r>
              <a:rPr kumimoji="0" lang="en-US" sz="788" b="0" i="0" u="none" strike="noStrike" kern="1200" cap="none" spc="-5" normalizeH="0" baseline="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Core/Core</a:t>
            </a:r>
            <a:r>
              <a:rPr kumimoji="0" lang="fr-FR" sz="788" b="0" i="0" u="none" strike="noStrike" kern="1200" cap="none" spc="-5"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investissements principalement dans les énergies renouvelables, les infrastructures de transition et la décarbonation.</a:t>
            </a:r>
          </a:p>
        </p:txBody>
      </p:sp>
      <p:sp>
        <p:nvSpPr>
          <p:cNvPr id="191" name="object 33">
            <a:extLst>
              <a:ext uri="{FF2B5EF4-FFF2-40B4-BE49-F238E27FC236}">
                <a16:creationId xmlns:a16="http://schemas.microsoft.com/office/drawing/2014/main" id="{52B08B78-6636-48BF-8B98-C5CC238054BD}"/>
              </a:ext>
            </a:extLst>
          </p:cNvPr>
          <p:cNvSpPr/>
          <p:nvPr/>
        </p:nvSpPr>
        <p:spPr>
          <a:xfrm>
            <a:off x="5479322" y="3235270"/>
            <a:ext cx="360045" cy="0"/>
          </a:xfrm>
          <a:custGeom>
            <a:avLst/>
            <a:gdLst/>
            <a:ahLst/>
            <a:cxnLst/>
            <a:rect l="l" t="t" r="r" b="b"/>
            <a:pathLst>
              <a:path w="360045">
                <a:moveTo>
                  <a:pt x="0" y="0"/>
                </a:moveTo>
                <a:lnTo>
                  <a:pt x="359994" y="0"/>
                </a:lnTo>
              </a:path>
            </a:pathLst>
          </a:custGeom>
          <a:ln w="25400">
            <a:solidFill>
              <a:srgbClr val="003B68"/>
            </a:solidFill>
          </a:ln>
        </p:spPr>
        <p:txBody>
          <a:bodyPr wrap="square" lIns="0" tIns="0" rIns="0" bIns="0" rtlCol="0"/>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92" name="object 17">
            <a:extLst>
              <a:ext uri="{FF2B5EF4-FFF2-40B4-BE49-F238E27FC236}">
                <a16:creationId xmlns:a16="http://schemas.microsoft.com/office/drawing/2014/main" id="{B7A20DB9-169D-413C-96A7-A5865F67E8DF}"/>
              </a:ext>
            </a:extLst>
          </p:cNvPr>
          <p:cNvSpPr/>
          <p:nvPr/>
        </p:nvSpPr>
        <p:spPr>
          <a:xfrm>
            <a:off x="1766845" y="2099885"/>
            <a:ext cx="1260475" cy="2268037"/>
          </a:xfrm>
          <a:custGeom>
            <a:avLst/>
            <a:gdLst/>
            <a:ahLst/>
            <a:cxnLst/>
            <a:rect l="l" t="t" r="r" b="b"/>
            <a:pathLst>
              <a:path w="1260475" h="3114040">
                <a:moveTo>
                  <a:pt x="1152004" y="0"/>
                </a:moveTo>
                <a:lnTo>
                  <a:pt x="108000" y="0"/>
                </a:lnTo>
                <a:lnTo>
                  <a:pt x="65960" y="8486"/>
                </a:lnTo>
                <a:lnTo>
                  <a:pt x="31630" y="31630"/>
                </a:lnTo>
                <a:lnTo>
                  <a:pt x="8486" y="65960"/>
                </a:lnTo>
                <a:lnTo>
                  <a:pt x="0" y="108000"/>
                </a:lnTo>
                <a:lnTo>
                  <a:pt x="0" y="3006001"/>
                </a:lnTo>
                <a:lnTo>
                  <a:pt x="8486" y="3048041"/>
                </a:lnTo>
                <a:lnTo>
                  <a:pt x="31630" y="3082370"/>
                </a:lnTo>
                <a:lnTo>
                  <a:pt x="65960" y="3105515"/>
                </a:lnTo>
                <a:lnTo>
                  <a:pt x="108000" y="3114001"/>
                </a:lnTo>
                <a:lnTo>
                  <a:pt x="1152004" y="3114001"/>
                </a:lnTo>
                <a:lnTo>
                  <a:pt x="1194039" y="3105515"/>
                </a:lnTo>
                <a:lnTo>
                  <a:pt x="1228369" y="3082370"/>
                </a:lnTo>
                <a:lnTo>
                  <a:pt x="1251516" y="3048041"/>
                </a:lnTo>
                <a:lnTo>
                  <a:pt x="1260005" y="3006001"/>
                </a:lnTo>
                <a:lnTo>
                  <a:pt x="1260005" y="108000"/>
                </a:lnTo>
                <a:lnTo>
                  <a:pt x="1251516" y="65960"/>
                </a:lnTo>
                <a:lnTo>
                  <a:pt x="1228369" y="31630"/>
                </a:lnTo>
                <a:lnTo>
                  <a:pt x="1194039" y="8486"/>
                </a:lnTo>
                <a:lnTo>
                  <a:pt x="1152004" y="0"/>
                </a:lnTo>
                <a:close/>
              </a:path>
            </a:pathLst>
          </a:custGeom>
          <a:solidFill>
            <a:srgbClr val="EDEDED"/>
          </a:solidFill>
          <a:effectLst>
            <a:outerShdw blurRad="50800" dist="38100" dir="2700000" algn="tl" rotWithShape="0">
              <a:prstClr val="black">
                <a:alpha val="40000"/>
              </a:prstClr>
            </a:outerShdw>
          </a:effectLst>
        </p:spPr>
        <p:txBody>
          <a:bodyPr wrap="square" lIns="0" tIns="0" rIns="0" bIns="0" rtlCol="0"/>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93" name="object 18">
            <a:extLst>
              <a:ext uri="{FF2B5EF4-FFF2-40B4-BE49-F238E27FC236}">
                <a16:creationId xmlns:a16="http://schemas.microsoft.com/office/drawing/2014/main" id="{210E7C71-E899-4388-9361-722220D32BB1}"/>
              </a:ext>
            </a:extLst>
          </p:cNvPr>
          <p:cNvSpPr txBox="1"/>
          <p:nvPr/>
        </p:nvSpPr>
        <p:spPr>
          <a:xfrm>
            <a:off x="1671212" y="3285736"/>
            <a:ext cx="1260734" cy="874598"/>
          </a:xfrm>
          <a:prstGeom prst="rect">
            <a:avLst/>
          </a:prstGeom>
        </p:spPr>
        <p:txBody>
          <a:bodyPr vert="horz" wrap="square" lIns="0" tIns="12700" rIns="0" bIns="0" rtlCol="0">
            <a:spAutoFit/>
          </a:bodyPr>
          <a:lstStyle/>
          <a:p>
            <a:pPr marL="201498" marR="6773" lvl="0" indent="-185410" algn="r" defTabSz="1219140" rtl="0" eaLnBrk="1" fontAlgn="auto" latinLnBrk="0" hangingPunct="1">
              <a:lnSpc>
                <a:spcPct val="100000"/>
              </a:lnSpc>
              <a:spcBef>
                <a:spcPts val="133"/>
              </a:spcBef>
              <a:spcAft>
                <a:spcPts val="0"/>
              </a:spcAft>
              <a:buClrTx/>
              <a:buSzTx/>
              <a:buFontTx/>
              <a:buNone/>
              <a:tabLst/>
              <a:defRPr/>
            </a:pPr>
            <a:r>
              <a:rPr kumimoji="0" lang="fr-FR" sz="800" b="0" i="0" u="none" strike="noStrike" kern="1200" cap="none" spc="-7"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Spécialiste de la </a:t>
            </a:r>
            <a:r>
              <a:rPr kumimoji="0" lang="fr-FR" sz="800" b="0" i="0" u="none" strike="noStrike" kern="1200" cap="none" spc="-7" normalizeH="0" baseline="0" noProof="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dette </a:t>
            </a:r>
            <a:r>
              <a:rPr kumimoji="0" lang="en-US" sz="800" b="0" i="0" u="none" strike="noStrike" kern="1200" cap="none" spc="-7" normalizeH="0" baseline="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corporate</a:t>
            </a:r>
            <a:r>
              <a:rPr kumimoji="0" lang="fr-FR" sz="800" b="0" i="0" u="none" strike="noStrike" kern="1200" cap="none" spc="-7" normalizeH="0" baseline="0" noProof="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fr-FR" sz="800" b="0" i="0" u="none" strike="noStrike" kern="1200" cap="none" spc="-7"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(dette senior, </a:t>
            </a:r>
            <a:r>
              <a:rPr kumimoji="0" lang="fr-FR" sz="800" b="0" i="0" u="none" strike="noStrike" kern="1200" cap="none" spc="-7" normalizeH="0" baseline="0" noProof="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direct </a:t>
            </a:r>
            <a:r>
              <a:rPr kumimoji="0" lang="en-US" sz="800" b="0" i="0" u="none" strike="noStrike" kern="1200" cap="none" spc="-7" normalizeH="0" baseline="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lending</a:t>
            </a:r>
            <a:r>
              <a:rPr kumimoji="0" lang="fr-FR" sz="800" b="0" i="0" u="none" strike="noStrike" kern="1200" cap="none" spc="-7" normalizeH="0" baseline="0" noProof="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fr-FR" sz="800" b="0" i="0" u="none" strike="noStrike" kern="1200" cap="none" spc="-7"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de la dette hypothécaire et </a:t>
            </a:r>
            <a:r>
              <a:rPr kumimoji="0" lang="fr-FR" sz="800" b="0" i="0" u="none" strike="noStrike" kern="1200" cap="none" spc="-7" normalizeH="0" baseline="0" noProof="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des </a:t>
            </a:r>
            <a:r>
              <a:rPr kumimoji="0" lang="en-US" sz="800" b="0" i="0" u="none" strike="noStrike" kern="1200" cap="none" spc="-7" normalizeH="0" baseline="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leveraged loans </a:t>
            </a:r>
            <a:r>
              <a:rPr kumimoji="0" lang="fr-FR" sz="800" b="0" i="0" u="none" strike="noStrike" kern="1200" cap="none" spc="-7" normalizeH="0" baseline="0" noProof="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dans </a:t>
            </a:r>
            <a:r>
              <a:rPr kumimoji="0" lang="fr-FR" sz="800" b="0" i="0" u="none" strike="noStrike" kern="1200" cap="none" spc="-7"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la zone euro.</a:t>
            </a:r>
          </a:p>
        </p:txBody>
      </p:sp>
      <p:sp>
        <p:nvSpPr>
          <p:cNvPr id="194" name="object 21">
            <a:extLst>
              <a:ext uri="{FF2B5EF4-FFF2-40B4-BE49-F238E27FC236}">
                <a16:creationId xmlns:a16="http://schemas.microsoft.com/office/drawing/2014/main" id="{B89D1602-3427-4F80-AD10-133F34B4F2DE}"/>
              </a:ext>
            </a:extLst>
          </p:cNvPr>
          <p:cNvSpPr/>
          <p:nvPr/>
        </p:nvSpPr>
        <p:spPr>
          <a:xfrm>
            <a:off x="2558845" y="3239019"/>
            <a:ext cx="360045" cy="0"/>
          </a:xfrm>
          <a:custGeom>
            <a:avLst/>
            <a:gdLst/>
            <a:ahLst/>
            <a:cxnLst/>
            <a:rect l="l" t="t" r="r" b="b"/>
            <a:pathLst>
              <a:path w="360045">
                <a:moveTo>
                  <a:pt x="0" y="0"/>
                </a:moveTo>
                <a:lnTo>
                  <a:pt x="359994" y="0"/>
                </a:lnTo>
              </a:path>
            </a:pathLst>
          </a:custGeom>
          <a:ln w="25400">
            <a:solidFill>
              <a:srgbClr val="003B68"/>
            </a:solidFill>
          </a:ln>
        </p:spPr>
        <p:txBody>
          <a:bodyPr wrap="square" lIns="0" tIns="0" rIns="0" bIns="0" rtlCol="0"/>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95" name="object 11">
            <a:extLst>
              <a:ext uri="{FF2B5EF4-FFF2-40B4-BE49-F238E27FC236}">
                <a16:creationId xmlns:a16="http://schemas.microsoft.com/office/drawing/2014/main" id="{5398F470-D97D-44A5-A9D2-E708CAA67C77}"/>
              </a:ext>
            </a:extLst>
          </p:cNvPr>
          <p:cNvSpPr/>
          <p:nvPr/>
        </p:nvSpPr>
        <p:spPr>
          <a:xfrm>
            <a:off x="6165133" y="2087568"/>
            <a:ext cx="1260475" cy="2270718"/>
          </a:xfrm>
          <a:custGeom>
            <a:avLst/>
            <a:gdLst/>
            <a:ahLst/>
            <a:cxnLst/>
            <a:rect l="l" t="t" r="r" b="b"/>
            <a:pathLst>
              <a:path w="1260475" h="3114040">
                <a:moveTo>
                  <a:pt x="1152004" y="0"/>
                </a:moveTo>
                <a:lnTo>
                  <a:pt x="108000" y="0"/>
                </a:lnTo>
                <a:lnTo>
                  <a:pt x="65960" y="8486"/>
                </a:lnTo>
                <a:lnTo>
                  <a:pt x="31630" y="31630"/>
                </a:lnTo>
                <a:lnTo>
                  <a:pt x="8486" y="65960"/>
                </a:lnTo>
                <a:lnTo>
                  <a:pt x="0" y="108000"/>
                </a:lnTo>
                <a:lnTo>
                  <a:pt x="0" y="3006001"/>
                </a:lnTo>
                <a:lnTo>
                  <a:pt x="8486" y="3048041"/>
                </a:lnTo>
                <a:lnTo>
                  <a:pt x="31630" y="3082370"/>
                </a:lnTo>
                <a:lnTo>
                  <a:pt x="65960" y="3105515"/>
                </a:lnTo>
                <a:lnTo>
                  <a:pt x="108000" y="3114001"/>
                </a:lnTo>
                <a:lnTo>
                  <a:pt x="1152004" y="3114001"/>
                </a:lnTo>
                <a:lnTo>
                  <a:pt x="1194039" y="3105515"/>
                </a:lnTo>
                <a:lnTo>
                  <a:pt x="1228369" y="3082370"/>
                </a:lnTo>
                <a:lnTo>
                  <a:pt x="1251516" y="3048041"/>
                </a:lnTo>
                <a:lnTo>
                  <a:pt x="1260005" y="3006001"/>
                </a:lnTo>
                <a:lnTo>
                  <a:pt x="1260005" y="108000"/>
                </a:lnTo>
                <a:lnTo>
                  <a:pt x="1251516" y="65960"/>
                </a:lnTo>
                <a:lnTo>
                  <a:pt x="1228369" y="31630"/>
                </a:lnTo>
                <a:lnTo>
                  <a:pt x="1194039" y="8486"/>
                </a:lnTo>
                <a:lnTo>
                  <a:pt x="1152004" y="0"/>
                </a:lnTo>
                <a:close/>
              </a:path>
            </a:pathLst>
          </a:custGeom>
          <a:solidFill>
            <a:srgbClr val="EDEDED"/>
          </a:solidFill>
          <a:effectLst>
            <a:outerShdw blurRad="50800" dist="38100" dir="2700000" algn="tl" rotWithShape="0">
              <a:prstClr val="black">
                <a:alpha val="40000"/>
              </a:prstClr>
            </a:outerShdw>
          </a:effectLst>
        </p:spPr>
        <p:txBody>
          <a:bodyPr wrap="square" lIns="0" tIns="0" rIns="0" bIns="0" rtlCol="0"/>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96" name="object 12">
            <a:extLst>
              <a:ext uri="{FF2B5EF4-FFF2-40B4-BE49-F238E27FC236}">
                <a16:creationId xmlns:a16="http://schemas.microsoft.com/office/drawing/2014/main" id="{256B1002-61BA-4586-8AE5-8220B5C0B81E}"/>
              </a:ext>
            </a:extLst>
          </p:cNvPr>
          <p:cNvSpPr txBox="1"/>
          <p:nvPr/>
        </p:nvSpPr>
        <p:spPr>
          <a:xfrm>
            <a:off x="6248528" y="3565406"/>
            <a:ext cx="1098033" cy="751488"/>
          </a:xfrm>
          <a:prstGeom prst="rect">
            <a:avLst/>
          </a:prstGeom>
        </p:spPr>
        <p:txBody>
          <a:bodyPr vert="horz" wrap="square" lIns="0" tIns="12700" rIns="0" bIns="0" rtlCol="0">
            <a:spAutoFit/>
          </a:bodyPr>
          <a:lstStyle/>
          <a:p>
            <a:pPr marR="5080" algn="r">
              <a:lnSpc>
                <a:spcPct val="100000"/>
              </a:lnSpc>
              <a:spcBef>
                <a:spcPts val="100"/>
              </a:spcBef>
            </a:pPr>
            <a:r>
              <a:rPr lang="fr-FR" sz="800" dirty="0">
                <a:solidFill>
                  <a:srgbClr val="706F6F"/>
                </a:solidFill>
                <a:latin typeface="Noto Sans" panose="020B0502040504020204" pitchFamily="34" charset="0"/>
                <a:ea typeface="Noto Sans" panose="020B0502040504020204" pitchFamily="34" charset="0"/>
                <a:cs typeface="Noto Sans" panose="020B0502040504020204" pitchFamily="34" charset="0"/>
              </a:rPr>
              <a:t>Spécialiste de la sélection des gérants de fonds sur marchés privés et les actifs réels dans le monde entier.</a:t>
            </a:r>
            <a:r>
              <a:rPr lang="fr-FR" sz="800" dirty="0">
                <a:latin typeface="Noto Sans" panose="020B0502040504020204" pitchFamily="34" charset="0"/>
                <a:ea typeface="Noto Sans" panose="020B0502040504020204" pitchFamily="34" charset="0"/>
                <a:cs typeface="Noto Sans" panose="020B0502040504020204" pitchFamily="34" charset="0"/>
              </a:rPr>
              <a:t> </a:t>
            </a:r>
          </a:p>
        </p:txBody>
      </p:sp>
      <p:sp>
        <p:nvSpPr>
          <p:cNvPr id="197" name="object 15">
            <a:extLst>
              <a:ext uri="{FF2B5EF4-FFF2-40B4-BE49-F238E27FC236}">
                <a16:creationId xmlns:a16="http://schemas.microsoft.com/office/drawing/2014/main" id="{D8A871C8-4605-408F-8FCD-29934FB825A0}"/>
              </a:ext>
            </a:extLst>
          </p:cNvPr>
          <p:cNvSpPr/>
          <p:nvPr/>
        </p:nvSpPr>
        <p:spPr>
          <a:xfrm>
            <a:off x="6957132" y="3226588"/>
            <a:ext cx="360045" cy="0"/>
          </a:xfrm>
          <a:custGeom>
            <a:avLst/>
            <a:gdLst/>
            <a:ahLst/>
            <a:cxnLst/>
            <a:rect l="l" t="t" r="r" b="b"/>
            <a:pathLst>
              <a:path w="360044">
                <a:moveTo>
                  <a:pt x="0" y="0"/>
                </a:moveTo>
                <a:lnTo>
                  <a:pt x="359994" y="0"/>
                </a:lnTo>
              </a:path>
            </a:pathLst>
          </a:custGeom>
          <a:ln w="25400">
            <a:solidFill>
              <a:schemeClr val="tx1"/>
            </a:solidFill>
          </a:ln>
        </p:spPr>
        <p:txBody>
          <a:bodyPr wrap="square" lIns="0" tIns="0" rIns="0" bIns="0" rtlCol="0"/>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99" name="object 29">
            <a:extLst>
              <a:ext uri="{FF2B5EF4-FFF2-40B4-BE49-F238E27FC236}">
                <a16:creationId xmlns:a16="http://schemas.microsoft.com/office/drawing/2014/main" id="{A26A34A2-4A39-46AF-8F9A-9FAE4BCA0144}"/>
              </a:ext>
            </a:extLst>
          </p:cNvPr>
          <p:cNvSpPr/>
          <p:nvPr/>
        </p:nvSpPr>
        <p:spPr>
          <a:xfrm>
            <a:off x="7630932" y="2096037"/>
            <a:ext cx="1260475" cy="2270718"/>
          </a:xfrm>
          <a:custGeom>
            <a:avLst/>
            <a:gdLst/>
            <a:ahLst/>
            <a:cxnLst/>
            <a:rect l="l" t="t" r="r" b="b"/>
            <a:pathLst>
              <a:path w="1260475" h="3114040">
                <a:moveTo>
                  <a:pt x="1152004" y="0"/>
                </a:moveTo>
                <a:lnTo>
                  <a:pt x="108000" y="0"/>
                </a:lnTo>
                <a:lnTo>
                  <a:pt x="65960" y="8486"/>
                </a:lnTo>
                <a:lnTo>
                  <a:pt x="31630" y="31630"/>
                </a:lnTo>
                <a:lnTo>
                  <a:pt x="8486" y="65960"/>
                </a:lnTo>
                <a:lnTo>
                  <a:pt x="0" y="108000"/>
                </a:lnTo>
                <a:lnTo>
                  <a:pt x="0" y="3006001"/>
                </a:lnTo>
                <a:lnTo>
                  <a:pt x="8486" y="3048041"/>
                </a:lnTo>
                <a:lnTo>
                  <a:pt x="31630" y="3082370"/>
                </a:lnTo>
                <a:lnTo>
                  <a:pt x="65960" y="3105515"/>
                </a:lnTo>
                <a:lnTo>
                  <a:pt x="108000" y="3114001"/>
                </a:lnTo>
                <a:lnTo>
                  <a:pt x="1152004" y="3114001"/>
                </a:lnTo>
                <a:lnTo>
                  <a:pt x="1194039" y="3105515"/>
                </a:lnTo>
                <a:lnTo>
                  <a:pt x="1228369" y="3082370"/>
                </a:lnTo>
                <a:lnTo>
                  <a:pt x="1251516" y="3048041"/>
                </a:lnTo>
                <a:lnTo>
                  <a:pt x="1260005" y="3006001"/>
                </a:lnTo>
                <a:lnTo>
                  <a:pt x="1260005" y="108000"/>
                </a:lnTo>
                <a:lnTo>
                  <a:pt x="1251516" y="65960"/>
                </a:lnTo>
                <a:lnTo>
                  <a:pt x="1228369" y="31630"/>
                </a:lnTo>
                <a:lnTo>
                  <a:pt x="1194039" y="8486"/>
                </a:lnTo>
                <a:lnTo>
                  <a:pt x="1152004" y="0"/>
                </a:lnTo>
                <a:close/>
              </a:path>
            </a:pathLst>
          </a:custGeom>
          <a:solidFill>
            <a:srgbClr val="EDEDED"/>
          </a:solidFill>
          <a:effectLst>
            <a:outerShdw blurRad="50800" dist="38100" dir="2700000" algn="tl" rotWithShape="0">
              <a:prstClr val="black">
                <a:alpha val="40000"/>
              </a:prstClr>
            </a:outerShdw>
          </a:effectLst>
        </p:spPr>
        <p:txBody>
          <a:bodyPr wrap="square" lIns="0" tIns="0" rIns="0" bIns="0" rtlCol="0"/>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00" name="object 30">
            <a:extLst>
              <a:ext uri="{FF2B5EF4-FFF2-40B4-BE49-F238E27FC236}">
                <a16:creationId xmlns:a16="http://schemas.microsoft.com/office/drawing/2014/main" id="{F26F670B-5F88-4B94-849F-DA5FC85C571E}"/>
              </a:ext>
            </a:extLst>
          </p:cNvPr>
          <p:cNvSpPr txBox="1"/>
          <p:nvPr/>
        </p:nvSpPr>
        <p:spPr>
          <a:xfrm>
            <a:off x="7667218" y="3281775"/>
            <a:ext cx="1152955" cy="982833"/>
          </a:xfrm>
          <a:prstGeom prst="rect">
            <a:avLst/>
          </a:prstGeom>
        </p:spPr>
        <p:txBody>
          <a:bodyPr vert="horz" wrap="square" lIns="0" tIns="12700" rIns="0" bIns="0" rtlCol="0">
            <a:spAutoFit/>
          </a:bodyPr>
          <a:lstStyle/>
          <a:p>
            <a:pPr marL="12700" marR="5080" lvl="0" indent="320659" algn="r" defTabSz="914355" rtl="0" eaLnBrk="1" fontAlgn="auto" latinLnBrk="0" hangingPunct="1">
              <a:lnSpc>
                <a:spcPct val="100000"/>
              </a:lnSpc>
              <a:spcBef>
                <a:spcPts val="100"/>
              </a:spcBef>
              <a:spcAft>
                <a:spcPts val="0"/>
              </a:spcAft>
              <a:buClrTx/>
              <a:buSzTx/>
              <a:buFontTx/>
              <a:buNone/>
              <a:tabLst/>
              <a:defRPr/>
            </a:pPr>
            <a:r>
              <a:rPr kumimoji="0" lang="fr-FR" sz="788" b="0" i="0" u="none" strike="noStrike" kern="1200" cap="none" spc="0"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Expert en solutions de </a:t>
            </a:r>
            <a:r>
              <a:rPr kumimoji="0" lang="en-US" sz="788" b="0" i="0" u="none" strike="noStrike" kern="1200" cap="none" spc="0" normalizeH="0" baseline="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hedge funds </a:t>
            </a:r>
            <a:r>
              <a:rPr kumimoji="0" lang="fr-FR" sz="788" b="0" i="0" u="none" strike="noStrike" kern="1200" cap="none" spc="0"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et plateforme UCITS de premier plan comprenant des stratégies alternatives différenciées et évolutives.</a:t>
            </a:r>
          </a:p>
        </p:txBody>
      </p:sp>
      <p:sp>
        <p:nvSpPr>
          <p:cNvPr id="201" name="object 33">
            <a:extLst>
              <a:ext uri="{FF2B5EF4-FFF2-40B4-BE49-F238E27FC236}">
                <a16:creationId xmlns:a16="http://schemas.microsoft.com/office/drawing/2014/main" id="{93114912-3F4D-4702-B581-31C157177D51}"/>
              </a:ext>
            </a:extLst>
          </p:cNvPr>
          <p:cNvSpPr/>
          <p:nvPr/>
        </p:nvSpPr>
        <p:spPr>
          <a:xfrm>
            <a:off x="8422932" y="3235057"/>
            <a:ext cx="360045" cy="0"/>
          </a:xfrm>
          <a:custGeom>
            <a:avLst/>
            <a:gdLst/>
            <a:ahLst/>
            <a:cxnLst/>
            <a:rect l="l" t="t" r="r" b="b"/>
            <a:pathLst>
              <a:path w="360045">
                <a:moveTo>
                  <a:pt x="0" y="0"/>
                </a:moveTo>
                <a:lnTo>
                  <a:pt x="359994" y="0"/>
                </a:lnTo>
              </a:path>
            </a:pathLst>
          </a:custGeom>
          <a:ln w="25400">
            <a:solidFill>
              <a:srgbClr val="003B68"/>
            </a:solidFill>
          </a:ln>
        </p:spPr>
        <p:txBody>
          <a:bodyPr wrap="square" lIns="0" tIns="0" rIns="0" bIns="0" rtlCol="0"/>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grpSp>
        <p:nvGrpSpPr>
          <p:cNvPr id="202" name="Group 201">
            <a:extLst>
              <a:ext uri="{FF2B5EF4-FFF2-40B4-BE49-F238E27FC236}">
                <a16:creationId xmlns:a16="http://schemas.microsoft.com/office/drawing/2014/main" id="{2BCC56F3-FEE5-425D-AE7E-E92CBB02F470}"/>
              </a:ext>
            </a:extLst>
          </p:cNvPr>
          <p:cNvGrpSpPr/>
          <p:nvPr/>
        </p:nvGrpSpPr>
        <p:grpSpPr>
          <a:xfrm>
            <a:off x="184207" y="2090578"/>
            <a:ext cx="543079" cy="578151"/>
            <a:chOff x="80058" y="1336415"/>
            <a:chExt cx="599777" cy="683916"/>
          </a:xfrm>
        </p:grpSpPr>
        <p:sp>
          <p:nvSpPr>
            <p:cNvPr id="203" name="Round Diagonal Corner Rectangle 57">
              <a:extLst>
                <a:ext uri="{FF2B5EF4-FFF2-40B4-BE49-F238E27FC236}">
                  <a16:creationId xmlns:a16="http://schemas.microsoft.com/office/drawing/2014/main" id="{100370D4-7210-4698-9812-0DB92AE0B279}"/>
                </a:ext>
              </a:extLst>
            </p:cNvPr>
            <p:cNvSpPr/>
            <p:nvPr/>
          </p:nvSpPr>
          <p:spPr>
            <a:xfrm>
              <a:off x="80058" y="1341319"/>
              <a:ext cx="599777" cy="679012"/>
            </a:xfrm>
            <a:prstGeom prst="round2DiagRect">
              <a:avLst>
                <a:gd name="adj1" fmla="val 50000"/>
                <a:gd name="adj2" fmla="val 0"/>
              </a:avLst>
            </a:prstGeom>
            <a:blipFill dpi="0" rotWithShape="0">
              <a:blip r:embed="rId3"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04" name="Round Diagonal Corner Rectangle 66">
              <a:extLst>
                <a:ext uri="{FF2B5EF4-FFF2-40B4-BE49-F238E27FC236}">
                  <a16:creationId xmlns:a16="http://schemas.microsoft.com/office/drawing/2014/main" id="{C838542B-04C0-4AB1-BF81-06A637A8B9E2}"/>
                </a:ext>
              </a:extLst>
            </p:cNvPr>
            <p:cNvSpPr/>
            <p:nvPr/>
          </p:nvSpPr>
          <p:spPr>
            <a:xfrm>
              <a:off x="80058" y="1336415"/>
              <a:ext cx="599777" cy="679013"/>
            </a:xfrm>
            <a:prstGeom prst="round2DiagRect">
              <a:avLst>
                <a:gd name="adj1" fmla="val 50000"/>
                <a:gd name="adj2" fmla="val 0"/>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grpSp>
      <p:grpSp>
        <p:nvGrpSpPr>
          <p:cNvPr id="205" name="Group 204">
            <a:extLst>
              <a:ext uri="{FF2B5EF4-FFF2-40B4-BE49-F238E27FC236}">
                <a16:creationId xmlns:a16="http://schemas.microsoft.com/office/drawing/2014/main" id="{BB6C581E-E3A7-4653-B01F-7EC7C83C3034}"/>
              </a:ext>
            </a:extLst>
          </p:cNvPr>
          <p:cNvGrpSpPr/>
          <p:nvPr/>
        </p:nvGrpSpPr>
        <p:grpSpPr>
          <a:xfrm>
            <a:off x="1650184" y="2086489"/>
            <a:ext cx="542783" cy="577800"/>
            <a:chOff x="2103449" y="2753943"/>
            <a:chExt cx="943198" cy="1051246"/>
          </a:xfrm>
        </p:grpSpPr>
        <p:pic>
          <p:nvPicPr>
            <p:cNvPr id="206" name="Picture 205">
              <a:extLst>
                <a:ext uri="{FF2B5EF4-FFF2-40B4-BE49-F238E27FC236}">
                  <a16:creationId xmlns:a16="http://schemas.microsoft.com/office/drawing/2014/main" id="{C8D5C626-72E2-4307-915F-B7457426547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06234" y="2758608"/>
              <a:ext cx="937628" cy="1041916"/>
            </a:xfrm>
            <a:prstGeom prst="rect">
              <a:avLst/>
            </a:prstGeom>
          </p:spPr>
        </p:pic>
        <p:sp>
          <p:nvSpPr>
            <p:cNvPr id="207" name="Round Diagonal Corner Rectangle 66">
              <a:extLst>
                <a:ext uri="{FF2B5EF4-FFF2-40B4-BE49-F238E27FC236}">
                  <a16:creationId xmlns:a16="http://schemas.microsoft.com/office/drawing/2014/main" id="{CB881BB6-9167-42D1-888C-A8B442813D6A}"/>
                </a:ext>
              </a:extLst>
            </p:cNvPr>
            <p:cNvSpPr/>
            <p:nvPr/>
          </p:nvSpPr>
          <p:spPr>
            <a:xfrm>
              <a:off x="2103449" y="2753943"/>
              <a:ext cx="943198" cy="1051246"/>
            </a:xfrm>
            <a:prstGeom prst="round2DiagRect">
              <a:avLst>
                <a:gd name="adj1" fmla="val 50000"/>
                <a:gd name="adj2" fmla="val 0"/>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grpSp>
      <p:sp>
        <p:nvSpPr>
          <p:cNvPr id="208" name="TextBox 207">
            <a:extLst>
              <a:ext uri="{FF2B5EF4-FFF2-40B4-BE49-F238E27FC236}">
                <a16:creationId xmlns:a16="http://schemas.microsoft.com/office/drawing/2014/main" id="{7427608F-25B5-42B1-8879-734F1A9C3DEC}"/>
              </a:ext>
            </a:extLst>
          </p:cNvPr>
          <p:cNvSpPr txBox="1"/>
          <p:nvPr/>
        </p:nvSpPr>
        <p:spPr>
          <a:xfrm>
            <a:off x="531329" y="2231685"/>
            <a:ext cx="1127762" cy="307777"/>
          </a:xfrm>
          <a:prstGeom prst="rect">
            <a:avLst/>
          </a:prstGeom>
          <a:noFill/>
        </p:spPr>
        <p:txBody>
          <a:bodyPr wrap="square" rtlCol="0">
            <a:spAutoFit/>
          </a:bodyPr>
          <a:lstStyle/>
          <a:p>
            <a:pPr marL="0" marR="5080" lvl="0" indent="0" algn="r" defTabSz="914355"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t>
            </a:r>
            <a:r>
              <a:rPr lang="fr-FR" sz="1400" b="1" dirty="0">
                <a:solidFill>
                  <a:srgbClr val="003C64"/>
                </a:solidFill>
                <a:latin typeface="Noto Sans" panose="020B0502040504020204" pitchFamily="34" charset="0"/>
                <a:ea typeface="Noto Sans" panose="020B0502040504020204" pitchFamily="34" charset="0"/>
                <a:cs typeface="Noto Sans" panose="020B0502040504020204" pitchFamily="34" charset="0"/>
              </a:rPr>
              <a:t>36</a:t>
            </a:r>
            <a:r>
              <a:rPr kumimoji="0" lang="fr-FR" sz="1400" b="1" i="0" u="none" strike="noStrike" kern="1200" cap="none" spc="-5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Mds</a:t>
            </a:r>
            <a:endParaRPr kumimoji="0" lang="fr-FR" sz="14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09" name="TextBox 208">
            <a:extLst>
              <a:ext uri="{FF2B5EF4-FFF2-40B4-BE49-F238E27FC236}">
                <a16:creationId xmlns:a16="http://schemas.microsoft.com/office/drawing/2014/main" id="{4F72262A-1541-423A-A456-9319837891C0}"/>
              </a:ext>
            </a:extLst>
          </p:cNvPr>
          <p:cNvSpPr txBox="1"/>
          <p:nvPr/>
        </p:nvSpPr>
        <p:spPr>
          <a:xfrm>
            <a:off x="2076326" y="2240141"/>
            <a:ext cx="993140" cy="307777"/>
          </a:xfrm>
          <a:prstGeom prst="rect">
            <a:avLst/>
          </a:prstGeom>
          <a:noFill/>
        </p:spPr>
        <p:txBody>
          <a:bodyPr wrap="square" rtlCol="0">
            <a:spAutoFit/>
          </a:bodyPr>
          <a:lstStyle/>
          <a:p>
            <a:pPr marL="0" marR="5080" lvl="0" indent="0" algn="r" defTabSz="914355"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€8,7</a:t>
            </a:r>
            <a:r>
              <a:rPr kumimoji="0" lang="fr-FR" sz="1400" b="1" i="0" u="none" strike="noStrike" kern="1200" cap="none" spc="-5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fr-FR" sz="1400" b="1" i="0" u="none" strike="noStrike" kern="1200" cap="none" spc="-1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Mds</a:t>
            </a:r>
            <a:endParaRPr kumimoji="0" lang="fr-FR" sz="14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10" name="TextBox 209">
            <a:extLst>
              <a:ext uri="{FF2B5EF4-FFF2-40B4-BE49-F238E27FC236}">
                <a16:creationId xmlns:a16="http://schemas.microsoft.com/office/drawing/2014/main" id="{348E11AB-6FAD-4955-86F9-6346DAA79FA6}"/>
              </a:ext>
            </a:extLst>
          </p:cNvPr>
          <p:cNvSpPr txBox="1"/>
          <p:nvPr/>
        </p:nvSpPr>
        <p:spPr>
          <a:xfrm>
            <a:off x="3488980" y="2227540"/>
            <a:ext cx="1060870" cy="307777"/>
          </a:xfrm>
          <a:prstGeom prst="rect">
            <a:avLst/>
          </a:prstGeom>
          <a:noFill/>
        </p:spPr>
        <p:txBody>
          <a:bodyPr wrap="square" rtlCol="0">
            <a:spAutoFit/>
          </a:bodyPr>
          <a:lstStyle/>
          <a:p>
            <a:pPr marL="0" marR="5080" lvl="0" indent="0" algn="r" defTabSz="914355"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€1,5</a:t>
            </a:r>
            <a:r>
              <a:rPr kumimoji="0" lang="fr-FR" sz="1400" b="1" i="0" u="none" strike="noStrike" kern="1200" cap="none" spc="-5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fr-FR" sz="1400" b="1" i="0" u="none" strike="noStrike" kern="1200" cap="none" spc="-1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Mds</a:t>
            </a:r>
            <a:endParaRPr kumimoji="0" lang="fr-FR" sz="14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grpSp>
        <p:nvGrpSpPr>
          <p:cNvPr id="211" name="Group 210">
            <a:extLst>
              <a:ext uri="{FF2B5EF4-FFF2-40B4-BE49-F238E27FC236}">
                <a16:creationId xmlns:a16="http://schemas.microsoft.com/office/drawing/2014/main" id="{AE37D6EC-5D4D-45BC-91AE-783E7FC8CB16}"/>
              </a:ext>
            </a:extLst>
          </p:cNvPr>
          <p:cNvGrpSpPr/>
          <p:nvPr/>
        </p:nvGrpSpPr>
        <p:grpSpPr>
          <a:xfrm>
            <a:off x="3092844" y="2094923"/>
            <a:ext cx="542700" cy="577800"/>
            <a:chOff x="78252" y="2381394"/>
            <a:chExt cx="615591" cy="683981"/>
          </a:xfrm>
        </p:grpSpPr>
        <p:sp>
          <p:nvSpPr>
            <p:cNvPr id="212" name="Round Diagonal Corner Rectangle 74">
              <a:extLst>
                <a:ext uri="{FF2B5EF4-FFF2-40B4-BE49-F238E27FC236}">
                  <a16:creationId xmlns:a16="http://schemas.microsoft.com/office/drawing/2014/main" id="{CD4F6E55-535F-4CBA-998C-E201539C4C0D}"/>
                </a:ext>
              </a:extLst>
            </p:cNvPr>
            <p:cNvSpPr/>
            <p:nvPr/>
          </p:nvSpPr>
          <p:spPr>
            <a:xfrm>
              <a:off x="89043" y="2381394"/>
              <a:ext cx="604800" cy="683981"/>
            </a:xfrm>
            <a:prstGeom prst="round2DiagRect">
              <a:avLst>
                <a:gd name="adj1" fmla="val 50000"/>
                <a:gd name="adj2" fmla="val 0"/>
              </a:avLst>
            </a:prstGeom>
            <a:blipFill dpi="0" rotWithShape="0">
              <a:blip r:embed="rId5"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13" name="Round Diagonal Corner Rectangle 75">
              <a:extLst>
                <a:ext uri="{FF2B5EF4-FFF2-40B4-BE49-F238E27FC236}">
                  <a16:creationId xmlns:a16="http://schemas.microsoft.com/office/drawing/2014/main" id="{AC8EA060-53F7-46A4-AC42-6B4BB31E0E61}"/>
                </a:ext>
              </a:extLst>
            </p:cNvPr>
            <p:cNvSpPr/>
            <p:nvPr/>
          </p:nvSpPr>
          <p:spPr>
            <a:xfrm>
              <a:off x="78252" y="2381475"/>
              <a:ext cx="608413" cy="679012"/>
            </a:xfrm>
            <a:prstGeom prst="round2DiagRect">
              <a:avLst>
                <a:gd name="adj1" fmla="val 50000"/>
                <a:gd name="adj2" fmla="val 0"/>
              </a:avLst>
            </a:prstGeom>
            <a:solidFill>
              <a:srgbClr val="003C64">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grpSp>
      <p:grpSp>
        <p:nvGrpSpPr>
          <p:cNvPr id="214" name="Group 213">
            <a:extLst>
              <a:ext uri="{FF2B5EF4-FFF2-40B4-BE49-F238E27FC236}">
                <a16:creationId xmlns:a16="http://schemas.microsoft.com/office/drawing/2014/main" id="{955BDEB9-8805-44D2-B3D4-9AC253128C23}"/>
              </a:ext>
            </a:extLst>
          </p:cNvPr>
          <p:cNvGrpSpPr/>
          <p:nvPr/>
        </p:nvGrpSpPr>
        <p:grpSpPr>
          <a:xfrm>
            <a:off x="4546113" y="2096406"/>
            <a:ext cx="539676" cy="568178"/>
            <a:chOff x="45512" y="283474"/>
            <a:chExt cx="473528" cy="506520"/>
          </a:xfrm>
        </p:grpSpPr>
        <p:sp>
          <p:nvSpPr>
            <p:cNvPr id="215" name="Round Diagonal Corner Rectangle 15">
              <a:extLst>
                <a:ext uri="{FF2B5EF4-FFF2-40B4-BE49-F238E27FC236}">
                  <a16:creationId xmlns:a16="http://schemas.microsoft.com/office/drawing/2014/main" id="{D54BE381-B34F-43FC-ABD8-7CC9050EB20C}"/>
                </a:ext>
              </a:extLst>
            </p:cNvPr>
            <p:cNvSpPr/>
            <p:nvPr/>
          </p:nvSpPr>
          <p:spPr>
            <a:xfrm>
              <a:off x="52470" y="283474"/>
              <a:ext cx="466570" cy="506519"/>
            </a:xfrm>
            <a:prstGeom prst="round2DiagRect">
              <a:avLst>
                <a:gd name="adj1" fmla="val 50000"/>
                <a:gd name="adj2" fmla="val 0"/>
              </a:avLst>
            </a:prstGeom>
            <a:blipFill dpi="0" rotWithShape="0">
              <a:blip r:embed="rId6"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16" name="Round Diagonal Corner Rectangle 16">
              <a:extLst>
                <a:ext uri="{FF2B5EF4-FFF2-40B4-BE49-F238E27FC236}">
                  <a16:creationId xmlns:a16="http://schemas.microsoft.com/office/drawing/2014/main" id="{4F50BF36-5EC0-4C84-92F9-A275CC6B59EC}"/>
                </a:ext>
              </a:extLst>
            </p:cNvPr>
            <p:cNvSpPr/>
            <p:nvPr/>
          </p:nvSpPr>
          <p:spPr>
            <a:xfrm>
              <a:off x="45512" y="283475"/>
              <a:ext cx="466570" cy="506519"/>
            </a:xfrm>
            <a:prstGeom prst="round2DiagRect">
              <a:avLst>
                <a:gd name="adj1" fmla="val 50000"/>
                <a:gd name="adj2" fmla="val 0"/>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grpSp>
      <p:sp>
        <p:nvSpPr>
          <p:cNvPr id="217" name="TextBox 216">
            <a:extLst>
              <a:ext uri="{FF2B5EF4-FFF2-40B4-BE49-F238E27FC236}">
                <a16:creationId xmlns:a16="http://schemas.microsoft.com/office/drawing/2014/main" id="{E61EBA57-1055-471C-A900-C31ECBDF857F}"/>
              </a:ext>
            </a:extLst>
          </p:cNvPr>
          <p:cNvSpPr txBox="1"/>
          <p:nvPr/>
        </p:nvSpPr>
        <p:spPr>
          <a:xfrm>
            <a:off x="5019928" y="2234201"/>
            <a:ext cx="922156" cy="307777"/>
          </a:xfrm>
          <a:prstGeom prst="rect">
            <a:avLst/>
          </a:prstGeom>
          <a:noFill/>
        </p:spPr>
        <p:txBody>
          <a:bodyPr wrap="square" rtlCol="0">
            <a:spAutoFit/>
          </a:bodyPr>
          <a:lstStyle/>
          <a:p>
            <a:pPr marL="0" marR="5080" lvl="0" indent="0" algn="r" defTabSz="914355"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€700 m</a:t>
            </a:r>
            <a:endParaRPr kumimoji="0" lang="fr-FR" sz="14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18" name="TextBox 217">
            <a:extLst>
              <a:ext uri="{FF2B5EF4-FFF2-40B4-BE49-F238E27FC236}">
                <a16:creationId xmlns:a16="http://schemas.microsoft.com/office/drawing/2014/main" id="{F23E6115-1BFB-4E28-809E-7263378D9ED6}"/>
              </a:ext>
            </a:extLst>
          </p:cNvPr>
          <p:cNvSpPr txBox="1"/>
          <p:nvPr/>
        </p:nvSpPr>
        <p:spPr>
          <a:xfrm>
            <a:off x="6530640" y="2241378"/>
            <a:ext cx="953386" cy="307777"/>
          </a:xfrm>
          <a:prstGeom prst="rect">
            <a:avLst/>
          </a:prstGeom>
          <a:noFill/>
        </p:spPr>
        <p:txBody>
          <a:bodyPr wrap="square" rtlCol="0">
            <a:spAutoFit/>
          </a:bodyPr>
          <a:lstStyle>
            <a:defPPr>
              <a:defRPr lang="fr-FR"/>
            </a:defPPr>
            <a:lvl1pPr marR="5080" algn="r" defTabSz="914355">
              <a:defRPr sz="1500" b="1">
                <a:solidFill>
                  <a:srgbClr val="003C64"/>
                </a:solidFill>
                <a:latin typeface="Arial" panose="020B0604020202020204"/>
                <a:cs typeface="Gotham Bold"/>
              </a:defRPr>
            </a:lvl1pPr>
          </a:lstStyle>
          <a:p>
            <a:pPr marL="0" marR="5080" lvl="0" indent="0" algn="r" defTabSz="914355"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t>
            </a:r>
            <a:r>
              <a:rPr lang="fr-FR" sz="1400" dirty="0">
                <a:latin typeface="Noto Sans" panose="020B0502040504020204" pitchFamily="34" charset="0"/>
                <a:ea typeface="Noto Sans" panose="020B0502040504020204" pitchFamily="34" charset="0"/>
                <a:cs typeface="Noto Sans" panose="020B0502040504020204" pitchFamily="34" charset="0"/>
              </a:rPr>
              <a:t>20</a:t>
            </a:r>
            <a:r>
              <a:rPr kumimoji="0" lang="fr-FR" sz="14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Mds</a:t>
            </a:r>
          </a:p>
        </p:txBody>
      </p:sp>
      <p:sp>
        <p:nvSpPr>
          <p:cNvPr id="219" name="Round Diagonal Corner Rectangle 94">
            <a:extLst>
              <a:ext uri="{FF2B5EF4-FFF2-40B4-BE49-F238E27FC236}">
                <a16:creationId xmlns:a16="http://schemas.microsoft.com/office/drawing/2014/main" id="{DF38E552-3042-4430-8DBB-2D8D924782E3}"/>
              </a:ext>
            </a:extLst>
          </p:cNvPr>
          <p:cNvSpPr/>
          <p:nvPr/>
        </p:nvSpPr>
        <p:spPr>
          <a:xfrm>
            <a:off x="6020641" y="2083865"/>
            <a:ext cx="541082" cy="577800"/>
          </a:xfrm>
          <a:prstGeom prst="round2DiagRect">
            <a:avLst>
              <a:gd name="adj1" fmla="val 50000"/>
              <a:gd name="adj2" fmla="val 0"/>
            </a:avLst>
          </a:prstGeom>
          <a:blipFill dpi="0" rotWithShape="0">
            <a:blip r:embed="rId7"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20" name="Rectangle 219">
            <a:extLst>
              <a:ext uri="{FF2B5EF4-FFF2-40B4-BE49-F238E27FC236}">
                <a16:creationId xmlns:a16="http://schemas.microsoft.com/office/drawing/2014/main" id="{AE5DDE1A-DF7B-4108-AD07-8B16D8373BEA}"/>
              </a:ext>
            </a:extLst>
          </p:cNvPr>
          <p:cNvSpPr/>
          <p:nvPr/>
        </p:nvSpPr>
        <p:spPr>
          <a:xfrm>
            <a:off x="186258" y="2667579"/>
            <a:ext cx="184013" cy="49607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221" name="Picture 220">
            <a:extLst>
              <a:ext uri="{FF2B5EF4-FFF2-40B4-BE49-F238E27FC236}">
                <a16:creationId xmlns:a16="http://schemas.microsoft.com/office/drawing/2014/main" id="{73F6C4F2-471C-4641-A85F-BDAE6B96E98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98946" y="2092111"/>
            <a:ext cx="542229" cy="575468"/>
          </a:xfrm>
          <a:prstGeom prst="round2DiagRect">
            <a:avLst>
              <a:gd name="adj1" fmla="val 47160"/>
              <a:gd name="adj2" fmla="val 0"/>
            </a:avLst>
          </a:prstGeom>
        </p:spPr>
      </p:pic>
      <p:sp>
        <p:nvSpPr>
          <p:cNvPr id="222" name="TextBox 221">
            <a:extLst>
              <a:ext uri="{FF2B5EF4-FFF2-40B4-BE49-F238E27FC236}">
                <a16:creationId xmlns:a16="http://schemas.microsoft.com/office/drawing/2014/main" id="{FAAB4665-6A30-4D81-AD14-B02A99992E99}"/>
              </a:ext>
            </a:extLst>
          </p:cNvPr>
          <p:cNvSpPr txBox="1"/>
          <p:nvPr/>
        </p:nvSpPr>
        <p:spPr>
          <a:xfrm>
            <a:off x="7904369" y="2242137"/>
            <a:ext cx="1055738" cy="307777"/>
          </a:xfrm>
          <a:prstGeom prst="rect">
            <a:avLst/>
          </a:prstGeom>
          <a:noFill/>
        </p:spPr>
        <p:txBody>
          <a:bodyPr wrap="square" rtlCol="0">
            <a:spAutoFit/>
          </a:bodyPr>
          <a:lstStyle/>
          <a:p>
            <a:pPr marL="0" marR="5080" lvl="0" indent="0" algn="r" defTabSz="914355"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€4,3 Mds</a:t>
            </a:r>
            <a:endParaRPr kumimoji="0" lang="fr-FR" sz="14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23" name="Rectangle 222">
            <a:extLst>
              <a:ext uri="{FF2B5EF4-FFF2-40B4-BE49-F238E27FC236}">
                <a16:creationId xmlns:a16="http://schemas.microsoft.com/office/drawing/2014/main" id="{499ABC18-B7DF-43AD-97D2-CF620A54B5AD}"/>
              </a:ext>
            </a:extLst>
          </p:cNvPr>
          <p:cNvSpPr/>
          <p:nvPr/>
        </p:nvSpPr>
        <p:spPr>
          <a:xfrm>
            <a:off x="186258" y="2659655"/>
            <a:ext cx="1392715" cy="50399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24" name="object 6">
            <a:extLst>
              <a:ext uri="{FF2B5EF4-FFF2-40B4-BE49-F238E27FC236}">
                <a16:creationId xmlns:a16="http://schemas.microsoft.com/office/drawing/2014/main" id="{047788C0-BE7A-4A5F-ADA1-6F209564EFDF}"/>
              </a:ext>
            </a:extLst>
          </p:cNvPr>
          <p:cNvSpPr txBox="1"/>
          <p:nvPr/>
        </p:nvSpPr>
        <p:spPr>
          <a:xfrm>
            <a:off x="274273" y="2812909"/>
            <a:ext cx="1165685" cy="197490"/>
          </a:xfrm>
          <a:prstGeom prst="rect">
            <a:avLst/>
          </a:prstGeom>
        </p:spPr>
        <p:txBody>
          <a:bodyPr vert="horz" wrap="square" lIns="0" tIns="12700" rIns="0" bIns="0" rtlCol="0">
            <a:spAutoFit/>
          </a:bodyPr>
          <a:lstStyle/>
          <a:p>
            <a:pPr marL="0" marR="5080" lvl="0" indent="0" algn="r" defTabSz="914355" rtl="0" eaLnBrk="1" fontAlgn="auto" latinLnBrk="0" hangingPunct="1">
              <a:lnSpc>
                <a:spcPct val="100000"/>
              </a:lnSpc>
              <a:spcBef>
                <a:spcPts val="100"/>
              </a:spcBef>
              <a:spcAft>
                <a:spcPts val="0"/>
              </a:spcAft>
              <a:buClrTx/>
              <a:buSzTx/>
              <a:buFontTx/>
              <a:buNone/>
              <a:tabLst/>
              <a:defRPr/>
            </a:pPr>
            <a:r>
              <a:rPr lang="fr-FR" sz="1200" b="1" spc="-7" dirty="0">
                <a:solidFill>
                  <a:srgbClr val="FFFFFF"/>
                </a:solidFill>
                <a:latin typeface="Noto Sans" panose="020B0502040504020204" pitchFamily="34" charset="0"/>
                <a:ea typeface="Noto Sans" panose="020B0502040504020204" pitchFamily="34" charset="0"/>
                <a:cs typeface="Noto Sans" panose="020B0502040504020204" pitchFamily="34" charset="0"/>
              </a:rPr>
              <a:t>Immobilier</a:t>
            </a:r>
            <a:endParaRPr kumimoji="0" lang="fr-FR" sz="12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25" name="Rectangle 224">
            <a:extLst>
              <a:ext uri="{FF2B5EF4-FFF2-40B4-BE49-F238E27FC236}">
                <a16:creationId xmlns:a16="http://schemas.microsoft.com/office/drawing/2014/main" id="{0F3E4EE9-BFCB-4A61-AF5C-67EB0A7447B2}"/>
              </a:ext>
            </a:extLst>
          </p:cNvPr>
          <p:cNvSpPr/>
          <p:nvPr/>
        </p:nvSpPr>
        <p:spPr>
          <a:xfrm>
            <a:off x="1656148" y="2663473"/>
            <a:ext cx="184013" cy="49607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26" name="Rectangle 225">
            <a:extLst>
              <a:ext uri="{FF2B5EF4-FFF2-40B4-BE49-F238E27FC236}">
                <a16:creationId xmlns:a16="http://schemas.microsoft.com/office/drawing/2014/main" id="{E961113E-8ED6-4730-871C-44235F698E7F}"/>
              </a:ext>
            </a:extLst>
          </p:cNvPr>
          <p:cNvSpPr/>
          <p:nvPr/>
        </p:nvSpPr>
        <p:spPr>
          <a:xfrm>
            <a:off x="1649536" y="2659655"/>
            <a:ext cx="1379738" cy="50399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27" name="object 19">
            <a:extLst>
              <a:ext uri="{FF2B5EF4-FFF2-40B4-BE49-F238E27FC236}">
                <a16:creationId xmlns:a16="http://schemas.microsoft.com/office/drawing/2014/main" id="{A09C5D17-B356-407D-85FE-5F7B28BBFE49}"/>
              </a:ext>
            </a:extLst>
          </p:cNvPr>
          <p:cNvSpPr txBox="1"/>
          <p:nvPr/>
        </p:nvSpPr>
        <p:spPr>
          <a:xfrm>
            <a:off x="1938721" y="2812909"/>
            <a:ext cx="993140" cy="197490"/>
          </a:xfrm>
          <a:prstGeom prst="rect">
            <a:avLst/>
          </a:prstGeom>
        </p:spPr>
        <p:txBody>
          <a:bodyPr vert="horz" wrap="square" lIns="0" tIns="12700" rIns="0" bIns="0" rtlCol="0">
            <a:spAutoFit/>
          </a:bodyPr>
          <a:lstStyle/>
          <a:p>
            <a:pPr marL="0" marR="6773" lvl="0" indent="0" algn="r" defTabSz="1219140" rtl="0" eaLnBrk="1" fontAlgn="auto" latinLnBrk="0" hangingPunct="1">
              <a:lnSpc>
                <a:spcPct val="100000"/>
              </a:lnSpc>
              <a:spcBef>
                <a:spcPts val="133"/>
              </a:spcBef>
              <a:spcAft>
                <a:spcPts val="0"/>
              </a:spcAft>
              <a:buClrTx/>
              <a:buSzTx/>
              <a:buFontTx/>
              <a:buNone/>
              <a:tabLst/>
              <a:defRPr/>
            </a:pPr>
            <a:r>
              <a:rPr kumimoji="0" lang="fr-FR" sz="1200" b="1" i="0" u="none" strike="noStrike" kern="1200" cap="none" spc="-27"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Dette Privée</a:t>
            </a:r>
            <a:endParaRPr kumimoji="0" lang="fr-FR" sz="12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28" name="Rectangle 227">
            <a:extLst>
              <a:ext uri="{FF2B5EF4-FFF2-40B4-BE49-F238E27FC236}">
                <a16:creationId xmlns:a16="http://schemas.microsoft.com/office/drawing/2014/main" id="{270D35DC-664C-4191-BF73-CAF76A38E839}"/>
              </a:ext>
            </a:extLst>
          </p:cNvPr>
          <p:cNvSpPr/>
          <p:nvPr/>
        </p:nvSpPr>
        <p:spPr>
          <a:xfrm>
            <a:off x="3110606" y="2667225"/>
            <a:ext cx="184013" cy="49607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29" name="Rectangle 228">
            <a:extLst>
              <a:ext uri="{FF2B5EF4-FFF2-40B4-BE49-F238E27FC236}">
                <a16:creationId xmlns:a16="http://schemas.microsoft.com/office/drawing/2014/main" id="{31FF8BEF-1BB7-4AB8-9C0D-5E3B8FB51D23}"/>
              </a:ext>
            </a:extLst>
          </p:cNvPr>
          <p:cNvSpPr/>
          <p:nvPr/>
        </p:nvSpPr>
        <p:spPr>
          <a:xfrm>
            <a:off x="3098808" y="2659655"/>
            <a:ext cx="1392715" cy="50399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30" name="object 25">
            <a:extLst>
              <a:ext uri="{FF2B5EF4-FFF2-40B4-BE49-F238E27FC236}">
                <a16:creationId xmlns:a16="http://schemas.microsoft.com/office/drawing/2014/main" id="{B6AEB04F-1AD4-456C-BF99-583F9A81B9BC}"/>
              </a:ext>
            </a:extLst>
          </p:cNvPr>
          <p:cNvSpPr txBox="1"/>
          <p:nvPr/>
        </p:nvSpPr>
        <p:spPr>
          <a:xfrm>
            <a:off x="3302341" y="2812909"/>
            <a:ext cx="1093470" cy="197490"/>
          </a:xfrm>
          <a:prstGeom prst="rect">
            <a:avLst/>
          </a:prstGeom>
        </p:spPr>
        <p:txBody>
          <a:bodyPr vert="horz" wrap="square" lIns="0" tIns="12700" rIns="0" bIns="0" rtlCol="0">
            <a:spAutoFit/>
          </a:bodyPr>
          <a:lstStyle/>
          <a:p>
            <a:pPr marL="0" marR="6350" lvl="0" indent="0" algn="r" defTabSz="914355" rtl="0" eaLnBrk="1" fontAlgn="auto" latinLnBrk="0" hangingPunct="1">
              <a:lnSpc>
                <a:spcPct val="100000"/>
              </a:lnSpc>
              <a:spcBef>
                <a:spcPts val="100"/>
              </a:spcBef>
              <a:spcAft>
                <a:spcPts val="0"/>
              </a:spcAft>
              <a:buClrTx/>
              <a:buSzTx/>
              <a:buFontTx/>
              <a:buNone/>
              <a:tabLst/>
              <a:defRPr/>
            </a:pPr>
            <a:r>
              <a:rPr kumimoji="0" sz="1200" b="1" i="0" u="none" strike="noStrike" kern="1200" cap="none" spc="-3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Pri</a:t>
            </a:r>
            <a:r>
              <a:rPr kumimoji="0" sz="1200" b="1" i="0" u="none" strike="noStrike" kern="1200" cap="none" spc="-6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v</a:t>
            </a:r>
            <a:r>
              <a:rPr kumimoji="0" sz="1200" b="1" i="0" u="none" strike="noStrike" kern="1200" cap="none" spc="-3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a:t>
            </a:r>
            <a:r>
              <a:rPr kumimoji="0" sz="1200" b="1" i="0" u="none" strike="noStrike" kern="1200" cap="none" spc="-55"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t</a:t>
            </a:r>
            <a:r>
              <a:rPr kumimoji="0" sz="1200" b="1" i="0" u="none" strike="noStrike" kern="1200" cap="none" spc="5"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e</a:t>
            </a:r>
            <a:r>
              <a:rPr kumimoji="0" sz="12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sz="1200" b="1" i="0" u="none" strike="noStrike" kern="1200" cap="none" spc="-25"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E</a:t>
            </a:r>
            <a:r>
              <a:rPr kumimoji="0" sz="1200" b="1" i="0" u="none" strike="noStrike" kern="1200" cap="none" spc="-3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quity</a:t>
            </a:r>
            <a:endParaRPr kumimoji="0" sz="12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31" name="Rectangle 230">
            <a:extLst>
              <a:ext uri="{FF2B5EF4-FFF2-40B4-BE49-F238E27FC236}">
                <a16:creationId xmlns:a16="http://schemas.microsoft.com/office/drawing/2014/main" id="{6B0C21F6-67EF-4307-91EB-1F884C13EEF8}"/>
              </a:ext>
            </a:extLst>
          </p:cNvPr>
          <p:cNvSpPr/>
          <p:nvPr/>
        </p:nvSpPr>
        <p:spPr>
          <a:xfrm>
            <a:off x="4559536" y="2663473"/>
            <a:ext cx="184013" cy="49607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32" name="Rectangle 231">
            <a:extLst>
              <a:ext uri="{FF2B5EF4-FFF2-40B4-BE49-F238E27FC236}">
                <a16:creationId xmlns:a16="http://schemas.microsoft.com/office/drawing/2014/main" id="{E1FAD096-DC5D-41C5-BC37-DB11D6BB8C6F}"/>
              </a:ext>
            </a:extLst>
          </p:cNvPr>
          <p:cNvSpPr/>
          <p:nvPr/>
        </p:nvSpPr>
        <p:spPr>
          <a:xfrm>
            <a:off x="4555083" y="2659655"/>
            <a:ext cx="1392715" cy="50399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33" name="object 31">
            <a:extLst>
              <a:ext uri="{FF2B5EF4-FFF2-40B4-BE49-F238E27FC236}">
                <a16:creationId xmlns:a16="http://schemas.microsoft.com/office/drawing/2014/main" id="{BEC4F7DB-4847-41D2-B2F6-1B0842319B6C}"/>
              </a:ext>
            </a:extLst>
          </p:cNvPr>
          <p:cNvSpPr txBox="1"/>
          <p:nvPr/>
        </p:nvSpPr>
        <p:spPr>
          <a:xfrm>
            <a:off x="4775227" y="2812909"/>
            <a:ext cx="1076960" cy="197490"/>
          </a:xfrm>
          <a:prstGeom prst="rect">
            <a:avLst/>
          </a:prstGeom>
        </p:spPr>
        <p:txBody>
          <a:bodyPr vert="horz" wrap="square" lIns="0" tIns="12700" rIns="0" bIns="0" rtlCol="0">
            <a:spAutoFit/>
          </a:bodyPr>
          <a:lstStyle/>
          <a:p>
            <a:pPr marL="0" marR="5080" lvl="0" indent="0" algn="r" defTabSz="914355" rtl="0" eaLnBrk="1" fontAlgn="auto" latinLnBrk="0" hangingPunct="1">
              <a:lnSpc>
                <a:spcPct val="100000"/>
              </a:lnSpc>
              <a:spcBef>
                <a:spcPts val="100"/>
              </a:spcBef>
              <a:spcAft>
                <a:spcPts val="0"/>
              </a:spcAft>
              <a:buClrTx/>
              <a:buSzTx/>
              <a:buFontTx/>
              <a:buNone/>
              <a:tabLst/>
              <a:defRPr/>
            </a:pPr>
            <a:r>
              <a:rPr kumimoji="0" sz="1200" b="1" i="0" u="none" strike="noStrike" kern="1200" cap="none" spc="-15"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Inf</a:t>
            </a:r>
            <a:r>
              <a:rPr kumimoji="0" sz="1200" b="1" i="0" u="none" strike="noStrike" kern="1200" cap="none" spc="-4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r</a:t>
            </a:r>
            <a:r>
              <a:rPr kumimoji="0" sz="1200" b="1" i="0" u="none" strike="noStrike" kern="1200" cap="none" spc="-15"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a:t>
            </a:r>
            <a:r>
              <a:rPr kumimoji="0" sz="1200" b="1" i="0" u="none" strike="noStrike" kern="1200" cap="none" spc="-3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s</a:t>
            </a:r>
            <a:r>
              <a:rPr kumimoji="0" sz="1200" b="1" i="0" u="none" strike="noStrike" kern="1200" cap="none" spc="-15"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tructu</a:t>
            </a:r>
            <a:r>
              <a:rPr kumimoji="0" sz="1200" b="1" i="0" u="none" strike="noStrike" kern="1200" cap="none" spc="-35"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r</a:t>
            </a:r>
            <a:r>
              <a:rPr kumimoji="0" sz="1200" b="1" i="0" u="none" strike="noStrike" kern="1200" cap="none" spc="5"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e</a:t>
            </a:r>
            <a:endParaRPr kumimoji="0" sz="12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34" name="Rectangle 233">
            <a:extLst>
              <a:ext uri="{FF2B5EF4-FFF2-40B4-BE49-F238E27FC236}">
                <a16:creationId xmlns:a16="http://schemas.microsoft.com/office/drawing/2014/main" id="{B7185BD0-C115-404D-8A7F-B4AA9C22EC38}"/>
              </a:ext>
            </a:extLst>
          </p:cNvPr>
          <p:cNvSpPr/>
          <p:nvPr/>
        </p:nvSpPr>
        <p:spPr>
          <a:xfrm>
            <a:off x="6024001" y="2665461"/>
            <a:ext cx="184013" cy="49607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35" name="Rectangle 234">
            <a:extLst>
              <a:ext uri="{FF2B5EF4-FFF2-40B4-BE49-F238E27FC236}">
                <a16:creationId xmlns:a16="http://schemas.microsoft.com/office/drawing/2014/main" id="{D30D2AF0-A4FE-4FCC-9705-83E74A400152}"/>
              </a:ext>
            </a:extLst>
          </p:cNvPr>
          <p:cNvSpPr/>
          <p:nvPr/>
        </p:nvSpPr>
        <p:spPr>
          <a:xfrm>
            <a:off x="6021037" y="2659655"/>
            <a:ext cx="1409837" cy="50399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36" name="Rectangle 235">
            <a:extLst>
              <a:ext uri="{FF2B5EF4-FFF2-40B4-BE49-F238E27FC236}">
                <a16:creationId xmlns:a16="http://schemas.microsoft.com/office/drawing/2014/main" id="{6DEB3C30-B5F7-4F4E-AA05-26AFA373AF9A}"/>
              </a:ext>
            </a:extLst>
          </p:cNvPr>
          <p:cNvSpPr/>
          <p:nvPr/>
        </p:nvSpPr>
        <p:spPr>
          <a:xfrm>
            <a:off x="7520298" y="2670907"/>
            <a:ext cx="184013" cy="49607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37" name="Rectangle 236">
            <a:extLst>
              <a:ext uri="{FF2B5EF4-FFF2-40B4-BE49-F238E27FC236}">
                <a16:creationId xmlns:a16="http://schemas.microsoft.com/office/drawing/2014/main" id="{7DB175F7-A688-4604-A142-CF3613EC8105}"/>
              </a:ext>
            </a:extLst>
          </p:cNvPr>
          <p:cNvSpPr/>
          <p:nvPr/>
        </p:nvSpPr>
        <p:spPr>
          <a:xfrm>
            <a:off x="7498692" y="2659655"/>
            <a:ext cx="1392715" cy="50399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38" name="object 31">
            <a:extLst>
              <a:ext uri="{FF2B5EF4-FFF2-40B4-BE49-F238E27FC236}">
                <a16:creationId xmlns:a16="http://schemas.microsoft.com/office/drawing/2014/main" id="{940CC47B-4CB6-4DBC-A0BF-D3C61361C78F}"/>
              </a:ext>
            </a:extLst>
          </p:cNvPr>
          <p:cNvSpPr txBox="1"/>
          <p:nvPr/>
        </p:nvSpPr>
        <p:spPr>
          <a:xfrm>
            <a:off x="7549618" y="2720576"/>
            <a:ext cx="1286738" cy="382156"/>
          </a:xfrm>
          <a:prstGeom prst="rect">
            <a:avLst/>
          </a:prstGeom>
        </p:spPr>
        <p:txBody>
          <a:bodyPr vert="horz" wrap="square" lIns="0" tIns="12700" rIns="0" bIns="0" rtlCol="0">
            <a:spAutoFit/>
          </a:bodyPr>
          <a:lstStyle/>
          <a:p>
            <a:pPr marL="0" marR="6773" lvl="0" indent="0" algn="r" defTabSz="1219140" rtl="0" eaLnBrk="1" fontAlgn="auto" latinLnBrk="0" hangingPunct="1">
              <a:lnSpc>
                <a:spcPct val="100000"/>
              </a:lnSpc>
              <a:spcBef>
                <a:spcPts val="133"/>
              </a:spcBef>
              <a:spcAft>
                <a:spcPts val="0"/>
              </a:spcAft>
              <a:buClrTx/>
              <a:buSzTx/>
              <a:buFontTx/>
              <a:buNone/>
              <a:tabLst/>
              <a:defRPr/>
            </a:pPr>
            <a:r>
              <a:rPr kumimoji="0" lang="fr-FR" sz="1200" b="1" i="0" u="none" strike="noStrike" kern="1200" cap="none" spc="-2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Plateforme des fonds alternatifs</a:t>
            </a:r>
          </a:p>
        </p:txBody>
      </p:sp>
      <p:grpSp>
        <p:nvGrpSpPr>
          <p:cNvPr id="239" name="Group 238">
            <a:extLst>
              <a:ext uri="{FF2B5EF4-FFF2-40B4-BE49-F238E27FC236}">
                <a16:creationId xmlns:a16="http://schemas.microsoft.com/office/drawing/2014/main" id="{230B5062-59BD-4D61-8278-52CF9B4A0D74}"/>
              </a:ext>
            </a:extLst>
          </p:cNvPr>
          <p:cNvGrpSpPr/>
          <p:nvPr/>
        </p:nvGrpSpPr>
        <p:grpSpPr>
          <a:xfrm>
            <a:off x="3267474" y="699005"/>
            <a:ext cx="1002450" cy="1037195"/>
            <a:chOff x="6105094" y="694178"/>
            <a:chExt cx="1336600" cy="1382927"/>
          </a:xfrm>
        </p:grpSpPr>
        <p:sp>
          <p:nvSpPr>
            <p:cNvPr id="240" name="TextBox 239">
              <a:extLst>
                <a:ext uri="{FF2B5EF4-FFF2-40B4-BE49-F238E27FC236}">
                  <a16:creationId xmlns:a16="http://schemas.microsoft.com/office/drawing/2014/main" id="{717DCE84-187D-495E-AB56-6905011C01B4}"/>
                </a:ext>
              </a:extLst>
            </p:cNvPr>
            <p:cNvSpPr txBox="1"/>
            <p:nvPr/>
          </p:nvSpPr>
          <p:spPr>
            <a:xfrm>
              <a:off x="6105094" y="1239269"/>
              <a:ext cx="1336600" cy="837836"/>
            </a:xfrm>
            <a:prstGeom prst="rect">
              <a:avLst/>
            </a:prstGeom>
            <a:noFill/>
          </p:spPr>
          <p:txBody>
            <a:bodyPr wrap="square">
              <a:spAutoFit/>
            </a:bodyPr>
            <a:lstStyle/>
            <a:p>
              <a:pPr marL="0" marR="0" lvl="0" indent="0" algn="ctr" defTabSz="685800" rtl="0" eaLnBrk="1" fontAlgn="auto" latinLnBrk="0" hangingPunct="1">
                <a:lnSpc>
                  <a:spcPct val="100000"/>
                </a:lnSpc>
                <a:spcBef>
                  <a:spcPts val="150"/>
                </a:spcBef>
                <a:spcAft>
                  <a:spcPts val="150"/>
                </a:spcAft>
                <a:buClrTx/>
                <a:buSzTx/>
                <a:buFontTx/>
                <a:buNone/>
                <a:tabLst/>
                <a:defRPr/>
              </a:pPr>
              <a:r>
                <a:rPr kumimoji="0" lang="fr-FR" sz="13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c. </a:t>
              </a:r>
              <a:r>
                <a:rPr lang="fr-FR" sz="13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33</a:t>
              </a:r>
              <a:r>
                <a:rPr kumimoji="0" lang="fr-FR" sz="13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0</a:t>
              </a:r>
              <a:endParaRPr kumimoji="0" lang="fr-FR" sz="9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0" algn="ctr" defTabSz="685800" rtl="0" eaLnBrk="1" fontAlgn="auto" latinLnBrk="0" hangingPunct="1">
                <a:lnSpc>
                  <a:spcPct val="100000"/>
                </a:lnSpc>
                <a:spcBef>
                  <a:spcPts val="150"/>
                </a:spcBef>
                <a:spcAft>
                  <a:spcPts val="150"/>
                </a:spcAft>
                <a:buClrTx/>
                <a:buSzTx/>
                <a:buFontTx/>
                <a:buNone/>
                <a:tabLst/>
                <a:defRPr/>
              </a:pPr>
              <a:r>
                <a:rPr kumimoji="0" lang="fr-FR" sz="9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collaborateurs et partenaires</a:t>
              </a:r>
            </a:p>
          </p:txBody>
        </p:sp>
        <p:pic>
          <p:nvPicPr>
            <p:cNvPr id="241" name="Picture 240">
              <a:extLst>
                <a:ext uri="{FF2B5EF4-FFF2-40B4-BE49-F238E27FC236}">
                  <a16:creationId xmlns:a16="http://schemas.microsoft.com/office/drawing/2014/main" id="{D9AD4F93-9886-4A38-8038-165B8BB35C58}"/>
                </a:ext>
              </a:extLst>
            </p:cNvPr>
            <p:cNvPicPr>
              <a:picLocks noChangeAspect="1"/>
            </p:cNvPicPr>
            <p:nvPr/>
          </p:nvPicPr>
          <p:blipFill>
            <a:blip r:embed="rId9"/>
            <a:stretch>
              <a:fillRect/>
            </a:stretch>
          </p:blipFill>
          <p:spPr>
            <a:xfrm>
              <a:off x="6539394" y="694178"/>
              <a:ext cx="468000" cy="468000"/>
            </a:xfrm>
            <a:prstGeom prst="rect">
              <a:avLst/>
            </a:prstGeom>
          </p:spPr>
        </p:pic>
      </p:grpSp>
      <p:grpSp>
        <p:nvGrpSpPr>
          <p:cNvPr id="242" name="Group 241">
            <a:extLst>
              <a:ext uri="{FF2B5EF4-FFF2-40B4-BE49-F238E27FC236}">
                <a16:creationId xmlns:a16="http://schemas.microsoft.com/office/drawing/2014/main" id="{99337DB2-7E70-4591-8574-2B81C8F7F1EB}"/>
              </a:ext>
            </a:extLst>
          </p:cNvPr>
          <p:cNvGrpSpPr/>
          <p:nvPr/>
        </p:nvGrpSpPr>
        <p:grpSpPr>
          <a:xfrm>
            <a:off x="4523278" y="699005"/>
            <a:ext cx="1458000" cy="1169117"/>
            <a:chOff x="7460349" y="694178"/>
            <a:chExt cx="1944000" cy="1558820"/>
          </a:xfrm>
        </p:grpSpPr>
        <p:sp>
          <p:nvSpPr>
            <p:cNvPr id="243" name="TextBox 242">
              <a:extLst>
                <a:ext uri="{FF2B5EF4-FFF2-40B4-BE49-F238E27FC236}">
                  <a16:creationId xmlns:a16="http://schemas.microsoft.com/office/drawing/2014/main" id="{9B1433FF-BD69-4A7B-8A80-01B31C777C90}"/>
                </a:ext>
              </a:extLst>
            </p:cNvPr>
            <p:cNvSpPr txBox="1"/>
            <p:nvPr/>
          </p:nvSpPr>
          <p:spPr>
            <a:xfrm>
              <a:off x="7460349" y="1230497"/>
              <a:ext cx="1944000" cy="1022501"/>
            </a:xfrm>
            <a:prstGeom prst="rect">
              <a:avLst/>
            </a:prstGeom>
            <a:noFill/>
          </p:spPr>
          <p:txBody>
            <a:bodyPr wrap="square">
              <a:spAutoFit/>
            </a:bodyPr>
            <a:lstStyle/>
            <a:p>
              <a:pPr marL="0" marR="0" lvl="0" indent="0" algn="ctr" defTabSz="685800" rtl="0" eaLnBrk="1" fontAlgn="auto" latinLnBrk="0" hangingPunct="1">
                <a:lnSpc>
                  <a:spcPct val="100000"/>
                </a:lnSpc>
                <a:spcBef>
                  <a:spcPts val="150"/>
                </a:spcBef>
                <a:spcAft>
                  <a:spcPts val="150"/>
                </a:spcAft>
                <a:buClrTx/>
                <a:buSzTx/>
                <a:buFontTx/>
                <a:buNone/>
                <a:tabLst/>
                <a:defRPr/>
              </a:pPr>
              <a:r>
                <a:rPr kumimoji="0" lang="fr-FR" sz="13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7</a:t>
              </a:r>
              <a:endParaRPr kumimoji="0" lang="fr-FR" sz="9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0" algn="ctr" defTabSz="685800" rtl="0" eaLnBrk="1" fontAlgn="auto" latinLnBrk="0" hangingPunct="1">
                <a:lnSpc>
                  <a:spcPct val="100000"/>
                </a:lnSpc>
                <a:spcBef>
                  <a:spcPts val="150"/>
                </a:spcBef>
                <a:spcAft>
                  <a:spcPts val="150"/>
                </a:spcAft>
                <a:buClrTx/>
                <a:buSzTx/>
                <a:buFontTx/>
                <a:buNone/>
                <a:tabLst/>
                <a:defRPr/>
              </a:pPr>
              <a:r>
                <a:rPr kumimoji="0" lang="fr-FR" sz="9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Pays ayant des pôles d’investissement d’ARA</a:t>
              </a:r>
              <a:r>
                <a:rPr kumimoji="0" lang="fr-FR" sz="900" b="0" i="0" u="none" strike="noStrike" kern="1200" cap="none" spc="0" normalizeH="0" baseline="3000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1</a:t>
              </a:r>
            </a:p>
          </p:txBody>
        </p:sp>
        <p:pic>
          <p:nvPicPr>
            <p:cNvPr id="244" name="Picture 243">
              <a:extLst>
                <a:ext uri="{FF2B5EF4-FFF2-40B4-BE49-F238E27FC236}">
                  <a16:creationId xmlns:a16="http://schemas.microsoft.com/office/drawing/2014/main" id="{1F6D8C4D-68BB-4D95-8FF2-3A06A063543A}"/>
                </a:ext>
              </a:extLst>
            </p:cNvPr>
            <p:cNvPicPr>
              <a:picLocks noChangeAspect="1"/>
            </p:cNvPicPr>
            <p:nvPr/>
          </p:nvPicPr>
          <p:blipFill>
            <a:blip r:embed="rId10"/>
            <a:stretch>
              <a:fillRect/>
            </a:stretch>
          </p:blipFill>
          <p:spPr>
            <a:xfrm>
              <a:off x="8200316" y="694178"/>
              <a:ext cx="468000" cy="468000"/>
            </a:xfrm>
            <a:prstGeom prst="rect">
              <a:avLst/>
            </a:prstGeom>
          </p:spPr>
        </p:pic>
      </p:grpSp>
      <p:grpSp>
        <p:nvGrpSpPr>
          <p:cNvPr id="245" name="Group 244">
            <a:extLst>
              <a:ext uri="{FF2B5EF4-FFF2-40B4-BE49-F238E27FC236}">
                <a16:creationId xmlns:a16="http://schemas.microsoft.com/office/drawing/2014/main" id="{D1782140-670D-4906-A125-3FD9EDC4C7BD}"/>
              </a:ext>
            </a:extLst>
          </p:cNvPr>
          <p:cNvGrpSpPr/>
          <p:nvPr/>
        </p:nvGrpSpPr>
        <p:grpSpPr>
          <a:xfrm>
            <a:off x="6121345" y="706628"/>
            <a:ext cx="1458000" cy="1172972"/>
            <a:chOff x="9918732" y="817081"/>
            <a:chExt cx="1944000" cy="1563963"/>
          </a:xfrm>
        </p:grpSpPr>
        <p:sp>
          <p:nvSpPr>
            <p:cNvPr id="246" name="TextBox 245">
              <a:extLst>
                <a:ext uri="{FF2B5EF4-FFF2-40B4-BE49-F238E27FC236}">
                  <a16:creationId xmlns:a16="http://schemas.microsoft.com/office/drawing/2014/main" id="{F2BB35ED-B827-460A-9317-D2838C4F049E}"/>
                </a:ext>
              </a:extLst>
            </p:cNvPr>
            <p:cNvSpPr txBox="1"/>
            <p:nvPr/>
          </p:nvSpPr>
          <p:spPr>
            <a:xfrm>
              <a:off x="9918732" y="1358541"/>
              <a:ext cx="1944000" cy="1022503"/>
            </a:xfrm>
            <a:prstGeom prst="rect">
              <a:avLst/>
            </a:prstGeom>
            <a:noFill/>
          </p:spPr>
          <p:txBody>
            <a:bodyPr wrap="square">
              <a:spAutoFit/>
            </a:bodyPr>
            <a:lstStyle/>
            <a:p>
              <a:pPr marL="0" marR="0" lvl="0" indent="0" algn="ctr" defTabSz="685800" rtl="0" eaLnBrk="1" fontAlgn="auto" latinLnBrk="0" hangingPunct="1">
                <a:lnSpc>
                  <a:spcPct val="100000"/>
                </a:lnSpc>
                <a:spcBef>
                  <a:spcPts val="150"/>
                </a:spcBef>
                <a:spcAft>
                  <a:spcPts val="150"/>
                </a:spcAft>
                <a:buClrTx/>
                <a:buSzTx/>
                <a:buFontTx/>
                <a:buNone/>
                <a:tabLst/>
                <a:defRPr/>
              </a:pPr>
              <a:r>
                <a:rPr kumimoji="0" lang="fr-FR" sz="13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Plus de 40 ans</a:t>
              </a:r>
            </a:p>
            <a:p>
              <a:pPr lvl="0" algn="ctr" defTabSz="685800">
                <a:spcBef>
                  <a:spcPts val="150"/>
                </a:spcBef>
                <a:spcAft>
                  <a:spcPts val="150"/>
                </a:spcAft>
              </a:pPr>
              <a:r>
                <a:rPr lang="fr-FR" sz="900" dirty="0">
                  <a:solidFill>
                    <a:srgbClr val="003C64"/>
                  </a:solidFill>
                  <a:latin typeface="Noto Sans" panose="020B0502040504020204" pitchFamily="34" charset="0"/>
                  <a:ea typeface="Noto Sans" panose="020B0502040504020204" pitchFamily="34" charset="0"/>
                  <a:cs typeface="Noto Sans" panose="020B0502040504020204" pitchFamily="34" charset="0"/>
                </a:rPr>
                <a:t>dans les marchés privés, les actifs réels et les alternatifs</a:t>
              </a:r>
              <a:endParaRPr kumimoji="0" lang="fr-FR" sz="900" b="0" i="0" u="none" strike="noStrike" kern="1200" cap="none" spc="0" normalizeH="0" baseline="3000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247" name="Picture 246">
              <a:extLst>
                <a:ext uri="{FF2B5EF4-FFF2-40B4-BE49-F238E27FC236}">
                  <a16:creationId xmlns:a16="http://schemas.microsoft.com/office/drawing/2014/main" id="{CD5550B0-1C70-4F15-A9FE-8247767B409B}"/>
                </a:ext>
              </a:extLst>
            </p:cNvPr>
            <p:cNvPicPr>
              <a:picLocks noChangeAspect="1"/>
            </p:cNvPicPr>
            <p:nvPr/>
          </p:nvPicPr>
          <p:blipFill>
            <a:blip r:embed="rId11"/>
            <a:stretch>
              <a:fillRect/>
            </a:stretch>
          </p:blipFill>
          <p:spPr>
            <a:xfrm>
              <a:off x="10656732" y="817081"/>
              <a:ext cx="468000" cy="468000"/>
            </a:xfrm>
            <a:prstGeom prst="rect">
              <a:avLst/>
            </a:prstGeom>
          </p:spPr>
        </p:pic>
      </p:grpSp>
      <p:sp>
        <p:nvSpPr>
          <p:cNvPr id="248" name="Round Diagonal Corner Rectangle 96">
            <a:extLst>
              <a:ext uri="{FF2B5EF4-FFF2-40B4-BE49-F238E27FC236}">
                <a16:creationId xmlns:a16="http://schemas.microsoft.com/office/drawing/2014/main" id="{E967E24F-E513-41E7-817C-B1D730D5E0C6}"/>
              </a:ext>
            </a:extLst>
          </p:cNvPr>
          <p:cNvSpPr/>
          <p:nvPr/>
        </p:nvSpPr>
        <p:spPr>
          <a:xfrm>
            <a:off x="6020354" y="2079428"/>
            <a:ext cx="542700" cy="585155"/>
          </a:xfrm>
          <a:prstGeom prst="round2DiagRect">
            <a:avLst>
              <a:gd name="adj1" fmla="val 50000"/>
              <a:gd name="adj2" fmla="val 0"/>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49" name="Round Diagonal Corner Rectangle 50">
            <a:extLst>
              <a:ext uri="{FF2B5EF4-FFF2-40B4-BE49-F238E27FC236}">
                <a16:creationId xmlns:a16="http://schemas.microsoft.com/office/drawing/2014/main" id="{F1B232C5-8B05-4D83-9B7F-84D8127B0830}"/>
              </a:ext>
            </a:extLst>
          </p:cNvPr>
          <p:cNvSpPr/>
          <p:nvPr/>
        </p:nvSpPr>
        <p:spPr>
          <a:xfrm>
            <a:off x="7510360" y="2093316"/>
            <a:ext cx="515966" cy="576596"/>
          </a:xfrm>
          <a:prstGeom prst="round2DiagRect">
            <a:avLst>
              <a:gd name="adj1" fmla="val 50000"/>
              <a:gd name="adj2" fmla="val 0"/>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50" name="object 13">
            <a:extLst>
              <a:ext uri="{FF2B5EF4-FFF2-40B4-BE49-F238E27FC236}">
                <a16:creationId xmlns:a16="http://schemas.microsoft.com/office/drawing/2014/main" id="{D406EC29-E102-4B0F-AC5F-1473F0F25660}"/>
              </a:ext>
            </a:extLst>
          </p:cNvPr>
          <p:cNvSpPr txBox="1"/>
          <p:nvPr/>
        </p:nvSpPr>
        <p:spPr>
          <a:xfrm>
            <a:off x="5486968" y="2715767"/>
            <a:ext cx="1894418" cy="579646"/>
          </a:xfrm>
          <a:prstGeom prst="rect">
            <a:avLst/>
          </a:prstGeom>
        </p:spPr>
        <p:txBody>
          <a:bodyPr vert="horz" wrap="square" lIns="0" tIns="12700" rIns="0" bIns="0" rtlCol="0">
            <a:spAutoFit/>
          </a:bodyPr>
          <a:lstStyle/>
          <a:p>
            <a:pPr marL="16933" marR="6773" lvl="0" indent="756882" algn="r" defTabSz="1219140" rtl="0" eaLnBrk="1" fontAlgn="auto" latinLnBrk="0" hangingPunct="1">
              <a:lnSpc>
                <a:spcPct val="100000"/>
              </a:lnSpc>
              <a:spcBef>
                <a:spcPts val="133"/>
              </a:spcBef>
              <a:spcAft>
                <a:spcPts val="0"/>
              </a:spcAft>
              <a:buClrTx/>
              <a:buSzTx/>
              <a:buFontTx/>
              <a:buNone/>
              <a:tabLst/>
              <a:defRPr/>
            </a:pPr>
            <a:r>
              <a:rPr lang="fr-FR" sz="1200" b="1" spc="-27" dirty="0">
                <a:solidFill>
                  <a:srgbClr val="FFFFFF"/>
                </a:solidFill>
                <a:latin typeface="Noto Sans" panose="020B0502040504020204" pitchFamily="34" charset="0"/>
                <a:ea typeface="Noto Sans" panose="020B0502040504020204" pitchFamily="34" charset="0"/>
                <a:cs typeface="Noto Sans" panose="020B0502040504020204" pitchFamily="34" charset="0"/>
              </a:rPr>
              <a:t>Multigestion Marchés Privés</a:t>
            </a:r>
            <a:endParaRPr kumimoji="0" lang="fr-FR" sz="1200" b="0" i="0" u="none" strike="noStrike" kern="1200" cap="none" spc="-27"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12700" marR="5080" lvl="0" indent="567662" algn="r" defTabSz="914355" rtl="0" eaLnBrk="1" fontAlgn="auto" latinLnBrk="0" hangingPunct="1">
              <a:lnSpc>
                <a:spcPct val="100000"/>
              </a:lnSpc>
              <a:spcBef>
                <a:spcPts val="100"/>
              </a:spcBef>
              <a:spcAft>
                <a:spcPts val="0"/>
              </a:spcAft>
              <a:buClrTx/>
              <a:buSzTx/>
              <a:buFontTx/>
              <a:buNone/>
              <a:tabLst/>
              <a:defRPr/>
            </a:pPr>
            <a:endParaRPr kumimoji="0" sz="1200" b="0" i="0" u="none" strike="noStrike" kern="1200" cap="none" spc="-2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grpSp>
        <p:nvGrpSpPr>
          <p:cNvPr id="252" name="Group 251">
            <a:extLst>
              <a:ext uri="{FF2B5EF4-FFF2-40B4-BE49-F238E27FC236}">
                <a16:creationId xmlns:a16="http://schemas.microsoft.com/office/drawing/2014/main" id="{856E2288-4A11-430E-A75E-6F0563557411}"/>
              </a:ext>
            </a:extLst>
          </p:cNvPr>
          <p:cNvGrpSpPr/>
          <p:nvPr/>
        </p:nvGrpSpPr>
        <p:grpSpPr>
          <a:xfrm>
            <a:off x="1585161" y="667808"/>
            <a:ext cx="1593000" cy="1068325"/>
            <a:chOff x="5631229" y="667875"/>
            <a:chExt cx="1593000" cy="1068325"/>
          </a:xfrm>
        </p:grpSpPr>
        <p:sp>
          <p:nvSpPr>
            <p:cNvPr id="253" name="TextBox 252">
              <a:extLst>
                <a:ext uri="{FF2B5EF4-FFF2-40B4-BE49-F238E27FC236}">
                  <a16:creationId xmlns:a16="http://schemas.microsoft.com/office/drawing/2014/main" id="{63374E04-CA88-424F-A8B3-1F7E500F896F}"/>
                </a:ext>
              </a:extLst>
            </p:cNvPr>
            <p:cNvSpPr txBox="1"/>
            <p:nvPr/>
          </p:nvSpPr>
          <p:spPr>
            <a:xfrm>
              <a:off x="5631229" y="1107823"/>
              <a:ext cx="1593000" cy="628377"/>
            </a:xfrm>
            <a:prstGeom prst="rect">
              <a:avLst/>
            </a:prstGeom>
            <a:noFill/>
          </p:spPr>
          <p:txBody>
            <a:bodyPr wrap="square">
              <a:spAutoFit/>
            </a:bodyPr>
            <a:lstStyle/>
            <a:p>
              <a:pPr marL="0" marR="0" lvl="0" indent="0" algn="ctr" defTabSz="685800" rtl="0" eaLnBrk="1" fontAlgn="auto" latinLnBrk="0" hangingPunct="1">
                <a:lnSpc>
                  <a:spcPct val="100000"/>
                </a:lnSpc>
                <a:spcBef>
                  <a:spcPts val="150"/>
                </a:spcBef>
                <a:spcAft>
                  <a:spcPts val="150"/>
                </a:spcAft>
                <a:buClrTx/>
                <a:buSzTx/>
                <a:buFontTx/>
                <a:buNone/>
                <a:tabLst/>
                <a:defRPr/>
              </a:pPr>
              <a:r>
                <a:rPr kumimoji="0" lang="fr-FR" sz="13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lang="fr-FR" sz="13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71</a:t>
              </a:r>
              <a:r>
                <a:rPr kumimoji="0" lang="fr-FR" sz="13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Milliards</a:t>
              </a:r>
              <a:endParaRPr kumimoji="0" lang="fr-FR" sz="9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0" algn="ctr" defTabSz="685800" rtl="0" eaLnBrk="1" fontAlgn="auto" latinLnBrk="0" hangingPunct="1">
                <a:lnSpc>
                  <a:spcPct val="100000"/>
                </a:lnSpc>
                <a:spcBef>
                  <a:spcPts val="150"/>
                </a:spcBef>
                <a:spcAft>
                  <a:spcPts val="150"/>
                </a:spcAft>
                <a:buClrTx/>
                <a:buSzTx/>
                <a:buFontTx/>
                <a:buNone/>
                <a:tabLst/>
                <a:defRPr/>
              </a:pPr>
              <a:r>
                <a:rPr lang="fr-FR" sz="900" dirty="0">
                  <a:solidFill>
                    <a:srgbClr val="003C64"/>
                  </a:solidFill>
                  <a:latin typeface="Noto Sans" panose="020B0502040504020204" pitchFamily="34" charset="0"/>
                  <a:ea typeface="Noto Sans" panose="020B0502040504020204" pitchFamily="34" charset="0"/>
                  <a:cs typeface="Noto Sans" panose="020B0502040504020204" pitchFamily="34" charset="0"/>
                </a:rPr>
                <a:t>d’encours sous </a:t>
              </a:r>
              <a:br>
                <a:rPr lang="fr-FR" sz="900" dirty="0">
                  <a:solidFill>
                    <a:srgbClr val="003C64"/>
                  </a:solidFill>
                  <a:latin typeface="Noto Sans" panose="020B0502040504020204" pitchFamily="34" charset="0"/>
                  <a:ea typeface="Noto Sans" panose="020B0502040504020204" pitchFamily="34" charset="0"/>
                  <a:cs typeface="Noto Sans" panose="020B0502040504020204" pitchFamily="34" charset="0"/>
                </a:rPr>
              </a:br>
              <a:r>
                <a:rPr lang="fr-FR" sz="900" dirty="0">
                  <a:solidFill>
                    <a:srgbClr val="003C64"/>
                  </a:solidFill>
                  <a:latin typeface="Noto Sans" panose="020B0502040504020204" pitchFamily="34" charset="0"/>
                  <a:ea typeface="Noto Sans" panose="020B0502040504020204" pitchFamily="34" charset="0"/>
                  <a:cs typeface="Noto Sans" panose="020B0502040504020204" pitchFamily="34" charset="0"/>
                </a:rPr>
                <a:t>gestion</a:t>
              </a:r>
              <a:endParaRPr kumimoji="0" lang="fr-FR" sz="900" b="0" i="0" u="none" strike="noStrike" kern="1200" cap="none" spc="0" normalizeH="0" baseline="3000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254" name="Picture 253">
              <a:extLst>
                <a:ext uri="{FF2B5EF4-FFF2-40B4-BE49-F238E27FC236}">
                  <a16:creationId xmlns:a16="http://schemas.microsoft.com/office/drawing/2014/main" id="{CA8F312C-0DC8-4DD5-91E0-09CD639B8E1A}"/>
                </a:ext>
              </a:extLst>
            </p:cNvPr>
            <p:cNvPicPr>
              <a:picLocks noChangeAspect="1"/>
            </p:cNvPicPr>
            <p:nvPr/>
          </p:nvPicPr>
          <p:blipFill>
            <a:blip r:embed="rId12"/>
            <a:stretch>
              <a:fillRect/>
            </a:stretch>
          </p:blipFill>
          <p:spPr>
            <a:xfrm>
              <a:off x="6192542" y="667875"/>
              <a:ext cx="402282" cy="402282"/>
            </a:xfrm>
            <a:prstGeom prst="rect">
              <a:avLst/>
            </a:prstGeom>
          </p:spPr>
        </p:pic>
      </p:grpSp>
      <p:sp>
        <p:nvSpPr>
          <p:cNvPr id="159" name="Espace réservé du texte 6">
            <a:extLst>
              <a:ext uri="{FF2B5EF4-FFF2-40B4-BE49-F238E27FC236}">
                <a16:creationId xmlns:a16="http://schemas.microsoft.com/office/drawing/2014/main" id="{EA91C6F2-9DD6-294F-B107-CBD209795E6F}"/>
              </a:ext>
            </a:extLst>
          </p:cNvPr>
          <p:cNvSpPr txBox="1">
            <a:spLocks/>
          </p:cNvSpPr>
          <p:nvPr/>
        </p:nvSpPr>
        <p:spPr>
          <a:xfrm>
            <a:off x="337081" y="4404267"/>
            <a:ext cx="8143242" cy="332102"/>
          </a:xfrm>
          <a:prstGeom prst="rect">
            <a:avLst/>
          </a:prstGeom>
        </p:spPr>
        <p:txBody>
          <a:bodyPr/>
          <a:lstStyle>
            <a:lvl1pPr marL="223838" indent="-217488" algn="l" defTabSz="914400" rtl="0" eaLnBrk="1" latinLnBrk="0" hangingPunct="1">
              <a:lnSpc>
                <a:spcPct val="100000"/>
              </a:lnSpc>
              <a:spcBef>
                <a:spcPts val="1000"/>
              </a:spcBef>
              <a:buClr>
                <a:schemeClr val="accent1"/>
              </a:buClr>
              <a:buSzPct val="130000"/>
              <a:buFont typeface="CambriaMath" charset="0"/>
              <a:buChar char="⎯"/>
              <a:tabLst/>
              <a:defRPr sz="1600" kern="1200">
                <a:solidFill>
                  <a:schemeClr val="tx2"/>
                </a:solidFill>
                <a:latin typeface="+mn-lt"/>
                <a:ea typeface="+mn-ea"/>
                <a:cs typeface="+mn-cs"/>
              </a:defRPr>
            </a:lvl1pPr>
            <a:lvl2pPr marL="401638" indent="-177800" algn="l" defTabSz="914400" rtl="0" eaLnBrk="1" latinLnBrk="0" hangingPunct="1">
              <a:lnSpc>
                <a:spcPct val="100000"/>
              </a:lnSpc>
              <a:spcBef>
                <a:spcPts val="500"/>
              </a:spcBef>
              <a:buClr>
                <a:schemeClr val="accent2"/>
              </a:buClr>
              <a:buFont typeface="CambriaMath" charset="0"/>
              <a:buChar char="⎯"/>
              <a:tabLst/>
              <a:defRPr sz="1400" kern="1200">
                <a:solidFill>
                  <a:schemeClr val="tx2"/>
                </a:solidFill>
                <a:latin typeface="+mn-lt"/>
                <a:ea typeface="+mn-ea"/>
                <a:cs typeface="+mn-cs"/>
              </a:defRPr>
            </a:lvl2pPr>
            <a:lvl3pPr marL="579438" indent="-131763" algn="l" defTabSz="914400" rtl="0" eaLnBrk="1" latinLnBrk="0" hangingPunct="1">
              <a:lnSpc>
                <a:spcPct val="100000"/>
              </a:lnSpc>
              <a:spcBef>
                <a:spcPts val="500"/>
              </a:spcBef>
              <a:buClr>
                <a:schemeClr val="accent2"/>
              </a:buClr>
              <a:buFont typeface="LucidaGrande-Bold" charset="0"/>
              <a:buChar char="⁃"/>
              <a:tabLst/>
              <a:defRPr sz="1200" kern="1200">
                <a:solidFill>
                  <a:schemeClr val="tx2"/>
                </a:solidFill>
                <a:latin typeface="+mn-lt"/>
                <a:ea typeface="+mn-ea"/>
                <a:cs typeface="+mn-cs"/>
              </a:defRPr>
            </a:lvl3pPr>
            <a:lvl4pPr marL="7938" indent="0" algn="l" defTabSz="914400" rtl="0" eaLnBrk="1" latinLnBrk="0" hangingPunct="1">
              <a:lnSpc>
                <a:spcPct val="100000"/>
              </a:lnSpc>
              <a:spcBef>
                <a:spcPts val="500"/>
              </a:spcBef>
              <a:buFont typeface="Arial" charset="0"/>
              <a:buNone/>
              <a:tabLst/>
              <a:defRPr sz="1200" kern="1200">
                <a:solidFill>
                  <a:schemeClr val="tx1"/>
                </a:solidFill>
                <a:latin typeface="+mn-lt"/>
                <a:ea typeface="+mn-ea"/>
                <a:cs typeface="+mn-cs"/>
              </a:defRPr>
            </a:lvl4pPr>
            <a:lvl5pPr marL="7938" indent="0" algn="l" defTabSz="914400" rtl="0" eaLnBrk="1" latinLnBrk="0" hangingPunct="1">
              <a:lnSpc>
                <a:spcPct val="100000"/>
              </a:lnSpc>
              <a:spcBef>
                <a:spcPts val="500"/>
              </a:spcBef>
              <a:buFont typeface="Arial" charset="0"/>
              <a:buNone/>
              <a:tabLst/>
              <a:defRPr sz="1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3" marR="0" lvl="0" indent="0" algn="l" defTabSz="685800" rtl="0" eaLnBrk="1" fontAlgn="auto" latinLnBrk="0" hangingPunct="1">
              <a:lnSpc>
                <a:spcPct val="100000"/>
              </a:lnSpc>
              <a:spcBef>
                <a:spcPts val="0"/>
              </a:spcBef>
              <a:spcAft>
                <a:spcPts val="0"/>
              </a:spcAft>
              <a:buClr>
                <a:srgbClr val="00A0E3"/>
              </a:buClr>
              <a:buSzPct val="130000"/>
              <a:buFont typeface="CambriaMath" charset="0"/>
              <a:buNone/>
              <a:tabLst/>
              <a:defRPr/>
            </a:pPr>
            <a:r>
              <a:rPr kumimoji="0" lang="fr-FR" sz="700" b="0" i="0" u="none" strike="noStrike" kern="120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Source : Amundi Actifs Réels et Alternatifs, données à fin </a:t>
            </a:r>
            <a:r>
              <a:rPr lang="fr-FR" sz="700" dirty="0">
                <a:solidFill>
                  <a:srgbClr val="646464"/>
                </a:solidFill>
                <a:latin typeface="Noto Sans" panose="020B0502040504020204" pitchFamily="34" charset="0"/>
                <a:ea typeface="Noto Sans" panose="020B0502040504020204" pitchFamily="34" charset="0"/>
                <a:cs typeface="Noto Sans" panose="020B0502040504020204" pitchFamily="34" charset="0"/>
              </a:rPr>
              <a:t>juin</a:t>
            </a:r>
            <a:r>
              <a:rPr kumimoji="0" lang="fr-FR" sz="700" b="0" i="0" u="none" strike="noStrike" kern="120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2024. Les chiffres tiennent compte de l'acquisition d'Alpha Associates (signature le 06/02/2024 et </a:t>
            </a:r>
            <a:r>
              <a:rPr kumimoji="0" lang="en-US" sz="700" b="0" i="1" u="none" strike="noStrike" kern="1200" cap="none" spc="0" normalizeH="0" baseline="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closing</a:t>
            </a:r>
            <a:r>
              <a:rPr kumimoji="0" lang="fr-FR" sz="700" b="0" i="0" u="none" strike="noStrike" kern="120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le 02/04/2024).</a:t>
            </a:r>
          </a:p>
          <a:p>
            <a:pPr marL="4763" indent="0" defTabSz="685800">
              <a:spcBef>
                <a:spcPts val="0"/>
              </a:spcBef>
              <a:buClr>
                <a:srgbClr val="00A0E3"/>
              </a:buClr>
              <a:buNone/>
              <a:defRPr/>
            </a:pPr>
            <a:r>
              <a:rPr lang="fr-FR" sz="700" baseline="30000" dirty="0">
                <a:solidFill>
                  <a:srgbClr val="646464"/>
                </a:solidFill>
                <a:latin typeface="Noto Sans" panose="020B0502040504020204" pitchFamily="34" charset="0"/>
                <a:ea typeface="Noto Sans" panose="020B0502040504020204" pitchFamily="34" charset="0"/>
                <a:cs typeface="Noto Sans" panose="020B0502040504020204" pitchFamily="34" charset="0"/>
              </a:rPr>
              <a:t>1</a:t>
            </a:r>
            <a:r>
              <a:rPr lang="fr-FR" sz="700" dirty="0">
                <a:solidFill>
                  <a:srgbClr val="646464"/>
                </a:solidFill>
                <a:latin typeface="Noto Sans" panose="020B0502040504020204" pitchFamily="34" charset="0"/>
                <a:ea typeface="Noto Sans" panose="020B0502040504020204" pitchFamily="34" charset="0"/>
                <a:cs typeface="Noto Sans" panose="020B0502040504020204" pitchFamily="34" charset="0"/>
              </a:rPr>
              <a:t> Le numéro des pays </a:t>
            </a:r>
            <a:r>
              <a:rPr lang="fr-FR" sz="700" dirty="0">
                <a:latin typeface="Noto Sans" panose="020B0502040504020204" pitchFamily="34" charset="0"/>
                <a:ea typeface="Noto Sans" panose="020B0502040504020204" pitchFamily="34" charset="0"/>
                <a:cs typeface="Noto Sans" panose="020B0502040504020204" pitchFamily="34" charset="0"/>
              </a:rPr>
              <a:t>comprend les pôles d'investissement.</a:t>
            </a:r>
            <a:endParaRPr kumimoji="0" lang="fr-FR" sz="700" b="0" i="0" u="none" strike="noStrike" kern="120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80" name="Espace réservé du pied de page 7">
            <a:extLst>
              <a:ext uri="{FF2B5EF4-FFF2-40B4-BE49-F238E27FC236}">
                <a16:creationId xmlns:a16="http://schemas.microsoft.com/office/drawing/2014/main" id="{7D6DC387-C2D7-4217-9BC5-C7F637512886}"/>
              </a:ext>
            </a:extLst>
          </p:cNvPr>
          <p:cNvSpPr>
            <a:spLocks noGrp="1"/>
          </p:cNvSpPr>
          <p:nvPr>
            <p:ph type="ftr" sz="quarter" idx="11"/>
          </p:nvPr>
        </p:nvSpPr>
        <p:spPr>
          <a:xfrm>
            <a:off x="796720" y="4860000"/>
            <a:ext cx="5212196" cy="135000"/>
          </a:xfrm>
        </p:spPr>
        <p:txBody>
          <a:bodyPr/>
          <a:lstStyle/>
          <a:p>
            <a:r>
              <a:rPr lang="fr-FR" dirty="0">
                <a:latin typeface="Noto Sans" panose="020B0502040504020204" pitchFamily="34" charset="0"/>
                <a:ea typeface="Noto Sans" panose="020B0502040504020204" pitchFamily="34" charset="0"/>
                <a:cs typeface="Noto Sans" panose="020B0502040504020204" pitchFamily="34" charset="0"/>
              </a:rPr>
              <a:t>Amundi Actifs Réels et Alternatifs - Réservé aux clients professionnels</a:t>
            </a:r>
            <a:endParaRPr lang="en-GB" dirty="0">
              <a:latin typeface="Noto Sans" panose="020B0502040504020204" pitchFamily="34" charset="0"/>
              <a:ea typeface="Noto Sans" panose="020B0502040504020204" pitchFamily="34" charset="0"/>
              <a:cs typeface="Noto Sans" panose="020B0502040504020204" pitchFamily="34" charset="0"/>
            </a:endParaRPr>
          </a:p>
        </p:txBody>
      </p:sp>
      <p:pic>
        <p:nvPicPr>
          <p:cNvPr id="81" name="Picture 80">
            <a:extLst>
              <a:ext uri="{FF2B5EF4-FFF2-40B4-BE49-F238E27FC236}">
                <a16:creationId xmlns:a16="http://schemas.microsoft.com/office/drawing/2014/main" id="{4B116D1C-83FB-4361-B26C-540A02BE1651}"/>
              </a:ext>
            </a:extLst>
          </p:cNvPr>
          <p:cNvPicPr>
            <a:picLocks noChangeAspect="1"/>
          </p:cNvPicPr>
          <p:nvPr/>
        </p:nvPicPr>
        <p:blipFill>
          <a:blip r:embed="rId13"/>
          <a:stretch>
            <a:fillRect/>
          </a:stretch>
        </p:blipFill>
        <p:spPr>
          <a:xfrm>
            <a:off x="6681885" y="3285736"/>
            <a:ext cx="621949" cy="284514"/>
          </a:xfrm>
          <a:prstGeom prst="rect">
            <a:avLst/>
          </a:prstGeom>
        </p:spPr>
      </p:pic>
    </p:spTree>
    <p:extLst>
      <p:ext uri="{BB962C8B-B14F-4D97-AF65-F5344CB8AC3E}">
        <p14:creationId xmlns:p14="http://schemas.microsoft.com/office/powerpoint/2010/main" val="3916814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46484"/>
            <a:ext cx="9144000" cy="37057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1" name="Titre 1">
            <a:extLst>
              <a:ext uri="{FF2B5EF4-FFF2-40B4-BE49-F238E27FC236}">
                <a16:creationId xmlns:a16="http://schemas.microsoft.com/office/drawing/2014/main" id="{B7CA53D9-51D5-AB43-909C-EF3F2C314733}"/>
              </a:ext>
            </a:extLst>
          </p:cNvPr>
          <p:cNvSpPr txBox="1">
            <a:spLocks/>
          </p:cNvSpPr>
          <p:nvPr/>
        </p:nvSpPr>
        <p:spPr>
          <a:xfrm>
            <a:off x="239183" y="15750"/>
            <a:ext cx="8634103"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lvl="0" defTabSz="685800"/>
            <a:r>
              <a:rPr lang="fr-FR" sz="1200" dirty="0">
                <a:latin typeface="Noto Sans" panose="020B0502040504020204" pitchFamily="34" charset="0"/>
                <a:ea typeface="Noto Sans" panose="020B0502040504020204" pitchFamily="34" charset="0"/>
                <a:cs typeface="Noto Sans" panose="020B0502040504020204" pitchFamily="34" charset="0"/>
              </a:rPr>
              <a:t>Principales étapes depuis 2016</a:t>
            </a:r>
            <a:endParaRPr kumimoji="0" lang="en-US" sz="1200" b="1" i="0" u="none" strike="noStrike" kern="1200" cap="all" spc="38" normalizeH="0" baseline="3000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43" name="Espace réservé du pied de page 7">
            <a:extLst>
              <a:ext uri="{FF2B5EF4-FFF2-40B4-BE49-F238E27FC236}">
                <a16:creationId xmlns:a16="http://schemas.microsoft.com/office/drawing/2014/main" id="{8F48F3FD-07D2-C040-9DEB-F0819DD2FD85}"/>
              </a:ext>
            </a:extLst>
          </p:cNvPr>
          <p:cNvSpPr>
            <a:spLocks noGrp="1"/>
          </p:cNvSpPr>
          <p:nvPr>
            <p:ph type="ftr" sz="quarter" idx="11"/>
          </p:nvPr>
        </p:nvSpPr>
        <p:spPr/>
        <p:txBody>
          <a:bodyPr/>
          <a:lstStyle/>
          <a:p>
            <a:r>
              <a:rPr lang="fr-FR" dirty="0">
                <a:latin typeface="Noto Sans" panose="020B0502040504020204" pitchFamily="34" charset="0"/>
                <a:ea typeface="Noto Sans" panose="020B0502040504020204" pitchFamily="34" charset="0"/>
                <a:cs typeface="Noto Sans" panose="020B0502040504020204" pitchFamily="34" charset="0"/>
              </a:rPr>
              <a:t>Amundi Actifs Réels et Alternatifs - Réservé aux clients professionnels</a:t>
            </a:r>
            <a:endParaRPr lang="en-GB" dirty="0">
              <a:latin typeface="Noto Sans" panose="020B0502040504020204" pitchFamily="34" charset="0"/>
              <a:ea typeface="Noto Sans" panose="020B0502040504020204" pitchFamily="34" charset="0"/>
              <a:cs typeface="Noto Sans" panose="020B0502040504020204" pitchFamily="34" charset="0"/>
            </a:endParaRP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fr-FR" sz="600" b="0" i="0" u="none" strike="noStrike" kern="1200" cap="none" spc="0"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4</a:t>
            </a:fld>
            <a:endParaRPr kumimoji="0" lang="fr-FR"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 name="Rectangle 2"/>
          <p:cNvSpPr/>
          <p:nvPr/>
        </p:nvSpPr>
        <p:spPr>
          <a:xfrm>
            <a:off x="1686756" y="448858"/>
            <a:ext cx="5637321"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u="none" strike="noStrike" kern="1200" cap="none" spc="0" normalizeH="0" baseline="0" noProof="0" dirty="0">
                <a:ln>
                  <a:noFill/>
                </a:ln>
                <a:solidFill>
                  <a:srgbClr val="C19134"/>
                </a:solidFill>
                <a:effectLst/>
                <a:uLnTx/>
                <a:uFillTx/>
                <a:latin typeface="Noto Sans" panose="020B0502040504020204" pitchFamily="34" charset="0"/>
                <a:ea typeface="Noto Sans" panose="020B0502040504020204" pitchFamily="34" charset="0"/>
                <a:cs typeface="Noto Sans" panose="020B0502040504020204" pitchFamily="34" charset="0"/>
              </a:rPr>
              <a:t>Depuis sa création, notre plateforme a développé ses capacités à offrir des solutions innovantes dans des classes d'actifs difficiles d'accès.</a:t>
            </a:r>
          </a:p>
        </p:txBody>
      </p:sp>
      <p:sp>
        <p:nvSpPr>
          <p:cNvPr id="55" name="Espace réservé du contenu 1">
            <a:extLst>
              <a:ext uri="{FF2B5EF4-FFF2-40B4-BE49-F238E27FC236}">
                <a16:creationId xmlns:a16="http://schemas.microsoft.com/office/drawing/2014/main" id="{2379A26E-CDBC-AC46-9CCD-6584CC74E03E}"/>
              </a:ext>
            </a:extLst>
          </p:cNvPr>
          <p:cNvSpPr txBox="1">
            <a:spLocks/>
          </p:cNvSpPr>
          <p:nvPr/>
        </p:nvSpPr>
        <p:spPr>
          <a:xfrm>
            <a:off x="-13312" y="3136160"/>
            <a:ext cx="1700068" cy="1459694"/>
          </a:xfrm>
          <a:prstGeom prst="rect">
            <a:avLst/>
          </a:prstGeom>
          <a:noFill/>
          <a:ln>
            <a:noFill/>
          </a:ln>
        </p:spPr>
        <p:txBody>
          <a:bodyPr vert="horz" wrap="square" lIns="0" tIns="54000" rIns="54000" bIns="54000" rtlCol="0">
            <a:noAutofit/>
          </a:bodyPr>
          <a:lstStyle>
            <a:lvl1pPr marL="0" indent="0" algn="l" defTabSz="914400" rtl="0" eaLnBrk="1" latinLnBrk="0" hangingPunct="1">
              <a:spcBef>
                <a:spcPct val="20000"/>
              </a:spcBef>
              <a:buClr>
                <a:schemeClr val="accent3"/>
              </a:buClr>
              <a:buSzPct val="25000"/>
              <a:buFont typeface="Arial" pitchFamily="34" charset="0"/>
              <a:buChar char=" "/>
              <a:defRPr sz="1600" kern="1200">
                <a:solidFill>
                  <a:schemeClr val="tx1"/>
                </a:solidFill>
                <a:latin typeface="+mn-lt"/>
                <a:ea typeface="+mn-ea"/>
                <a:cs typeface="+mn-cs"/>
              </a:defRPr>
            </a:lvl1pPr>
            <a:lvl2pPr marL="265113" indent="-265113" algn="l" defTabSz="914400" rtl="0" eaLnBrk="1" latinLnBrk="0" hangingPunct="1">
              <a:spcBef>
                <a:spcPct val="20000"/>
              </a:spcBef>
              <a:buClr>
                <a:schemeClr val="accent3"/>
              </a:buClr>
              <a:buFont typeface="Wingdings" pitchFamily="2" charset="2"/>
              <a:buChar char="n"/>
              <a:defRPr sz="1600" kern="1200">
                <a:solidFill>
                  <a:schemeClr val="tx1"/>
                </a:solidFill>
                <a:latin typeface="+mn-lt"/>
                <a:ea typeface="+mn-ea"/>
                <a:cs typeface="+mn-cs"/>
              </a:defRPr>
            </a:lvl2pPr>
            <a:lvl3pPr marL="539750" indent="-274638"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3pPr>
            <a:lvl4pPr marL="539750" indent="-92075" algn="l" defTabSz="914400" rtl="0" eaLnBrk="1" latinLnBrk="0" hangingPunct="1">
              <a:spcBef>
                <a:spcPct val="20000"/>
              </a:spcBef>
              <a:buSzPct val="25000"/>
              <a:buFont typeface="Arial" pitchFamily="34" charset="0"/>
              <a:buChar char=" "/>
              <a:defRPr sz="1200" kern="1200">
                <a:solidFill>
                  <a:schemeClr val="tx1"/>
                </a:solidFill>
                <a:latin typeface="+mn-lt"/>
                <a:ea typeface="+mn-ea"/>
                <a:cs typeface="+mn-cs"/>
              </a:defRPr>
            </a:lvl4pPr>
            <a:lvl5pPr marL="804863" indent="0" algn="l" defTabSz="914400" rtl="0" eaLnBrk="1" latinLnBrk="0" hangingPunct="1">
              <a:spcBef>
                <a:spcPct val="20000"/>
              </a:spcBef>
              <a:buSzPct val="25000"/>
              <a:buFont typeface="Arial" pitchFamily="34" charset="0"/>
              <a:buChar char=" "/>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98835" marR="0" lvl="1" indent="-108000" algn="l" defTabSz="685800" rtl="0" eaLnBrk="1" fontAlgn="auto" latinLnBrk="0" hangingPunct="1">
              <a:lnSpc>
                <a:spcPct val="100000"/>
              </a:lnSpc>
              <a:spcBef>
                <a:spcPts val="0"/>
              </a:spcBef>
              <a:spcAft>
                <a:spcPts val="450"/>
              </a:spcAft>
              <a:buClr>
                <a:srgbClr val="FFFFFF"/>
              </a:buClr>
              <a:buSzTx/>
              <a:buFont typeface="Wingdings" panose="05000000000000000000" pitchFamily="2" charset="2"/>
              <a:buChar char="§"/>
              <a:tabLst/>
              <a:defRPr/>
            </a:pPr>
            <a:r>
              <a:rPr kumimoji="0" lang="fr-FR"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Intégration dans une même ligne métier de toutes les expertises liées aux actifs réels et aux marchés privés : </a:t>
            </a:r>
            <a:r>
              <a:rPr kumimoji="0" lang="fr-FR" sz="7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Amundi Actifs Réels </a:t>
            </a:r>
            <a:r>
              <a:rPr kumimoji="0" lang="fr-FR"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était née</a:t>
            </a:r>
          </a:p>
          <a:p>
            <a:pPr marL="198835" marR="0" lvl="1" indent="-108000" algn="l" defTabSz="685800" rtl="0" eaLnBrk="1" fontAlgn="auto" latinLnBrk="0" hangingPunct="1">
              <a:lnSpc>
                <a:spcPct val="100000"/>
              </a:lnSpc>
              <a:spcBef>
                <a:spcPts val="0"/>
              </a:spcBef>
              <a:spcAft>
                <a:spcPts val="450"/>
              </a:spcAft>
              <a:buClr>
                <a:srgbClr val="FFFFFF"/>
              </a:buClr>
              <a:buSzTx/>
              <a:buFont typeface="Wingdings" panose="05000000000000000000" pitchFamily="2" charset="2"/>
              <a:buChar char="§"/>
              <a:tabLst/>
              <a:defRPr/>
            </a:pPr>
            <a:r>
              <a:rPr kumimoji="0" lang="fr-FR"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Création d’</a:t>
            </a:r>
            <a:r>
              <a:rPr kumimoji="0" lang="fr-FR" sz="7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Amundi Transition Energétique (ATE)</a:t>
            </a:r>
          </a:p>
          <a:p>
            <a:pPr marL="198835" marR="0" lvl="1" indent="-108000" algn="l" defTabSz="685800" rtl="0" eaLnBrk="1" fontAlgn="auto" latinLnBrk="0" hangingPunct="1">
              <a:lnSpc>
                <a:spcPct val="100000"/>
              </a:lnSpc>
              <a:spcBef>
                <a:spcPts val="0"/>
              </a:spcBef>
              <a:spcAft>
                <a:spcPts val="450"/>
              </a:spcAft>
              <a:buClr>
                <a:srgbClr val="FFFFFF"/>
              </a:buClr>
              <a:buSzTx/>
              <a:buFont typeface="Wingdings" panose="05000000000000000000" pitchFamily="2" charset="2"/>
              <a:buChar char="§"/>
              <a:tabLst/>
              <a:defRPr/>
            </a:pPr>
            <a:r>
              <a:rPr kumimoji="0" lang="fr-FR"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Fusion avec </a:t>
            </a:r>
            <a:r>
              <a:rPr kumimoji="0" lang="fr-FR" sz="7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CAII</a:t>
            </a:r>
            <a:r>
              <a:rPr kumimoji="0" lang="fr-FR"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(Crédit Agricole Immobilier </a:t>
            </a:r>
            <a:r>
              <a:rPr kumimoji="0" lang="en-US" sz="700" b="0"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Investors</a:t>
            </a:r>
            <a:r>
              <a:rPr kumimoji="0" lang="fr-FR"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dans un objectif de rationalisation</a:t>
            </a:r>
          </a:p>
        </p:txBody>
      </p:sp>
      <p:sp>
        <p:nvSpPr>
          <p:cNvPr id="56" name="Espace réservé du contenu 1">
            <a:extLst>
              <a:ext uri="{FF2B5EF4-FFF2-40B4-BE49-F238E27FC236}">
                <a16:creationId xmlns:a16="http://schemas.microsoft.com/office/drawing/2014/main" id="{2D904E04-BD68-2747-A60F-F3330F34CE92}"/>
              </a:ext>
            </a:extLst>
          </p:cNvPr>
          <p:cNvSpPr txBox="1">
            <a:spLocks/>
          </p:cNvSpPr>
          <p:nvPr/>
        </p:nvSpPr>
        <p:spPr>
          <a:xfrm>
            <a:off x="886586" y="930639"/>
            <a:ext cx="2068521" cy="1628906"/>
          </a:xfrm>
          <a:prstGeom prst="rect">
            <a:avLst/>
          </a:prstGeom>
          <a:noFill/>
        </p:spPr>
        <p:txBody>
          <a:bodyPr vert="horz" wrap="square" lIns="0" tIns="54000" rIns="0" bIns="54000" rtlCol="0" anchor="b">
            <a:noAutofit/>
          </a:bodyPr>
          <a:lstStyle>
            <a:lvl1pPr marL="0" indent="0" algn="l" defTabSz="914400" rtl="0" eaLnBrk="1" latinLnBrk="0" hangingPunct="1">
              <a:spcBef>
                <a:spcPct val="20000"/>
              </a:spcBef>
              <a:buClr>
                <a:schemeClr val="accent3"/>
              </a:buClr>
              <a:buSzPct val="25000"/>
              <a:buFont typeface="Arial" pitchFamily="34" charset="0"/>
              <a:buChar char=" "/>
              <a:defRPr sz="1600" kern="1200">
                <a:solidFill>
                  <a:schemeClr val="tx1"/>
                </a:solidFill>
                <a:latin typeface="+mn-lt"/>
                <a:ea typeface="+mn-ea"/>
                <a:cs typeface="+mn-cs"/>
              </a:defRPr>
            </a:lvl1pPr>
            <a:lvl2pPr marL="265113" indent="-265113" algn="l" defTabSz="914400" rtl="0" eaLnBrk="1" latinLnBrk="0" hangingPunct="1">
              <a:spcBef>
                <a:spcPct val="20000"/>
              </a:spcBef>
              <a:buClr>
                <a:schemeClr val="accent3"/>
              </a:buClr>
              <a:buFont typeface="Wingdings" pitchFamily="2" charset="2"/>
              <a:buChar char="n"/>
              <a:defRPr sz="1600" kern="1200">
                <a:solidFill>
                  <a:schemeClr val="tx1"/>
                </a:solidFill>
                <a:latin typeface="+mn-lt"/>
                <a:ea typeface="+mn-ea"/>
                <a:cs typeface="+mn-cs"/>
              </a:defRPr>
            </a:lvl2pPr>
            <a:lvl3pPr marL="539750" indent="-274638"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3pPr>
            <a:lvl4pPr marL="539750" indent="-92075" algn="l" defTabSz="914400" rtl="0" eaLnBrk="1" latinLnBrk="0" hangingPunct="1">
              <a:spcBef>
                <a:spcPct val="20000"/>
              </a:spcBef>
              <a:buSzPct val="25000"/>
              <a:buFont typeface="Arial" pitchFamily="34" charset="0"/>
              <a:buChar char=" "/>
              <a:defRPr sz="1200" kern="1200">
                <a:solidFill>
                  <a:schemeClr val="tx1"/>
                </a:solidFill>
                <a:latin typeface="+mn-lt"/>
                <a:ea typeface="+mn-ea"/>
                <a:cs typeface="+mn-cs"/>
              </a:defRPr>
            </a:lvl4pPr>
            <a:lvl5pPr marL="804863" indent="0" algn="l" defTabSz="914400" rtl="0" eaLnBrk="1" latinLnBrk="0" hangingPunct="1">
              <a:spcBef>
                <a:spcPct val="20000"/>
              </a:spcBef>
              <a:buSzPct val="25000"/>
              <a:buFont typeface="Arial" pitchFamily="34" charset="0"/>
              <a:buChar char=" "/>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98835" marR="0" lvl="1" indent="-108000" algn="l" defTabSz="685800" rtl="0" eaLnBrk="1" fontAlgn="auto" latinLnBrk="0" hangingPunct="1">
              <a:lnSpc>
                <a:spcPct val="100000"/>
              </a:lnSpc>
              <a:spcBef>
                <a:spcPts val="0"/>
              </a:spcBef>
              <a:spcAft>
                <a:spcPts val="450"/>
              </a:spcAft>
              <a:buClr>
                <a:srgbClr val="FFFFFF"/>
              </a:buClr>
              <a:buSzTx/>
              <a:buFont typeface="Wingdings" panose="05000000000000000000" pitchFamily="2" charset="2"/>
              <a:buChar char="§"/>
              <a:tabLst/>
              <a:defRPr/>
            </a:pPr>
            <a:r>
              <a:rPr kumimoji="0" lang="fr-FR"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Intégration </a:t>
            </a:r>
            <a:r>
              <a:rPr kumimoji="0" lang="fr-FR" sz="7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programme de </a:t>
            </a:r>
            <a:r>
              <a:rPr kumimoji="0" lang="en-US" sz="700" b="1"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Private Equity </a:t>
            </a:r>
            <a:r>
              <a:rPr kumimoji="0" lang="fr-FR" sz="7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Mégatendances </a:t>
            </a:r>
            <a:r>
              <a:rPr kumimoji="0" lang="fr-FR"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sur les PME européennes par le biais de participations minoritaires </a:t>
            </a:r>
          </a:p>
          <a:p>
            <a:pPr marL="198835" marR="0" lvl="1" indent="-108000" algn="l" defTabSz="685800" rtl="0" eaLnBrk="1" fontAlgn="auto" latinLnBrk="0" hangingPunct="1">
              <a:lnSpc>
                <a:spcPct val="100000"/>
              </a:lnSpc>
              <a:spcBef>
                <a:spcPts val="0"/>
              </a:spcBef>
              <a:spcAft>
                <a:spcPts val="450"/>
              </a:spcAft>
              <a:buClr>
                <a:srgbClr val="FFFFFF"/>
              </a:buClr>
              <a:buSzTx/>
              <a:buFont typeface="Wingdings" panose="05000000000000000000" pitchFamily="2" charset="2"/>
              <a:buChar char="§"/>
              <a:tabLst/>
              <a:defRPr/>
            </a:pPr>
            <a:r>
              <a:rPr kumimoji="0" lang="fr-FR"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Lancement d’</a:t>
            </a:r>
            <a:r>
              <a:rPr kumimoji="0" lang="fr-FR" sz="700" b="1" i="0" u="none" strike="noStrike" kern="1200" cap="none" spc="0" normalizeH="0" baseline="0" noProof="0" dirty="0" err="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Agritaly</a:t>
            </a:r>
            <a:r>
              <a:rPr kumimoji="0" lang="fr-FR"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une expertise en financement de dette de stocks alimentaires en Italie </a:t>
            </a:r>
          </a:p>
          <a:p>
            <a:pPr marL="198835" marR="0" lvl="1" indent="-108000" algn="l" defTabSz="685800" rtl="0" eaLnBrk="1" fontAlgn="auto" latinLnBrk="0" hangingPunct="1">
              <a:lnSpc>
                <a:spcPct val="100000"/>
              </a:lnSpc>
              <a:spcBef>
                <a:spcPts val="0"/>
              </a:spcBef>
              <a:spcAft>
                <a:spcPts val="450"/>
              </a:spcAft>
              <a:buClr>
                <a:srgbClr val="FFFFFF"/>
              </a:buClr>
              <a:buSzTx/>
              <a:buFont typeface="Wingdings" panose="05000000000000000000" pitchFamily="2" charset="2"/>
              <a:buChar char="§"/>
              <a:tabLst/>
              <a:defRPr/>
            </a:pPr>
            <a:r>
              <a:rPr kumimoji="0" lang="fr-FR"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Lancement d’une </a:t>
            </a:r>
            <a:r>
              <a:rPr kumimoji="0" lang="fr-FR" sz="7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stratégie HNW en multigestion </a:t>
            </a:r>
            <a:r>
              <a:rPr kumimoji="0" lang="fr-FR"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par le biais d’un partenariat en marque blanche</a:t>
            </a:r>
          </a:p>
          <a:p>
            <a:pPr marL="198835" marR="0" lvl="1" indent="-108000" algn="l" defTabSz="685800" rtl="0" eaLnBrk="1" fontAlgn="auto" latinLnBrk="0" hangingPunct="1">
              <a:lnSpc>
                <a:spcPct val="100000"/>
              </a:lnSpc>
              <a:spcBef>
                <a:spcPts val="0"/>
              </a:spcBef>
              <a:spcAft>
                <a:spcPts val="450"/>
              </a:spcAft>
              <a:buClr>
                <a:srgbClr val="FFFFFF"/>
              </a:buClr>
              <a:buSzTx/>
              <a:buFont typeface="Wingdings" panose="05000000000000000000" pitchFamily="2" charset="2"/>
              <a:buChar char="§"/>
              <a:tabLst/>
              <a:defRPr/>
            </a:pPr>
            <a:r>
              <a:rPr kumimoji="0" lang="fr-FR"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Création de </a:t>
            </a:r>
            <a:r>
              <a:rPr kumimoji="0" lang="fr-FR" sz="7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Supernova Invest </a:t>
            </a:r>
            <a:r>
              <a:rPr kumimoji="0" lang="fr-FR"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avec le CEA* pour investir dans des start-up de la French Tech</a:t>
            </a:r>
          </a:p>
        </p:txBody>
      </p:sp>
      <p:sp>
        <p:nvSpPr>
          <p:cNvPr id="57" name="Espace réservé du contenu 1">
            <a:extLst>
              <a:ext uri="{FF2B5EF4-FFF2-40B4-BE49-F238E27FC236}">
                <a16:creationId xmlns:a16="http://schemas.microsoft.com/office/drawing/2014/main" id="{1B10F580-FCE1-E740-AF1A-E200F7856FC6}"/>
              </a:ext>
            </a:extLst>
          </p:cNvPr>
          <p:cNvSpPr txBox="1">
            <a:spLocks/>
          </p:cNvSpPr>
          <p:nvPr/>
        </p:nvSpPr>
        <p:spPr>
          <a:xfrm>
            <a:off x="2435075" y="3145511"/>
            <a:ext cx="1579219" cy="1314513"/>
          </a:xfrm>
          <a:prstGeom prst="rect">
            <a:avLst/>
          </a:prstGeom>
          <a:noFill/>
        </p:spPr>
        <p:txBody>
          <a:bodyPr vert="horz" wrap="square" lIns="0" tIns="54000" rIns="54000" bIns="54000" rtlCol="0">
            <a:spAutoFit/>
          </a:bodyPr>
          <a:lstStyle>
            <a:lvl1pPr marL="0" indent="0" algn="l" defTabSz="914400" rtl="0" eaLnBrk="1" latinLnBrk="0" hangingPunct="1">
              <a:spcBef>
                <a:spcPct val="20000"/>
              </a:spcBef>
              <a:buClr>
                <a:schemeClr val="accent3"/>
              </a:buClr>
              <a:buSzPct val="25000"/>
              <a:buFont typeface="Arial" pitchFamily="34" charset="0"/>
              <a:buChar char=" "/>
              <a:defRPr sz="1600" kern="1200">
                <a:solidFill>
                  <a:schemeClr val="tx1"/>
                </a:solidFill>
                <a:latin typeface="+mn-lt"/>
                <a:ea typeface="+mn-ea"/>
                <a:cs typeface="+mn-cs"/>
              </a:defRPr>
            </a:lvl1pPr>
            <a:lvl2pPr marL="265113" indent="-265113" algn="l" defTabSz="914400" rtl="0" eaLnBrk="1" latinLnBrk="0" hangingPunct="1">
              <a:spcBef>
                <a:spcPct val="20000"/>
              </a:spcBef>
              <a:buClr>
                <a:schemeClr val="accent3"/>
              </a:buClr>
              <a:buFont typeface="Wingdings" pitchFamily="2" charset="2"/>
              <a:buChar char="n"/>
              <a:defRPr sz="1600" kern="1200">
                <a:solidFill>
                  <a:schemeClr val="tx1"/>
                </a:solidFill>
                <a:latin typeface="+mn-lt"/>
                <a:ea typeface="+mn-ea"/>
                <a:cs typeface="+mn-cs"/>
              </a:defRPr>
            </a:lvl2pPr>
            <a:lvl3pPr marL="539750" indent="-274638"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3pPr>
            <a:lvl4pPr marL="539750" indent="-92075" algn="l" defTabSz="914400" rtl="0" eaLnBrk="1" latinLnBrk="0" hangingPunct="1">
              <a:spcBef>
                <a:spcPct val="20000"/>
              </a:spcBef>
              <a:buSzPct val="25000"/>
              <a:buFont typeface="Arial" pitchFamily="34" charset="0"/>
              <a:buChar char=" "/>
              <a:defRPr sz="1200" kern="1200">
                <a:solidFill>
                  <a:schemeClr val="tx1"/>
                </a:solidFill>
                <a:latin typeface="+mn-lt"/>
                <a:ea typeface="+mn-ea"/>
                <a:cs typeface="+mn-cs"/>
              </a:defRPr>
            </a:lvl4pPr>
            <a:lvl5pPr marL="804863" indent="0" algn="l" defTabSz="914400" rtl="0" eaLnBrk="1" latinLnBrk="0" hangingPunct="1">
              <a:spcBef>
                <a:spcPct val="20000"/>
              </a:spcBef>
              <a:buSzPct val="25000"/>
              <a:buFont typeface="Arial" pitchFamily="34" charset="0"/>
              <a:buChar char=" "/>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98835" marR="0" lvl="1" indent="-108000" algn="l" defTabSz="685800" rtl="0" eaLnBrk="1" fontAlgn="auto" latinLnBrk="0" hangingPunct="1">
              <a:lnSpc>
                <a:spcPct val="100000"/>
              </a:lnSpc>
              <a:spcBef>
                <a:spcPts val="0"/>
              </a:spcBef>
              <a:spcAft>
                <a:spcPts val="450"/>
              </a:spcAft>
              <a:buClr>
                <a:srgbClr val="FFFFFF"/>
              </a:buClr>
              <a:buSzTx/>
              <a:buFont typeface="Wingdings" panose="05000000000000000000" pitchFamily="2" charset="2"/>
              <a:buChar char="§"/>
              <a:tabLst/>
              <a:defRPr/>
            </a:pPr>
            <a:r>
              <a:rPr kumimoji="0" lang="fr-FR"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Lancement du premier  fonds commun de placement </a:t>
            </a:r>
            <a:r>
              <a:rPr kumimoji="0" lang="fr-FR" sz="7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sur les </a:t>
            </a:r>
            <a:r>
              <a:rPr kumimoji="0" lang="en-US" sz="700" b="1"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Leveraged Loans </a:t>
            </a:r>
            <a:r>
              <a:rPr kumimoji="0" lang="fr-FR" sz="7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Européens</a:t>
            </a:r>
            <a:endParaRPr kumimoji="0" lang="fr-FR"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198835" marR="0" lvl="1" indent="-108000" algn="l" defTabSz="685800" rtl="0" eaLnBrk="1" fontAlgn="auto" latinLnBrk="0" hangingPunct="1">
              <a:lnSpc>
                <a:spcPct val="100000"/>
              </a:lnSpc>
              <a:spcBef>
                <a:spcPts val="0"/>
              </a:spcBef>
              <a:spcAft>
                <a:spcPts val="450"/>
              </a:spcAft>
              <a:buClr>
                <a:srgbClr val="FFFFFF"/>
              </a:buClr>
              <a:buSzTx/>
              <a:buFont typeface="Wingdings" panose="05000000000000000000" pitchFamily="2" charset="2"/>
              <a:buChar char="§"/>
              <a:tabLst/>
              <a:defRPr/>
            </a:pPr>
            <a:r>
              <a:rPr kumimoji="0" lang="fr-FR"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Lancement d’une </a:t>
            </a:r>
            <a:r>
              <a:rPr kumimoji="0" lang="fr-FR" sz="7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stratégie Européenne sur les prêts immobiliers </a:t>
            </a:r>
            <a:r>
              <a:rPr kumimoji="0" lang="fr-FR"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avec une équipe basée à Paris</a:t>
            </a:r>
          </a:p>
          <a:p>
            <a:pPr marL="198835" lvl="1" indent="-108000" defTabSz="685800">
              <a:spcBef>
                <a:spcPts val="0"/>
              </a:spcBef>
              <a:spcAft>
                <a:spcPts val="450"/>
              </a:spcAft>
              <a:buClr>
                <a:srgbClr val="FFFFFF"/>
              </a:buClr>
              <a:buFont typeface="Wingdings" panose="05000000000000000000" pitchFamily="2" charset="2"/>
              <a:buChar char="§"/>
              <a:defRPr/>
            </a:pPr>
            <a:r>
              <a:rPr kumimoji="0" lang="fr-FR"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Lancement du premier fonds immobilier en multigestion pour la </a:t>
            </a:r>
            <a:r>
              <a:rPr kumimoji="0" lang="fr-FR" sz="7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clientèle </a:t>
            </a:r>
            <a:r>
              <a:rPr kumimoji="0" lang="en-US" sz="700" b="0" i="0" u="none" strike="noStrike" kern="1200" cap="none" spc="0" normalizeH="0" baseline="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retail</a:t>
            </a:r>
            <a:endParaRPr kumimoji="0" lang="en-US" sz="700" b="1" i="0" u="none" strike="noStrike" kern="1200" cap="none" spc="0" normalizeH="0" baseline="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9" name="Espace réservé du contenu 1">
            <a:extLst>
              <a:ext uri="{FF2B5EF4-FFF2-40B4-BE49-F238E27FC236}">
                <a16:creationId xmlns:a16="http://schemas.microsoft.com/office/drawing/2014/main" id="{4096A442-0094-304C-A846-E07F52B7EBA0}"/>
              </a:ext>
            </a:extLst>
          </p:cNvPr>
          <p:cNvSpPr txBox="1">
            <a:spLocks/>
          </p:cNvSpPr>
          <p:nvPr/>
        </p:nvSpPr>
        <p:spPr>
          <a:xfrm>
            <a:off x="3634170" y="1256904"/>
            <a:ext cx="1666454" cy="1314513"/>
          </a:xfrm>
          <a:prstGeom prst="rect">
            <a:avLst/>
          </a:prstGeom>
          <a:noFill/>
        </p:spPr>
        <p:txBody>
          <a:bodyPr vert="horz" wrap="square" lIns="0" tIns="54000" rIns="54000" bIns="54000" rtlCol="0">
            <a:spAutoFit/>
          </a:bodyPr>
          <a:lstStyle>
            <a:lvl1pPr marL="0" indent="0" algn="l" defTabSz="914400" rtl="0" eaLnBrk="1" latinLnBrk="0" hangingPunct="1">
              <a:spcBef>
                <a:spcPct val="20000"/>
              </a:spcBef>
              <a:buClr>
                <a:schemeClr val="accent3"/>
              </a:buClr>
              <a:buSzPct val="25000"/>
              <a:buFont typeface="Arial" pitchFamily="34" charset="0"/>
              <a:buChar char=" "/>
              <a:defRPr sz="1600" kern="1200">
                <a:solidFill>
                  <a:schemeClr val="tx1"/>
                </a:solidFill>
                <a:latin typeface="+mn-lt"/>
                <a:ea typeface="+mn-ea"/>
                <a:cs typeface="+mn-cs"/>
              </a:defRPr>
            </a:lvl1pPr>
            <a:lvl2pPr marL="265113" indent="-265113" algn="l" defTabSz="914400" rtl="0" eaLnBrk="1" latinLnBrk="0" hangingPunct="1">
              <a:spcBef>
                <a:spcPct val="20000"/>
              </a:spcBef>
              <a:buClr>
                <a:schemeClr val="accent3"/>
              </a:buClr>
              <a:buFont typeface="Wingdings" pitchFamily="2" charset="2"/>
              <a:buChar char="n"/>
              <a:defRPr sz="1600" kern="1200">
                <a:solidFill>
                  <a:schemeClr val="tx1"/>
                </a:solidFill>
                <a:latin typeface="+mn-lt"/>
                <a:ea typeface="+mn-ea"/>
                <a:cs typeface="+mn-cs"/>
              </a:defRPr>
            </a:lvl2pPr>
            <a:lvl3pPr marL="539750" indent="-274638"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3pPr>
            <a:lvl4pPr marL="539750" indent="-92075" algn="l" defTabSz="914400" rtl="0" eaLnBrk="1" latinLnBrk="0" hangingPunct="1">
              <a:spcBef>
                <a:spcPct val="20000"/>
              </a:spcBef>
              <a:buSzPct val="25000"/>
              <a:buFont typeface="Arial" pitchFamily="34" charset="0"/>
              <a:buChar char=" "/>
              <a:defRPr sz="1200" kern="1200">
                <a:solidFill>
                  <a:schemeClr val="tx1"/>
                </a:solidFill>
                <a:latin typeface="+mn-lt"/>
                <a:ea typeface="+mn-ea"/>
                <a:cs typeface="+mn-cs"/>
              </a:defRPr>
            </a:lvl4pPr>
            <a:lvl5pPr marL="804863" indent="0" algn="l" defTabSz="914400" rtl="0" eaLnBrk="1" latinLnBrk="0" hangingPunct="1">
              <a:spcBef>
                <a:spcPct val="20000"/>
              </a:spcBef>
              <a:buSzPct val="25000"/>
              <a:buFont typeface="Arial" pitchFamily="34" charset="0"/>
              <a:buChar char=" "/>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98835" marR="0" lvl="1" indent="-108000" algn="l" defTabSz="685800" rtl="0" eaLnBrk="1" fontAlgn="auto" latinLnBrk="0" hangingPunct="1">
              <a:lnSpc>
                <a:spcPct val="100000"/>
              </a:lnSpc>
              <a:spcBef>
                <a:spcPts val="0"/>
              </a:spcBef>
              <a:spcAft>
                <a:spcPts val="450"/>
              </a:spcAft>
              <a:buClr>
                <a:srgbClr val="FFFFFF"/>
              </a:buClr>
              <a:buSzTx/>
              <a:buFont typeface="Wingdings" panose="05000000000000000000" pitchFamily="2" charset="2"/>
              <a:buChar char="§"/>
              <a:tabLst/>
              <a:defRPr/>
            </a:pPr>
            <a:r>
              <a:rPr kumimoji="0" lang="fr-FR"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Intégration de l’équipe "</a:t>
            </a:r>
            <a:r>
              <a:rPr kumimoji="0" lang="fr-FR" sz="7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Impact </a:t>
            </a:r>
            <a:r>
              <a:rPr kumimoji="0" lang="en-US" sz="700" b="1"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Investing</a:t>
            </a:r>
            <a:r>
              <a:rPr kumimoji="0" lang="fr-FR"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p>
          <a:p>
            <a:pPr marL="198835" marR="0" lvl="1" indent="-108000" algn="l" defTabSz="685800" rtl="0" eaLnBrk="1" fontAlgn="auto" latinLnBrk="0" hangingPunct="1">
              <a:lnSpc>
                <a:spcPct val="100000"/>
              </a:lnSpc>
              <a:spcBef>
                <a:spcPts val="0"/>
              </a:spcBef>
              <a:spcAft>
                <a:spcPts val="450"/>
              </a:spcAft>
              <a:buClr>
                <a:srgbClr val="FFFFFF"/>
              </a:buClr>
              <a:buSzTx/>
              <a:buFont typeface="Wingdings" panose="05000000000000000000" pitchFamily="2" charset="2"/>
              <a:buChar char="§"/>
              <a:tabLst/>
              <a:defRPr/>
            </a:pPr>
            <a:r>
              <a:rPr kumimoji="0" lang="fr-FR"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Lancement de la première stratégie </a:t>
            </a:r>
            <a:r>
              <a:rPr kumimoji="0" lang="fr-FR" sz="7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Infrastructures Vertes </a:t>
            </a:r>
            <a:r>
              <a:rPr kumimoji="0" lang="fr-FR"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à destination des </a:t>
            </a:r>
            <a:r>
              <a:rPr kumimoji="0" lang="fr-FR" sz="7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investisseurs </a:t>
            </a:r>
            <a:r>
              <a:rPr lang="en-US" sz="700">
                <a:solidFill>
                  <a:srgbClr val="FFFFFF"/>
                </a:solidFill>
                <a:latin typeface="Noto Sans" panose="020B0502040504020204" pitchFamily="34" charset="0"/>
                <a:ea typeface="Noto Sans" panose="020B0502040504020204" pitchFamily="34" charset="0"/>
                <a:cs typeface="Noto Sans" panose="020B0502040504020204" pitchFamily="34" charset="0"/>
              </a:rPr>
              <a:t>r</a:t>
            </a:r>
            <a:r>
              <a:rPr kumimoji="0" lang="en-US" sz="700" b="0" i="0" u="none" strike="noStrike" kern="1200" cap="none" spc="0" normalizeH="0" baseline="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etail</a:t>
            </a:r>
          </a:p>
          <a:p>
            <a:pPr marL="198835" lvl="1" indent="-108000" defTabSz="685800">
              <a:spcBef>
                <a:spcPts val="0"/>
              </a:spcBef>
              <a:spcAft>
                <a:spcPts val="450"/>
              </a:spcAft>
              <a:buClr>
                <a:srgbClr val="FFFFFF"/>
              </a:buClr>
              <a:buFont typeface="Wingdings" panose="05000000000000000000" pitchFamily="2" charset="2"/>
              <a:buChar char="§"/>
              <a:defRPr/>
            </a:pPr>
            <a:r>
              <a:rPr kumimoji="0" lang="fr-FR" sz="7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Lancement </a:t>
            </a:r>
            <a:r>
              <a:rPr kumimoji="0" lang="fr-FR"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de la première solution transfrontalière européenne avec le label </a:t>
            </a:r>
            <a:r>
              <a:rPr kumimoji="0" lang="fr-FR" sz="7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ELTIF investi </a:t>
            </a:r>
            <a:r>
              <a:rPr kumimoji="0" lang="fr-FR" sz="700" b="1"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en </a:t>
            </a:r>
            <a:r>
              <a:rPr kumimoji="0" lang="en-US" sz="700" b="1" i="0" u="none" strike="noStrike" kern="1200" cap="none" spc="0" normalizeH="0" baseline="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Leveraged Loans</a:t>
            </a:r>
          </a:p>
        </p:txBody>
      </p:sp>
      <p:sp>
        <p:nvSpPr>
          <p:cNvPr id="25" name="Espace réservé du contenu 1">
            <a:extLst>
              <a:ext uri="{FF2B5EF4-FFF2-40B4-BE49-F238E27FC236}">
                <a16:creationId xmlns:a16="http://schemas.microsoft.com/office/drawing/2014/main" id="{4096A442-0094-304C-A846-E07F52B7EBA0}"/>
              </a:ext>
            </a:extLst>
          </p:cNvPr>
          <p:cNvSpPr txBox="1">
            <a:spLocks/>
          </p:cNvSpPr>
          <p:nvPr/>
        </p:nvSpPr>
        <p:spPr>
          <a:xfrm>
            <a:off x="5018007" y="3152776"/>
            <a:ext cx="1469484" cy="1206791"/>
          </a:xfrm>
          <a:prstGeom prst="rect">
            <a:avLst/>
          </a:prstGeom>
          <a:noFill/>
        </p:spPr>
        <p:txBody>
          <a:bodyPr vert="horz" wrap="square" lIns="0" tIns="54000" rIns="54000" bIns="54000" rtlCol="0">
            <a:spAutoFit/>
          </a:bodyPr>
          <a:lstStyle>
            <a:lvl1pPr marL="0" indent="0" algn="l" defTabSz="914400" rtl="0" eaLnBrk="1" latinLnBrk="0" hangingPunct="1">
              <a:spcBef>
                <a:spcPct val="20000"/>
              </a:spcBef>
              <a:buClr>
                <a:schemeClr val="accent3"/>
              </a:buClr>
              <a:buSzPct val="25000"/>
              <a:buFont typeface="Arial" pitchFamily="34" charset="0"/>
              <a:buChar char=" "/>
              <a:defRPr sz="1600" kern="1200">
                <a:solidFill>
                  <a:schemeClr val="tx1"/>
                </a:solidFill>
                <a:latin typeface="+mn-lt"/>
                <a:ea typeface="+mn-ea"/>
                <a:cs typeface="+mn-cs"/>
              </a:defRPr>
            </a:lvl1pPr>
            <a:lvl2pPr marL="265113" indent="-265113" algn="l" defTabSz="914400" rtl="0" eaLnBrk="1" latinLnBrk="0" hangingPunct="1">
              <a:spcBef>
                <a:spcPct val="20000"/>
              </a:spcBef>
              <a:buClr>
                <a:schemeClr val="accent3"/>
              </a:buClr>
              <a:buFont typeface="Wingdings" pitchFamily="2" charset="2"/>
              <a:buChar char="n"/>
              <a:defRPr sz="1600" kern="1200">
                <a:solidFill>
                  <a:schemeClr val="tx1"/>
                </a:solidFill>
                <a:latin typeface="+mn-lt"/>
                <a:ea typeface="+mn-ea"/>
                <a:cs typeface="+mn-cs"/>
              </a:defRPr>
            </a:lvl2pPr>
            <a:lvl3pPr marL="539750" indent="-274638"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3pPr>
            <a:lvl4pPr marL="539750" indent="-92075" algn="l" defTabSz="914400" rtl="0" eaLnBrk="1" latinLnBrk="0" hangingPunct="1">
              <a:spcBef>
                <a:spcPct val="20000"/>
              </a:spcBef>
              <a:buSzPct val="25000"/>
              <a:buFont typeface="Arial" pitchFamily="34" charset="0"/>
              <a:buChar char=" "/>
              <a:defRPr sz="1200" kern="1200">
                <a:solidFill>
                  <a:schemeClr val="tx1"/>
                </a:solidFill>
                <a:latin typeface="+mn-lt"/>
                <a:ea typeface="+mn-ea"/>
                <a:cs typeface="+mn-cs"/>
              </a:defRPr>
            </a:lvl4pPr>
            <a:lvl5pPr marL="804863" indent="0" algn="l" defTabSz="914400" rtl="0" eaLnBrk="1" latinLnBrk="0" hangingPunct="1">
              <a:spcBef>
                <a:spcPct val="20000"/>
              </a:spcBef>
              <a:buSzPct val="25000"/>
              <a:buFont typeface="Arial" pitchFamily="34" charset="0"/>
              <a:buChar char=" "/>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98835" marR="0" lvl="1" indent="-108000" algn="l" defTabSz="685800" rtl="0" eaLnBrk="1" fontAlgn="auto" latinLnBrk="0" hangingPunct="1">
              <a:lnSpc>
                <a:spcPct val="100000"/>
              </a:lnSpc>
              <a:spcBef>
                <a:spcPts val="0"/>
              </a:spcBef>
              <a:spcAft>
                <a:spcPts val="450"/>
              </a:spcAft>
              <a:buClr>
                <a:srgbClr val="FFFFFF"/>
              </a:buClr>
              <a:buSzTx/>
              <a:buFont typeface="Wingdings" panose="05000000000000000000" pitchFamily="2" charset="2"/>
              <a:buChar char="§"/>
              <a:tabLst/>
              <a:defRPr/>
            </a:pPr>
            <a:r>
              <a:rPr kumimoji="0" lang="fr-FR"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Lancement d’une </a:t>
            </a:r>
            <a:r>
              <a:rPr kumimoji="0" lang="fr-FR" sz="7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stratégie </a:t>
            </a:r>
            <a:r>
              <a:rPr kumimoji="0" lang="fr-FR" sz="700" b="1"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à </a:t>
            </a:r>
            <a:r>
              <a:rPr kumimoji="0" lang="en-US" sz="700" b="1" i="0" u="none" strike="noStrike" kern="1200" cap="none" spc="0" normalizeH="0" baseline="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Impact</a:t>
            </a:r>
            <a:r>
              <a:rPr kumimoji="0" lang="fr-FR" sz="700" b="1"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fr-FR" sz="7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en Dette </a:t>
            </a:r>
            <a:r>
              <a:rPr kumimoji="0" lang="fr-FR" sz="700" b="1"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Privée </a:t>
            </a:r>
            <a:r>
              <a:rPr kumimoji="0" lang="en-US" sz="700" b="1" i="0" u="none" strike="noStrike" kern="1200" cap="none" spc="0" normalizeH="0" baseline="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Corporate</a:t>
            </a:r>
            <a:r>
              <a:rPr kumimoji="0" lang="fr-FR" sz="700" b="1"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fr-FR"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réservée aux clients institutionnels</a:t>
            </a:r>
          </a:p>
          <a:p>
            <a:pPr marL="198835" marR="0" lvl="1" indent="-108000" algn="l" defTabSz="685800" rtl="0" eaLnBrk="1" fontAlgn="auto" latinLnBrk="0" hangingPunct="1">
              <a:lnSpc>
                <a:spcPct val="100000"/>
              </a:lnSpc>
              <a:spcBef>
                <a:spcPts val="0"/>
              </a:spcBef>
              <a:spcAft>
                <a:spcPts val="450"/>
              </a:spcAft>
              <a:buClr>
                <a:srgbClr val="FFFFFF"/>
              </a:buClr>
              <a:buSzTx/>
              <a:buFont typeface="Wingdings" panose="05000000000000000000" pitchFamily="2" charset="2"/>
              <a:buChar char="§"/>
              <a:tabLst/>
              <a:defRPr/>
            </a:pPr>
            <a:r>
              <a:rPr kumimoji="0" lang="en-US"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Acquisition de </a:t>
            </a:r>
            <a:r>
              <a:rPr kumimoji="0" lang="en-US" sz="700" b="1" i="0" u="none" strike="noStrike" kern="1200" cap="none" spc="0" normalizeH="0" baseline="0" noProof="0" dirty="0" err="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Lyxor</a:t>
            </a:r>
            <a:r>
              <a:rPr kumimoji="0" lang="en-US" sz="7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Asset Management</a:t>
            </a:r>
          </a:p>
          <a:p>
            <a:pPr marL="198835" lvl="1" indent="-108000" defTabSz="685800">
              <a:spcBef>
                <a:spcPts val="0"/>
              </a:spcBef>
              <a:spcAft>
                <a:spcPts val="450"/>
              </a:spcAft>
              <a:buClr>
                <a:srgbClr val="FFFFFF"/>
              </a:buClr>
              <a:buFont typeface="Wingdings" panose="05000000000000000000" pitchFamily="2" charset="2"/>
              <a:buChar char="§"/>
              <a:defRPr/>
            </a:pPr>
            <a:r>
              <a:rPr kumimoji="0" lang="fr-FR"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Lancement </a:t>
            </a:r>
            <a:r>
              <a:rPr lang="fr-FR" sz="700" dirty="0">
                <a:solidFill>
                  <a:srgbClr val="FFFFFF"/>
                </a:solidFill>
                <a:latin typeface="Noto Sans" panose="020B0502040504020204" pitchFamily="34" charset="0"/>
                <a:ea typeface="Noto Sans" panose="020B0502040504020204" pitchFamily="34" charset="0"/>
                <a:cs typeface="Noto Sans" panose="020B0502040504020204" pitchFamily="34" charset="0"/>
              </a:rPr>
              <a:t>d’une stratégie immobilière article 8 SFDR focalisée sur la santé </a:t>
            </a:r>
            <a:endParaRPr kumimoji="0" lang="fr-FR" sz="7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2" name="Espace réservé du contenu 1">
            <a:extLst>
              <a:ext uri="{FF2B5EF4-FFF2-40B4-BE49-F238E27FC236}">
                <a16:creationId xmlns:a16="http://schemas.microsoft.com/office/drawing/2014/main" id="{4096A442-0094-304C-A846-E07F52B7EBA0}"/>
              </a:ext>
            </a:extLst>
          </p:cNvPr>
          <p:cNvSpPr txBox="1">
            <a:spLocks/>
          </p:cNvSpPr>
          <p:nvPr/>
        </p:nvSpPr>
        <p:spPr>
          <a:xfrm>
            <a:off x="6334434" y="1387197"/>
            <a:ext cx="1398722" cy="1142671"/>
          </a:xfrm>
          <a:prstGeom prst="rect">
            <a:avLst/>
          </a:prstGeom>
          <a:noFill/>
        </p:spPr>
        <p:txBody>
          <a:bodyPr vert="horz" wrap="square" lIns="0" tIns="54000" rIns="54000" bIns="54000" rtlCol="0">
            <a:spAutoFit/>
          </a:bodyPr>
          <a:lstStyle>
            <a:lvl1pPr marL="0" indent="0" algn="l" defTabSz="914400" rtl="0" eaLnBrk="1" latinLnBrk="0" hangingPunct="1">
              <a:spcBef>
                <a:spcPct val="20000"/>
              </a:spcBef>
              <a:buClr>
                <a:schemeClr val="accent3"/>
              </a:buClr>
              <a:buSzPct val="25000"/>
              <a:buFont typeface="Arial" pitchFamily="34" charset="0"/>
              <a:buChar char=" "/>
              <a:defRPr sz="1600" kern="1200">
                <a:solidFill>
                  <a:schemeClr val="tx1"/>
                </a:solidFill>
                <a:latin typeface="+mn-lt"/>
                <a:ea typeface="+mn-ea"/>
                <a:cs typeface="+mn-cs"/>
              </a:defRPr>
            </a:lvl1pPr>
            <a:lvl2pPr marL="265113" indent="-265113" algn="l" defTabSz="914400" rtl="0" eaLnBrk="1" latinLnBrk="0" hangingPunct="1">
              <a:spcBef>
                <a:spcPct val="20000"/>
              </a:spcBef>
              <a:buClr>
                <a:schemeClr val="accent3"/>
              </a:buClr>
              <a:buFont typeface="Wingdings" pitchFamily="2" charset="2"/>
              <a:buChar char="n"/>
              <a:defRPr sz="1600" kern="1200">
                <a:solidFill>
                  <a:schemeClr val="tx1"/>
                </a:solidFill>
                <a:latin typeface="+mn-lt"/>
                <a:ea typeface="+mn-ea"/>
                <a:cs typeface="+mn-cs"/>
              </a:defRPr>
            </a:lvl2pPr>
            <a:lvl3pPr marL="539750" indent="-274638"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3pPr>
            <a:lvl4pPr marL="539750" indent="-92075" algn="l" defTabSz="914400" rtl="0" eaLnBrk="1" latinLnBrk="0" hangingPunct="1">
              <a:spcBef>
                <a:spcPct val="20000"/>
              </a:spcBef>
              <a:buSzPct val="25000"/>
              <a:buFont typeface="Arial" pitchFamily="34" charset="0"/>
              <a:buChar char=" "/>
              <a:defRPr sz="1200" kern="1200">
                <a:solidFill>
                  <a:schemeClr val="tx1"/>
                </a:solidFill>
                <a:latin typeface="+mn-lt"/>
                <a:ea typeface="+mn-ea"/>
                <a:cs typeface="+mn-cs"/>
              </a:defRPr>
            </a:lvl4pPr>
            <a:lvl5pPr marL="804863" indent="0" algn="l" defTabSz="914400" rtl="0" eaLnBrk="1" latinLnBrk="0" hangingPunct="1">
              <a:spcBef>
                <a:spcPct val="20000"/>
              </a:spcBef>
              <a:buSzPct val="25000"/>
              <a:buFont typeface="Arial" pitchFamily="34" charset="0"/>
              <a:buChar char=" "/>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98835" marR="0" lvl="1" indent="-108000" algn="l" defTabSz="685800" rtl="0" eaLnBrk="1" fontAlgn="auto" latinLnBrk="0" hangingPunct="1">
              <a:lnSpc>
                <a:spcPct val="100000"/>
              </a:lnSpc>
              <a:spcBef>
                <a:spcPts val="0"/>
              </a:spcBef>
              <a:spcAft>
                <a:spcPts val="450"/>
              </a:spcAft>
              <a:buClr>
                <a:srgbClr val="FFFFFF"/>
              </a:buClr>
              <a:buSzTx/>
              <a:buFont typeface="Wingdings" panose="05000000000000000000" pitchFamily="2" charset="2"/>
              <a:buChar char="§"/>
              <a:tabLst/>
              <a:defRPr/>
            </a:pPr>
            <a:r>
              <a:rPr kumimoji="0" lang="fr-FR" sz="700" b="0"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Intégration de </a:t>
            </a:r>
            <a:r>
              <a:rPr kumimoji="0" lang="fr-FR" sz="700" b="1"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la plateforme de fonds alternatifs</a:t>
            </a:r>
            <a:r>
              <a:rPr kumimoji="0" lang="en-US" sz="7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qui </a:t>
            </a:r>
            <a:r>
              <a:rPr kumimoji="0" lang="fr-FR"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faisait auparavant partie de </a:t>
            </a:r>
            <a:r>
              <a:rPr kumimoji="0" lang="fr-FR" sz="700" b="0" i="0" u="none" strike="noStrike" kern="1200" cap="none" spc="0" normalizeH="0" baseline="0" noProof="0" dirty="0" err="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Lyxor</a:t>
            </a:r>
            <a:r>
              <a:rPr kumimoji="0" lang="fr-FR"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AM</a:t>
            </a:r>
          </a:p>
          <a:p>
            <a:pPr marL="198835" marR="0" lvl="1" indent="-108000" algn="l" defTabSz="685800" rtl="0" eaLnBrk="1" fontAlgn="auto" latinLnBrk="0" hangingPunct="1">
              <a:lnSpc>
                <a:spcPct val="100000"/>
              </a:lnSpc>
              <a:spcBef>
                <a:spcPts val="0"/>
              </a:spcBef>
              <a:spcAft>
                <a:spcPts val="450"/>
              </a:spcAft>
              <a:buClr>
                <a:srgbClr val="FFFFFF"/>
              </a:buClr>
              <a:buSzTx/>
              <a:buFont typeface="Wingdings" panose="05000000000000000000" pitchFamily="2" charset="2"/>
              <a:buChar char="§"/>
              <a:tabLst/>
              <a:defRPr/>
            </a:pPr>
            <a:r>
              <a:rPr lang="fr-FR" sz="700" dirty="0">
                <a:solidFill>
                  <a:srgbClr val="FFFFFF"/>
                </a:solidFill>
                <a:latin typeface="Noto Sans" panose="020B0502040504020204" pitchFamily="34" charset="0"/>
                <a:ea typeface="Noto Sans" panose="020B0502040504020204" pitchFamily="34" charset="0"/>
                <a:cs typeface="Noto Sans" panose="020B0502040504020204" pitchFamily="34" charset="0"/>
              </a:rPr>
              <a:t>Lancement d’une solution à impact sur le Direct </a:t>
            </a:r>
            <a:r>
              <a:rPr lang="en-US" sz="700" dirty="0">
                <a:solidFill>
                  <a:srgbClr val="FFFFFF"/>
                </a:solidFill>
                <a:latin typeface="Noto Sans" panose="020B0502040504020204" pitchFamily="34" charset="0"/>
                <a:ea typeface="Noto Sans" panose="020B0502040504020204" pitchFamily="34" charset="0"/>
                <a:cs typeface="Noto Sans" panose="020B0502040504020204" pitchFamily="34" charset="0"/>
              </a:rPr>
              <a:t>Lending</a:t>
            </a:r>
            <a:r>
              <a:rPr lang="fr-FR" sz="700" dirty="0">
                <a:solidFill>
                  <a:srgbClr val="FFFFFF"/>
                </a:solidFill>
                <a:latin typeface="Noto Sans" panose="020B0502040504020204" pitchFamily="34" charset="0"/>
                <a:ea typeface="Noto Sans" panose="020B0502040504020204" pitchFamily="34" charset="0"/>
                <a:cs typeface="Noto Sans" panose="020B0502040504020204" pitchFamily="34" charset="0"/>
              </a:rPr>
              <a:t> dans le secteur agroalimentaire</a:t>
            </a:r>
            <a:endParaRPr kumimoji="0" lang="en-US"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cxnSp>
        <p:nvCxnSpPr>
          <p:cNvPr id="24" name="Connecteur droit avec flèche 13">
            <a:extLst>
              <a:ext uri="{FF2B5EF4-FFF2-40B4-BE49-F238E27FC236}">
                <a16:creationId xmlns:a16="http://schemas.microsoft.com/office/drawing/2014/main" id="{20F5A03D-12F1-4A77-B728-7614DE7EB869}"/>
              </a:ext>
            </a:extLst>
          </p:cNvPr>
          <p:cNvCxnSpPr/>
          <p:nvPr/>
        </p:nvCxnSpPr>
        <p:spPr>
          <a:xfrm flipV="1">
            <a:off x="2923" y="2799348"/>
            <a:ext cx="9144000" cy="175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Diamond 25">
            <a:extLst>
              <a:ext uri="{FF2B5EF4-FFF2-40B4-BE49-F238E27FC236}">
                <a16:creationId xmlns:a16="http://schemas.microsoft.com/office/drawing/2014/main" id="{6A921761-746B-4A52-9E6A-80F28DEC060E}"/>
              </a:ext>
            </a:extLst>
          </p:cNvPr>
          <p:cNvSpPr/>
          <p:nvPr/>
        </p:nvSpPr>
        <p:spPr>
          <a:xfrm>
            <a:off x="451908" y="2555473"/>
            <a:ext cx="543723" cy="491258"/>
          </a:xfrm>
          <a:prstGeom prst="diamond">
            <a:avLst/>
          </a:pr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685800">
              <a:defRPr/>
            </a:pPr>
            <a:r>
              <a:rPr lang="fr-FR" sz="9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2016</a:t>
            </a:r>
            <a:endParaRPr lang="en-US" sz="900" b="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8" name="Diamond 27">
            <a:extLst>
              <a:ext uri="{FF2B5EF4-FFF2-40B4-BE49-F238E27FC236}">
                <a16:creationId xmlns:a16="http://schemas.microsoft.com/office/drawing/2014/main" id="{E9B3A868-456B-4273-A360-647F6C97BBE1}"/>
              </a:ext>
            </a:extLst>
          </p:cNvPr>
          <p:cNvSpPr/>
          <p:nvPr/>
        </p:nvSpPr>
        <p:spPr>
          <a:xfrm>
            <a:off x="2938076" y="2561565"/>
            <a:ext cx="543723" cy="491258"/>
          </a:xfrm>
          <a:prstGeom prst="diamond">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685800">
              <a:defRPr/>
            </a:pPr>
            <a:r>
              <a:rPr lang="fr-FR" sz="9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2018</a:t>
            </a:r>
          </a:p>
          <a:p>
            <a:pPr algn="ctr" defTabSz="685800">
              <a:defRPr/>
            </a:pPr>
            <a:r>
              <a:rPr lang="fr-FR" sz="9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2019</a:t>
            </a:r>
            <a:endParaRPr lang="en-US" sz="900" b="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9" name="Diamond 28">
            <a:extLst>
              <a:ext uri="{FF2B5EF4-FFF2-40B4-BE49-F238E27FC236}">
                <a16:creationId xmlns:a16="http://schemas.microsoft.com/office/drawing/2014/main" id="{D09450EE-1058-4051-8948-7866251FE077}"/>
              </a:ext>
            </a:extLst>
          </p:cNvPr>
          <p:cNvSpPr/>
          <p:nvPr/>
        </p:nvSpPr>
        <p:spPr>
          <a:xfrm>
            <a:off x="1654532" y="2555472"/>
            <a:ext cx="543723" cy="491258"/>
          </a:xfrm>
          <a:prstGeom prst="diamond">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685800">
              <a:defRPr/>
            </a:pPr>
            <a:r>
              <a:rPr lang="fr-FR" sz="9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2017</a:t>
            </a:r>
            <a:endParaRPr lang="en-US" sz="900" b="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3" name="Diamond 32">
            <a:extLst>
              <a:ext uri="{FF2B5EF4-FFF2-40B4-BE49-F238E27FC236}">
                <a16:creationId xmlns:a16="http://schemas.microsoft.com/office/drawing/2014/main" id="{3745D325-D7B4-4DF7-B752-67BDA8F09FF3}"/>
              </a:ext>
            </a:extLst>
          </p:cNvPr>
          <p:cNvSpPr/>
          <p:nvPr/>
        </p:nvSpPr>
        <p:spPr>
          <a:xfrm>
            <a:off x="4197344" y="2561565"/>
            <a:ext cx="543723" cy="491258"/>
          </a:xfrm>
          <a:prstGeom prst="diamond">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685800">
              <a:defRPr/>
            </a:pPr>
            <a:r>
              <a:rPr lang="fr-FR" sz="9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2020</a:t>
            </a:r>
            <a:endParaRPr lang="en-US" sz="900" b="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4" name="Diamond 33">
            <a:extLst>
              <a:ext uri="{FF2B5EF4-FFF2-40B4-BE49-F238E27FC236}">
                <a16:creationId xmlns:a16="http://schemas.microsoft.com/office/drawing/2014/main" id="{6B6B265C-C892-4C85-8483-91DFE5000B9A}"/>
              </a:ext>
            </a:extLst>
          </p:cNvPr>
          <p:cNvSpPr/>
          <p:nvPr/>
        </p:nvSpPr>
        <p:spPr>
          <a:xfrm>
            <a:off x="5480888" y="2555471"/>
            <a:ext cx="543723" cy="491258"/>
          </a:xfrm>
          <a:prstGeom prst="diamond">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685800">
              <a:defRPr/>
            </a:pPr>
            <a:r>
              <a:rPr lang="fr-FR" sz="9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2021</a:t>
            </a:r>
          </a:p>
          <a:p>
            <a:pPr algn="ctr" defTabSz="685800">
              <a:defRPr/>
            </a:pPr>
            <a:r>
              <a:rPr lang="fr-FR" sz="9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2022</a:t>
            </a:r>
            <a:endParaRPr lang="en-US" sz="900" b="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5" name="Diamond 34">
            <a:extLst>
              <a:ext uri="{FF2B5EF4-FFF2-40B4-BE49-F238E27FC236}">
                <a16:creationId xmlns:a16="http://schemas.microsoft.com/office/drawing/2014/main" id="{53A4ED67-BFA0-4229-8E60-BF535E2E8487}"/>
              </a:ext>
            </a:extLst>
          </p:cNvPr>
          <p:cNvSpPr/>
          <p:nvPr/>
        </p:nvSpPr>
        <p:spPr>
          <a:xfrm>
            <a:off x="6772524" y="2557389"/>
            <a:ext cx="543723" cy="491258"/>
          </a:xfrm>
          <a:prstGeom prst="diamond">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685800">
              <a:defRPr/>
            </a:pPr>
            <a:r>
              <a:rPr lang="fr-FR" sz="9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2023</a:t>
            </a:r>
            <a:endParaRPr lang="en-US" sz="900" b="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6" name="Diamond 35">
            <a:extLst>
              <a:ext uri="{FF2B5EF4-FFF2-40B4-BE49-F238E27FC236}">
                <a16:creationId xmlns:a16="http://schemas.microsoft.com/office/drawing/2014/main" id="{6929421D-ED61-45B6-AE96-BF9AC162BE0F}"/>
              </a:ext>
            </a:extLst>
          </p:cNvPr>
          <p:cNvSpPr/>
          <p:nvPr/>
        </p:nvSpPr>
        <p:spPr>
          <a:xfrm>
            <a:off x="8056068" y="2551295"/>
            <a:ext cx="543723" cy="491258"/>
          </a:xfrm>
          <a:prstGeom prst="diamond">
            <a:avLst/>
          </a:prstGeom>
          <a:solidFill>
            <a:schemeClr val="accent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685800">
              <a:defRPr/>
            </a:pPr>
            <a:r>
              <a:rPr lang="fr-FR" sz="9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2024</a:t>
            </a:r>
            <a:endParaRPr lang="en-US" sz="900" b="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7" name="Espace réservé du contenu 1">
            <a:extLst>
              <a:ext uri="{FF2B5EF4-FFF2-40B4-BE49-F238E27FC236}">
                <a16:creationId xmlns:a16="http://schemas.microsoft.com/office/drawing/2014/main" id="{FA0B71E5-05AE-4E3D-8715-1444DD12099E}"/>
              </a:ext>
            </a:extLst>
          </p:cNvPr>
          <p:cNvSpPr txBox="1">
            <a:spLocks/>
          </p:cNvSpPr>
          <p:nvPr/>
        </p:nvSpPr>
        <p:spPr>
          <a:xfrm>
            <a:off x="7607920" y="3139089"/>
            <a:ext cx="1469484" cy="539942"/>
          </a:xfrm>
          <a:prstGeom prst="rect">
            <a:avLst/>
          </a:prstGeom>
          <a:noFill/>
        </p:spPr>
        <p:txBody>
          <a:bodyPr vert="horz" wrap="square" lIns="0" tIns="54000" rIns="54000" bIns="54000" rtlCol="0">
            <a:spAutoFit/>
          </a:bodyPr>
          <a:lstStyle>
            <a:lvl1pPr marL="0" indent="0" algn="l" defTabSz="914400" rtl="0" eaLnBrk="1" latinLnBrk="0" hangingPunct="1">
              <a:spcBef>
                <a:spcPct val="20000"/>
              </a:spcBef>
              <a:buClr>
                <a:schemeClr val="accent3"/>
              </a:buClr>
              <a:buSzPct val="25000"/>
              <a:buFont typeface="Arial" pitchFamily="34" charset="0"/>
              <a:buChar char=" "/>
              <a:defRPr sz="1600" kern="1200">
                <a:solidFill>
                  <a:schemeClr val="tx1"/>
                </a:solidFill>
                <a:latin typeface="+mn-lt"/>
                <a:ea typeface="+mn-ea"/>
                <a:cs typeface="+mn-cs"/>
              </a:defRPr>
            </a:lvl1pPr>
            <a:lvl2pPr marL="265113" indent="-265113" algn="l" defTabSz="914400" rtl="0" eaLnBrk="1" latinLnBrk="0" hangingPunct="1">
              <a:spcBef>
                <a:spcPct val="20000"/>
              </a:spcBef>
              <a:buClr>
                <a:schemeClr val="accent3"/>
              </a:buClr>
              <a:buFont typeface="Wingdings" pitchFamily="2" charset="2"/>
              <a:buChar char="n"/>
              <a:defRPr sz="1600" kern="1200">
                <a:solidFill>
                  <a:schemeClr val="tx1"/>
                </a:solidFill>
                <a:latin typeface="+mn-lt"/>
                <a:ea typeface="+mn-ea"/>
                <a:cs typeface="+mn-cs"/>
              </a:defRPr>
            </a:lvl2pPr>
            <a:lvl3pPr marL="539750" indent="-274638"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3pPr>
            <a:lvl4pPr marL="539750" indent="-92075" algn="l" defTabSz="914400" rtl="0" eaLnBrk="1" latinLnBrk="0" hangingPunct="1">
              <a:spcBef>
                <a:spcPct val="20000"/>
              </a:spcBef>
              <a:buSzPct val="25000"/>
              <a:buFont typeface="Arial" pitchFamily="34" charset="0"/>
              <a:buChar char=" "/>
              <a:defRPr sz="1200" kern="1200">
                <a:solidFill>
                  <a:schemeClr val="tx1"/>
                </a:solidFill>
                <a:latin typeface="+mn-lt"/>
                <a:ea typeface="+mn-ea"/>
                <a:cs typeface="+mn-cs"/>
              </a:defRPr>
            </a:lvl4pPr>
            <a:lvl5pPr marL="804863" indent="0" algn="l" defTabSz="914400" rtl="0" eaLnBrk="1" latinLnBrk="0" hangingPunct="1">
              <a:spcBef>
                <a:spcPct val="20000"/>
              </a:spcBef>
              <a:buSzPct val="25000"/>
              <a:buFont typeface="Arial" pitchFamily="34" charset="0"/>
              <a:buChar char=" "/>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98835" marR="0" lvl="1" indent="-108000" algn="l" defTabSz="685800" rtl="0" eaLnBrk="1" fontAlgn="auto" latinLnBrk="0" hangingPunct="1">
              <a:lnSpc>
                <a:spcPct val="100000"/>
              </a:lnSpc>
              <a:spcBef>
                <a:spcPts val="0"/>
              </a:spcBef>
              <a:spcAft>
                <a:spcPts val="450"/>
              </a:spcAft>
              <a:buClr>
                <a:srgbClr val="FFFFFF"/>
              </a:buClr>
              <a:buSzTx/>
              <a:buFont typeface="Wingdings" panose="05000000000000000000" pitchFamily="2" charset="2"/>
              <a:buChar char="§"/>
              <a:tabLst/>
              <a:defRPr/>
            </a:pPr>
            <a:r>
              <a:rPr lang="fr-FR" sz="7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Acquisition </a:t>
            </a:r>
            <a:r>
              <a:rPr kumimoji="0" lang="fr-FR" sz="7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d'Alpha Associates </a:t>
            </a:r>
            <a:r>
              <a:rPr kumimoji="0" lang="fr-FR"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(signature le 06/02/2024 et </a:t>
            </a:r>
            <a:r>
              <a:rPr kumimoji="0" lang="en-US" sz="700" b="0" i="1"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closing</a:t>
            </a:r>
            <a:r>
              <a:rPr kumimoji="0" lang="fr-FR"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le 02/04/2024).</a:t>
            </a:r>
          </a:p>
        </p:txBody>
      </p:sp>
      <p:sp>
        <p:nvSpPr>
          <p:cNvPr id="2" name="TextBox 1">
            <a:extLst>
              <a:ext uri="{FF2B5EF4-FFF2-40B4-BE49-F238E27FC236}">
                <a16:creationId xmlns:a16="http://schemas.microsoft.com/office/drawing/2014/main" id="{5499D783-DD25-4BAD-86E7-816DB1CDB9DE}"/>
              </a:ext>
            </a:extLst>
          </p:cNvPr>
          <p:cNvSpPr txBox="1"/>
          <p:nvPr/>
        </p:nvSpPr>
        <p:spPr>
          <a:xfrm>
            <a:off x="776133" y="4632263"/>
            <a:ext cx="3823420" cy="184666"/>
          </a:xfrm>
          <a:prstGeom prst="rect">
            <a:avLst/>
          </a:prstGeom>
          <a:noFill/>
        </p:spPr>
        <p:txBody>
          <a:bodyPr wrap="square" rtlCol="0">
            <a:spAutoFit/>
          </a:bodyPr>
          <a:lstStyle/>
          <a:p>
            <a:r>
              <a:rPr lang="fr-FR" sz="600" dirty="0">
                <a:latin typeface="Noto Sans" panose="020B0502040504020204" pitchFamily="34" charset="0"/>
                <a:ea typeface="Noto Sans" panose="020B0502040504020204" pitchFamily="34" charset="0"/>
                <a:cs typeface="Noto Sans" panose="020B0502040504020204" pitchFamily="34" charset="0"/>
              </a:rPr>
              <a:t>*Commissariat à l'énergie atomique et aux énergies alternatives</a:t>
            </a:r>
          </a:p>
        </p:txBody>
      </p:sp>
    </p:spTree>
    <p:extLst>
      <p:ext uri="{BB962C8B-B14F-4D97-AF65-F5344CB8AC3E}">
        <p14:creationId xmlns:p14="http://schemas.microsoft.com/office/powerpoint/2010/main" val="4182153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78028"/>
            <a:ext cx="9144000" cy="35383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1" name="Titre 1">
            <a:extLst>
              <a:ext uri="{FF2B5EF4-FFF2-40B4-BE49-F238E27FC236}">
                <a16:creationId xmlns:a16="http://schemas.microsoft.com/office/drawing/2014/main" id="{B7CA53D9-51D5-AB43-909C-EF3F2C314733}"/>
              </a:ext>
            </a:extLst>
          </p:cNvPr>
          <p:cNvSpPr txBox="1">
            <a:spLocks/>
          </p:cNvSpPr>
          <p:nvPr/>
        </p:nvSpPr>
        <p:spPr>
          <a:xfrm>
            <a:off x="239183" y="15750"/>
            <a:ext cx="8634103"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lvl="0" defTabSz="685800">
              <a:defRPr/>
            </a:pPr>
            <a:r>
              <a:rPr lang="fr-FR" sz="1200" dirty="0">
                <a:latin typeface="Noto Sans" panose="020B0502040504020204" pitchFamily="34" charset="0"/>
                <a:ea typeface="Noto Sans" panose="020B0502040504020204" pitchFamily="34" charset="0"/>
                <a:cs typeface="Noto Sans" panose="020B0502040504020204" pitchFamily="34" charset="0"/>
              </a:rPr>
              <a:t>Une gamme de solutions d'investissement</a:t>
            </a:r>
            <a:endParaRPr kumimoji="0" lang="en-US" sz="1200" b="1" i="0" u="none" strike="noStrike" kern="1200" cap="all" spc="38" normalizeH="0" baseline="3000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fr-FR" sz="600" b="0" i="0" u="none" strike="noStrike" kern="1200" cap="none" spc="0"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5</a:t>
            </a:fld>
            <a:endParaRPr kumimoji="0" lang="fr-FR"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 name="Rectangle 2"/>
          <p:cNvSpPr/>
          <p:nvPr/>
        </p:nvSpPr>
        <p:spPr>
          <a:xfrm>
            <a:off x="0" y="483533"/>
            <a:ext cx="9216828" cy="4154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u="none" strike="noStrike" kern="1200" cap="none" spc="0" normalizeH="0" baseline="0" noProof="0" dirty="0">
                <a:ln>
                  <a:noFill/>
                </a:ln>
                <a:solidFill>
                  <a:schemeClr val="accent6"/>
                </a:solidFill>
                <a:effectLst/>
                <a:uLnTx/>
                <a:uFillTx/>
                <a:latin typeface="Noto Sans" panose="020B0502040504020204" pitchFamily="34" charset="0"/>
                <a:ea typeface="Noto Sans" panose="020B0502040504020204" pitchFamily="34" charset="0"/>
                <a:cs typeface="Noto Sans" panose="020B0502040504020204" pitchFamily="34" charset="0"/>
              </a:rPr>
              <a:t>Nous fournissons aux investisseurs institutionnels et particuliers des solutions innovantes et à long terme, dans des classes d'actifs difficiles d'accès, par le biais de fonds directs, fonds dédiés, club deals, </a:t>
            </a:r>
            <a:r>
              <a:rPr kumimoji="0" lang="fr-FR" sz="1050" b="1" u="none" strike="noStrike" kern="1200" cap="none" spc="0" normalizeH="0" baseline="0" noProof="0" dirty="0" err="1">
                <a:ln>
                  <a:noFill/>
                </a:ln>
                <a:solidFill>
                  <a:schemeClr val="accent6"/>
                </a:solidFill>
                <a:effectLst/>
                <a:uLnTx/>
                <a:uFillTx/>
                <a:latin typeface="Noto Sans" panose="020B0502040504020204" pitchFamily="34" charset="0"/>
                <a:ea typeface="Noto Sans" panose="020B0502040504020204" pitchFamily="34" charset="0"/>
                <a:cs typeface="Noto Sans" panose="020B0502040504020204" pitchFamily="34" charset="0"/>
              </a:rPr>
              <a:t>co</a:t>
            </a:r>
            <a:r>
              <a:rPr kumimoji="0" lang="fr-FR" sz="1050" b="1" u="none" strike="noStrike" kern="1200" cap="none" spc="0" normalizeH="0" baseline="0" noProof="0" dirty="0">
                <a:ln>
                  <a:noFill/>
                </a:ln>
                <a:solidFill>
                  <a:schemeClr val="accent6"/>
                </a:solidFill>
                <a:effectLst/>
                <a:uLnTx/>
                <a:uFillTx/>
                <a:latin typeface="Noto Sans" panose="020B0502040504020204" pitchFamily="34" charset="0"/>
                <a:ea typeface="Noto Sans" panose="020B0502040504020204" pitchFamily="34" charset="0"/>
                <a:cs typeface="Noto Sans" panose="020B0502040504020204" pitchFamily="34" charset="0"/>
              </a:rPr>
              <a:t>-investissements, solutions de multigestion et fonds à impact</a:t>
            </a:r>
          </a:p>
        </p:txBody>
      </p:sp>
      <p:grpSp>
        <p:nvGrpSpPr>
          <p:cNvPr id="9" name="Group 8"/>
          <p:cNvGrpSpPr/>
          <p:nvPr/>
        </p:nvGrpSpPr>
        <p:grpSpPr>
          <a:xfrm>
            <a:off x="909710" y="1233006"/>
            <a:ext cx="5581003" cy="2536312"/>
            <a:chOff x="522481" y="1410594"/>
            <a:chExt cx="5581003" cy="2536312"/>
          </a:xfrm>
        </p:grpSpPr>
        <p:sp>
          <p:nvSpPr>
            <p:cNvPr id="21" name="Chevron 20">
              <a:extLst>
                <a:ext uri="{FF2B5EF4-FFF2-40B4-BE49-F238E27FC236}">
                  <a16:creationId xmlns:a16="http://schemas.microsoft.com/office/drawing/2014/main" id="{CCA6E49D-2FEE-154D-AF3B-5C0AE9C0F067}"/>
                </a:ext>
              </a:extLst>
            </p:cNvPr>
            <p:cNvSpPr/>
            <p:nvPr/>
          </p:nvSpPr>
          <p:spPr>
            <a:xfrm rot="5400000">
              <a:off x="1028150" y="1533845"/>
              <a:ext cx="664146" cy="1658634"/>
            </a:xfrm>
            <a:prstGeom prst="chevron">
              <a:avLst>
                <a:gd name="adj" fmla="val 24529"/>
              </a:avLst>
            </a:prstGeom>
            <a:solidFill>
              <a:srgbClr val="1596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srgbClr val="C1913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6" name="Rectangle 67">
              <a:extLst>
                <a:ext uri="{FF2B5EF4-FFF2-40B4-BE49-F238E27FC236}">
                  <a16:creationId xmlns:a16="http://schemas.microsoft.com/office/drawing/2014/main" id="{60FD8756-5959-D84C-A144-0FCD8DADAFAC}"/>
                </a:ext>
              </a:extLst>
            </p:cNvPr>
            <p:cNvSpPr>
              <a:spLocks noChangeArrowheads="1"/>
            </p:cNvSpPr>
            <p:nvPr/>
          </p:nvSpPr>
          <p:spPr bwMode="auto">
            <a:xfrm>
              <a:off x="530905" y="2286218"/>
              <a:ext cx="1658636" cy="153888"/>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Dette Privée</a:t>
              </a:r>
            </a:p>
          </p:txBody>
        </p:sp>
        <p:sp>
          <p:nvSpPr>
            <p:cNvPr id="32" name="Rectangle 31">
              <a:extLst>
                <a:ext uri="{FF2B5EF4-FFF2-40B4-BE49-F238E27FC236}">
                  <a16:creationId xmlns:a16="http://schemas.microsoft.com/office/drawing/2014/main" id="{9C32D999-E997-3540-9A31-5F845BA6C346}"/>
                </a:ext>
              </a:extLst>
            </p:cNvPr>
            <p:cNvSpPr/>
            <p:nvPr/>
          </p:nvSpPr>
          <p:spPr>
            <a:xfrm>
              <a:off x="2277823" y="2031723"/>
              <a:ext cx="3807996" cy="508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96838" marR="0" lvl="0" indent="-96838" algn="l" defTabSz="914400" rtl="0" eaLnBrk="1" fontAlgn="auto" latinLnBrk="0" hangingPunct="1">
                <a:lnSpc>
                  <a:spcPct val="100000"/>
                </a:lnSpc>
                <a:spcBef>
                  <a:spcPts val="0"/>
                </a:spcBef>
                <a:spcAft>
                  <a:spcPts val="0"/>
                </a:spcAft>
                <a:buClr>
                  <a:srgbClr val="009EE0"/>
                </a:buClr>
                <a:buSzPct val="100000"/>
                <a:buFont typeface="Lucida Grande"/>
                <a:buChar char="-"/>
                <a:tabLst/>
                <a:defRPr/>
              </a:pPr>
              <a:endParaRPr kumimoji="0" lang="en-US" sz="900" b="1" i="0" u="none" strike="noStrike" kern="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96838" indent="-96838">
                <a:buClr>
                  <a:srgbClr val="009EE0"/>
                </a:buClr>
                <a:buSzPct val="100000"/>
                <a:buFont typeface="Lucida Grande"/>
                <a:buChar char="-"/>
              </a:pPr>
              <a:r>
                <a:rPr lang="fr-FR" sz="900" b="1" kern="0" dirty="0">
                  <a:solidFill>
                    <a:schemeClr val="tx1"/>
                  </a:solidFill>
                  <a:latin typeface="Noto Sans" panose="020B0502040504020204" pitchFamily="34" charset="0"/>
                  <a:ea typeface="Noto Sans" panose="020B0502040504020204" pitchFamily="34" charset="0"/>
                  <a:cs typeface="Noto Sans" panose="020B0502040504020204" pitchFamily="34" charset="0"/>
                </a:rPr>
                <a:t>Dette Senior de la zone Euro:  </a:t>
              </a:r>
              <a:r>
                <a:rPr lang="fr-FR" sz="900" kern="0" dirty="0">
                  <a:solidFill>
                    <a:schemeClr val="tx1"/>
                  </a:solidFill>
                  <a:latin typeface="Noto Sans" panose="020B0502040504020204" pitchFamily="34" charset="0"/>
                  <a:ea typeface="Noto Sans" panose="020B0502040504020204" pitchFamily="34" charset="0"/>
                  <a:cs typeface="Noto Sans" panose="020B0502040504020204" pitchFamily="34" charset="0"/>
                </a:rPr>
                <a:t>Dette </a:t>
              </a:r>
              <a:r>
                <a:rPr lang="en-US" sz="900" kern="0" dirty="0">
                  <a:solidFill>
                    <a:schemeClr val="tx1"/>
                  </a:solidFill>
                  <a:latin typeface="Noto Sans" panose="020B0502040504020204" pitchFamily="34" charset="0"/>
                  <a:ea typeface="Noto Sans" panose="020B0502040504020204" pitchFamily="34" charset="0"/>
                  <a:cs typeface="Noto Sans" panose="020B0502040504020204" pitchFamily="34" charset="0"/>
                </a:rPr>
                <a:t>Corporate</a:t>
              </a:r>
              <a:r>
                <a:rPr lang="fr-FR" sz="900" kern="0" dirty="0">
                  <a:solidFill>
                    <a:schemeClr val="tx1"/>
                  </a:solidFill>
                  <a:latin typeface="Noto Sans" panose="020B0502040504020204" pitchFamily="34" charset="0"/>
                  <a:ea typeface="Noto Sans" panose="020B0502040504020204" pitchFamily="34" charset="0"/>
                  <a:cs typeface="Noto Sans" panose="020B0502040504020204" pitchFamily="34" charset="0"/>
                </a:rPr>
                <a:t>, dette immobilière, </a:t>
              </a:r>
              <a:r>
                <a:rPr lang="en-US" sz="900" kern="0" dirty="0">
                  <a:solidFill>
                    <a:schemeClr val="tx1"/>
                  </a:solidFill>
                  <a:latin typeface="Noto Sans" panose="020B0502040504020204" pitchFamily="34" charset="0"/>
                  <a:ea typeface="Noto Sans" panose="020B0502040504020204" pitchFamily="34" charset="0"/>
                  <a:cs typeface="Noto Sans" panose="020B0502040504020204" pitchFamily="34" charset="0"/>
                </a:rPr>
                <a:t>Leveraged Loans, Agri-financing</a:t>
              </a:r>
              <a:endParaRPr lang="fr-FR" sz="900" b="1" kern="0" dirty="0">
                <a:solidFill>
                  <a:srgbClr val="003C64"/>
                </a:solidFill>
                <a:latin typeface="Noto Sans" panose="020B0502040504020204" pitchFamily="34" charset="0"/>
                <a:ea typeface="Noto Sans" panose="020B0502040504020204" pitchFamily="34" charset="0"/>
                <a:cs typeface="Noto Sans" panose="020B0502040504020204" pitchFamily="34" charset="0"/>
              </a:endParaRPr>
            </a:p>
            <a:p>
              <a:pPr marL="96838" indent="-96838">
                <a:buClr>
                  <a:srgbClr val="009EE0"/>
                </a:buClr>
                <a:buSzPct val="100000"/>
                <a:buFont typeface="Lucida Grande"/>
                <a:buChar char="-"/>
              </a:pPr>
              <a:endParaRPr lang="en-US" sz="900" kern="0"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0" name="Rectangle 29">
              <a:extLst>
                <a:ext uri="{FF2B5EF4-FFF2-40B4-BE49-F238E27FC236}">
                  <a16:creationId xmlns:a16="http://schemas.microsoft.com/office/drawing/2014/main" id="{50A8DD00-D592-E94B-9825-3BCD48A6CDA2}"/>
                </a:ext>
              </a:extLst>
            </p:cNvPr>
            <p:cNvSpPr/>
            <p:nvPr/>
          </p:nvSpPr>
          <p:spPr>
            <a:xfrm>
              <a:off x="2267303" y="1416557"/>
              <a:ext cx="3815107" cy="508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96838" lvl="0" indent="-96838">
                <a:lnSpc>
                  <a:spcPts val="1100"/>
                </a:lnSpc>
                <a:buClr>
                  <a:srgbClr val="009EE0"/>
                </a:buClr>
                <a:buSzPct val="100000"/>
                <a:buFont typeface="Lucida Grande"/>
                <a:buChar char="-"/>
                <a:defRPr/>
              </a:pPr>
              <a:r>
                <a:rPr lang="fr-FR" sz="900" b="1" kern="0" dirty="0">
                  <a:solidFill>
                    <a:schemeClr val="tx1"/>
                  </a:solidFill>
                  <a:latin typeface="Noto Sans" panose="020B0502040504020204" pitchFamily="34" charset="0"/>
                  <a:ea typeface="Noto Sans" panose="020B0502040504020204" pitchFamily="34" charset="0"/>
                  <a:cs typeface="Noto Sans" panose="020B0502040504020204" pitchFamily="34" charset="0"/>
                </a:rPr>
                <a:t>Immobilier </a:t>
              </a:r>
              <a:r>
                <a:rPr lang="en-US" sz="900" b="1" kern="0" dirty="0">
                  <a:solidFill>
                    <a:schemeClr val="tx1"/>
                  </a:solidFill>
                  <a:latin typeface="Noto Sans" panose="020B0502040504020204" pitchFamily="34" charset="0"/>
                  <a:ea typeface="Noto Sans" panose="020B0502040504020204" pitchFamily="34" charset="0"/>
                  <a:cs typeface="Noto Sans" panose="020B0502040504020204" pitchFamily="34" charset="0"/>
                </a:rPr>
                <a:t>Core/Core+</a:t>
              </a:r>
              <a:r>
                <a:rPr lang="en-US" sz="900" kern="0" dirty="0">
                  <a:solidFill>
                    <a:schemeClr val="tx1"/>
                  </a:solidFill>
                  <a:latin typeface="Noto Sans" panose="020B0502040504020204" pitchFamily="34" charset="0"/>
                  <a:ea typeface="Noto Sans" panose="020B0502040504020204" pitchFamily="34" charset="0"/>
                  <a:cs typeface="Noto Sans" panose="020B0502040504020204" pitchFamily="34" charset="0"/>
                </a:rPr>
                <a:t> </a:t>
              </a:r>
              <a:r>
                <a:rPr lang="fr-FR" sz="900" b="1" kern="0" dirty="0">
                  <a:solidFill>
                    <a:schemeClr val="tx1"/>
                  </a:solidFill>
                  <a:latin typeface="Noto Sans" panose="020B0502040504020204" pitchFamily="34" charset="0"/>
                  <a:ea typeface="Noto Sans" panose="020B0502040504020204" pitchFamily="34" charset="0"/>
                  <a:cs typeface="Noto Sans" panose="020B0502040504020204" pitchFamily="34" charset="0"/>
                </a:rPr>
                <a:t>européen,</a:t>
              </a:r>
              <a:r>
                <a:rPr lang="fr-FR" sz="900" kern="0" dirty="0">
                  <a:solidFill>
                    <a:schemeClr val="tx1"/>
                  </a:solidFill>
                  <a:latin typeface="Noto Sans" panose="020B0502040504020204" pitchFamily="34" charset="0"/>
                  <a:ea typeface="Noto Sans" panose="020B0502040504020204" pitchFamily="34" charset="0"/>
                  <a:cs typeface="Noto Sans" panose="020B0502040504020204" pitchFamily="34" charset="0"/>
                </a:rPr>
                <a:t> </a:t>
              </a:r>
              <a:br>
                <a:rPr lang="fr-FR" sz="900" kern="0" dirty="0">
                  <a:solidFill>
                    <a:schemeClr val="tx1"/>
                  </a:solidFill>
                  <a:latin typeface="Noto Sans" panose="020B0502040504020204" pitchFamily="34" charset="0"/>
                  <a:ea typeface="Noto Sans" panose="020B0502040504020204" pitchFamily="34" charset="0"/>
                  <a:cs typeface="Noto Sans" panose="020B0502040504020204" pitchFamily="34" charset="0"/>
                </a:rPr>
              </a:br>
              <a:r>
                <a:rPr lang="fr-FR" sz="900" kern="0" dirty="0">
                  <a:solidFill>
                    <a:schemeClr val="tx1"/>
                  </a:solidFill>
                  <a:latin typeface="Noto Sans" panose="020B0502040504020204" pitchFamily="34" charset="0"/>
                  <a:ea typeface="Noto Sans" panose="020B0502040504020204" pitchFamily="34" charset="0"/>
                  <a:cs typeface="Noto Sans" panose="020B0502040504020204" pitchFamily="34" charset="0"/>
                </a:rPr>
                <a:t>Tous types d’actifs avec un focus sur les bureaux</a:t>
              </a:r>
            </a:p>
          </p:txBody>
        </p:sp>
        <p:sp>
          <p:nvSpPr>
            <p:cNvPr id="49" name="Chevron 48">
              <a:extLst>
                <a:ext uri="{FF2B5EF4-FFF2-40B4-BE49-F238E27FC236}">
                  <a16:creationId xmlns:a16="http://schemas.microsoft.com/office/drawing/2014/main" id="{CCA6E49D-2FEE-154D-AF3B-5C0AE9C0F067}"/>
                </a:ext>
              </a:extLst>
            </p:cNvPr>
            <p:cNvSpPr/>
            <p:nvPr/>
          </p:nvSpPr>
          <p:spPr>
            <a:xfrm rot="5400000">
              <a:off x="1019726" y="913350"/>
              <a:ext cx="664146" cy="1658634"/>
            </a:xfrm>
            <a:prstGeom prst="chevron">
              <a:avLst>
                <a:gd name="adj" fmla="val 24529"/>
              </a:avLst>
            </a:prstGeom>
            <a:solidFill>
              <a:srgbClr val="00B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srgbClr val="C1913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0" name="Rectangle 67">
              <a:extLst>
                <a:ext uri="{FF2B5EF4-FFF2-40B4-BE49-F238E27FC236}">
                  <a16:creationId xmlns:a16="http://schemas.microsoft.com/office/drawing/2014/main" id="{60FD8756-5959-D84C-A144-0FCD8DADAFAC}"/>
                </a:ext>
              </a:extLst>
            </p:cNvPr>
            <p:cNvSpPr>
              <a:spLocks noChangeArrowheads="1"/>
            </p:cNvSpPr>
            <p:nvPr/>
          </p:nvSpPr>
          <p:spPr bwMode="auto">
            <a:xfrm>
              <a:off x="522481" y="1665723"/>
              <a:ext cx="1658636" cy="153888"/>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Immobilier</a:t>
              </a:r>
            </a:p>
          </p:txBody>
        </p:sp>
        <p:sp>
          <p:nvSpPr>
            <p:cNvPr id="33" name="Rectangle 32">
              <a:extLst>
                <a:ext uri="{FF2B5EF4-FFF2-40B4-BE49-F238E27FC236}">
                  <a16:creationId xmlns:a16="http://schemas.microsoft.com/office/drawing/2014/main" id="{1395446B-F896-1B4D-9B8D-2CB70B12E474}"/>
                </a:ext>
              </a:extLst>
            </p:cNvPr>
            <p:cNvSpPr/>
            <p:nvPr/>
          </p:nvSpPr>
          <p:spPr>
            <a:xfrm>
              <a:off x="2277531" y="2643469"/>
              <a:ext cx="3805901" cy="508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96838" indent="-96838">
                <a:lnSpc>
                  <a:spcPts val="1100"/>
                </a:lnSpc>
                <a:buClr>
                  <a:srgbClr val="009EE0"/>
                </a:buClr>
                <a:buSzPct val="100000"/>
                <a:buFont typeface="Lucida Grande"/>
                <a:buChar char="-"/>
              </a:pPr>
              <a:r>
                <a:rPr lang="fr-FR" sz="900" b="1" kern="0" dirty="0">
                  <a:solidFill>
                    <a:schemeClr val="tx1"/>
                  </a:solidFill>
                  <a:latin typeface="Noto Sans" panose="020B0502040504020204" pitchFamily="34" charset="0"/>
                  <a:ea typeface="Noto Sans" panose="020B0502040504020204" pitchFamily="34" charset="0"/>
                  <a:cs typeface="Noto Sans" panose="020B0502040504020204" pitchFamily="34" charset="0"/>
                </a:rPr>
                <a:t>Capital développement et transmission </a:t>
              </a:r>
              <a:r>
                <a:rPr lang="fr-FR" sz="900" kern="0" dirty="0">
                  <a:solidFill>
                    <a:schemeClr val="tx1"/>
                  </a:solidFill>
                  <a:latin typeface="Noto Sans" panose="020B0502040504020204" pitchFamily="34" charset="0"/>
                  <a:ea typeface="Noto Sans" panose="020B0502040504020204" pitchFamily="34" charset="0"/>
                  <a:cs typeface="Noto Sans" panose="020B0502040504020204" pitchFamily="34" charset="0"/>
                </a:rPr>
                <a:t>sur le marché européen des PME et ETI</a:t>
              </a:r>
              <a:endParaRPr lang="fr-FR" sz="900"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54" name="Chevron 53">
              <a:extLst>
                <a:ext uri="{FF2B5EF4-FFF2-40B4-BE49-F238E27FC236}">
                  <a16:creationId xmlns:a16="http://schemas.microsoft.com/office/drawing/2014/main" id="{CCA6E49D-2FEE-154D-AF3B-5C0AE9C0F067}"/>
                </a:ext>
              </a:extLst>
            </p:cNvPr>
            <p:cNvSpPr/>
            <p:nvPr/>
          </p:nvSpPr>
          <p:spPr>
            <a:xfrm rot="5400000">
              <a:off x="1029953" y="2154236"/>
              <a:ext cx="664146" cy="1658634"/>
            </a:xfrm>
            <a:prstGeom prst="chevron">
              <a:avLst>
                <a:gd name="adj" fmla="val 24529"/>
              </a:avLst>
            </a:prstGeom>
            <a:solidFill>
              <a:srgbClr val="007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srgbClr val="C1913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5" name="Rectangle 67">
              <a:extLst>
                <a:ext uri="{FF2B5EF4-FFF2-40B4-BE49-F238E27FC236}">
                  <a16:creationId xmlns:a16="http://schemas.microsoft.com/office/drawing/2014/main" id="{60FD8756-5959-D84C-A144-0FCD8DADAFAC}"/>
                </a:ext>
              </a:extLst>
            </p:cNvPr>
            <p:cNvSpPr>
              <a:spLocks noChangeArrowheads="1"/>
            </p:cNvSpPr>
            <p:nvPr/>
          </p:nvSpPr>
          <p:spPr bwMode="auto">
            <a:xfrm>
              <a:off x="532709" y="2906609"/>
              <a:ext cx="1658635" cy="153888"/>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Private Equity</a:t>
              </a:r>
            </a:p>
          </p:txBody>
        </p:sp>
        <p:sp>
          <p:nvSpPr>
            <p:cNvPr id="34" name="Rectangle 33">
              <a:extLst>
                <a:ext uri="{FF2B5EF4-FFF2-40B4-BE49-F238E27FC236}">
                  <a16:creationId xmlns:a16="http://schemas.microsoft.com/office/drawing/2014/main" id="{DEBC8CFB-4AD3-5446-8973-ED5D2A5AB897}"/>
                </a:ext>
              </a:extLst>
            </p:cNvPr>
            <p:cNvSpPr/>
            <p:nvPr/>
          </p:nvSpPr>
          <p:spPr>
            <a:xfrm>
              <a:off x="2297582" y="3285482"/>
              <a:ext cx="3805902" cy="508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96838" indent="-96838">
                <a:lnSpc>
                  <a:spcPts val="1100"/>
                </a:lnSpc>
                <a:buClr>
                  <a:srgbClr val="009EE0"/>
                </a:buClr>
                <a:buSzPct val="100000"/>
                <a:buFont typeface="Lucida Grande"/>
                <a:buChar char="-"/>
              </a:pPr>
              <a:r>
                <a:rPr lang="fr-FR" sz="900" b="1" kern="0" dirty="0">
                  <a:solidFill>
                    <a:schemeClr val="tx1"/>
                  </a:solidFill>
                  <a:latin typeface="Noto Sans" panose="020B0502040504020204" pitchFamily="34" charset="0"/>
                  <a:ea typeface="Noto Sans" panose="020B0502040504020204" pitchFamily="34" charset="0"/>
                  <a:cs typeface="Noto Sans" panose="020B0502040504020204" pitchFamily="34" charset="0"/>
                </a:rPr>
                <a:t>Actifs de transition énergétique </a:t>
              </a:r>
              <a:r>
                <a:rPr lang="fr-FR" sz="900" kern="0" dirty="0">
                  <a:solidFill>
                    <a:schemeClr val="tx1"/>
                  </a:solidFill>
                  <a:latin typeface="Noto Sans" panose="020B0502040504020204" pitchFamily="34" charset="0"/>
                  <a:ea typeface="Noto Sans" panose="020B0502040504020204" pitchFamily="34" charset="0"/>
                  <a:cs typeface="Noto Sans" panose="020B0502040504020204" pitchFamily="34" charset="0"/>
                </a:rPr>
                <a:t>– production et efficacité énergétique</a:t>
              </a:r>
            </a:p>
          </p:txBody>
        </p:sp>
        <p:sp>
          <p:nvSpPr>
            <p:cNvPr id="56" name="Chevron 55">
              <a:extLst>
                <a:ext uri="{FF2B5EF4-FFF2-40B4-BE49-F238E27FC236}">
                  <a16:creationId xmlns:a16="http://schemas.microsoft.com/office/drawing/2014/main" id="{CCA6E49D-2FEE-154D-AF3B-5C0AE9C0F067}"/>
                </a:ext>
              </a:extLst>
            </p:cNvPr>
            <p:cNvSpPr/>
            <p:nvPr/>
          </p:nvSpPr>
          <p:spPr>
            <a:xfrm rot="5400000">
              <a:off x="1040798" y="2785516"/>
              <a:ext cx="664146" cy="1658634"/>
            </a:xfrm>
            <a:prstGeom prst="chevron">
              <a:avLst>
                <a:gd name="adj" fmla="val 24529"/>
              </a:avLst>
            </a:prstGeom>
            <a:solidFill>
              <a:srgbClr val="005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srgbClr val="C1913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7" name="Rectangle 67">
              <a:extLst>
                <a:ext uri="{FF2B5EF4-FFF2-40B4-BE49-F238E27FC236}">
                  <a16:creationId xmlns:a16="http://schemas.microsoft.com/office/drawing/2014/main" id="{60FD8756-5959-D84C-A144-0FCD8DADAFAC}"/>
                </a:ext>
              </a:extLst>
            </p:cNvPr>
            <p:cNvSpPr>
              <a:spLocks noChangeArrowheads="1"/>
            </p:cNvSpPr>
            <p:nvPr/>
          </p:nvSpPr>
          <p:spPr bwMode="auto">
            <a:xfrm>
              <a:off x="543553" y="3537889"/>
              <a:ext cx="1658636" cy="153888"/>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Infrastructure</a:t>
              </a:r>
            </a:p>
          </p:txBody>
        </p:sp>
      </p:grpSp>
      <p:sp>
        <p:nvSpPr>
          <p:cNvPr id="23" name="Rectangle 22">
            <a:extLst>
              <a:ext uri="{FF2B5EF4-FFF2-40B4-BE49-F238E27FC236}">
                <a16:creationId xmlns:a16="http://schemas.microsoft.com/office/drawing/2014/main" id="{DEBC8CFB-4AD3-5446-8973-ED5D2A5AB897}"/>
              </a:ext>
            </a:extLst>
          </p:cNvPr>
          <p:cNvSpPr/>
          <p:nvPr/>
        </p:nvSpPr>
        <p:spPr>
          <a:xfrm>
            <a:off x="2673966" y="3751254"/>
            <a:ext cx="3805902" cy="508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96838" marR="0" lvl="0" indent="-96838" algn="l" defTabSz="914400" rtl="0" eaLnBrk="1" fontAlgn="auto" latinLnBrk="0" hangingPunct="1">
              <a:lnSpc>
                <a:spcPts val="1100"/>
              </a:lnSpc>
              <a:spcBef>
                <a:spcPts val="0"/>
              </a:spcBef>
              <a:spcAft>
                <a:spcPts val="0"/>
              </a:spcAft>
              <a:buClr>
                <a:srgbClr val="009EE0"/>
              </a:buClr>
              <a:buSzPct val="100000"/>
              <a:buFont typeface="Lucida Grande"/>
              <a:buChar char="-"/>
              <a:tabLst/>
              <a:defRPr/>
            </a:pPr>
            <a:r>
              <a:rPr lang="en-US" sz="900" b="1" kern="0" dirty="0" err="1">
                <a:solidFill>
                  <a:schemeClr val="tx1"/>
                </a:solidFill>
                <a:latin typeface="Noto Sans" panose="020B0502040504020204" pitchFamily="34" charset="0"/>
                <a:ea typeface="Noto Sans" panose="020B0502040504020204" pitchFamily="34" charset="0"/>
                <a:cs typeface="Noto Sans" panose="020B0502040504020204" pitchFamily="34" charset="0"/>
              </a:rPr>
              <a:t>Stratégies</a:t>
            </a:r>
            <a:r>
              <a:rPr lang="en-US" sz="900" b="1" kern="0" dirty="0">
                <a:solidFill>
                  <a:schemeClr val="tx1"/>
                </a:solidFill>
                <a:latin typeface="Noto Sans" panose="020B0502040504020204" pitchFamily="34" charset="0"/>
                <a:ea typeface="Noto Sans" panose="020B0502040504020204" pitchFamily="34" charset="0"/>
                <a:cs typeface="Noto Sans" panose="020B0502040504020204" pitchFamily="34" charset="0"/>
              </a:rPr>
              <a:t> de hedge funds: </a:t>
            </a:r>
            <a:r>
              <a:rPr lang="en-US" sz="900" kern="0" dirty="0">
                <a:solidFill>
                  <a:schemeClr val="tx1"/>
                </a:solidFill>
                <a:latin typeface="Noto Sans" panose="020B0502040504020204" pitchFamily="34" charset="0"/>
                <a:ea typeface="Noto Sans" panose="020B0502040504020204" pitchFamily="34" charset="0"/>
                <a:cs typeface="Noto Sans" panose="020B0502040504020204" pitchFamily="34" charset="0"/>
              </a:rPr>
              <a:t>Global Macro, Merger Arbitrage, Long/Short Credit, Long/Short Equity, CTA trend following</a:t>
            </a:r>
            <a:endParaRPr kumimoji="0" lang="fr-FR" sz="90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4" name="Chevron 23">
            <a:extLst>
              <a:ext uri="{FF2B5EF4-FFF2-40B4-BE49-F238E27FC236}">
                <a16:creationId xmlns:a16="http://schemas.microsoft.com/office/drawing/2014/main" id="{CCA6E49D-2FEE-154D-AF3B-5C0AE9C0F067}"/>
              </a:ext>
            </a:extLst>
          </p:cNvPr>
          <p:cNvSpPr/>
          <p:nvPr/>
        </p:nvSpPr>
        <p:spPr>
          <a:xfrm rot="5400000">
            <a:off x="1417182" y="3232009"/>
            <a:ext cx="664146" cy="1658634"/>
          </a:xfrm>
          <a:prstGeom prst="chevron">
            <a:avLst>
              <a:gd name="adj" fmla="val 24529"/>
            </a:avLst>
          </a:prstGeom>
          <a:solidFill>
            <a:srgbClr val="005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srgbClr val="C1913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7" name="Rectangle 67">
            <a:extLst>
              <a:ext uri="{FF2B5EF4-FFF2-40B4-BE49-F238E27FC236}">
                <a16:creationId xmlns:a16="http://schemas.microsoft.com/office/drawing/2014/main" id="{60FD8756-5959-D84C-A144-0FCD8DADAFAC}"/>
              </a:ext>
            </a:extLst>
          </p:cNvPr>
          <p:cNvSpPr>
            <a:spLocks noChangeArrowheads="1"/>
          </p:cNvSpPr>
          <p:nvPr/>
        </p:nvSpPr>
        <p:spPr bwMode="auto">
          <a:xfrm>
            <a:off x="930783" y="3910970"/>
            <a:ext cx="1658636" cy="307777"/>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Plateforme 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fonds alternatifs</a:t>
            </a:r>
          </a:p>
        </p:txBody>
      </p:sp>
      <p:sp>
        <p:nvSpPr>
          <p:cNvPr id="67" name="Rounded Rectangle 5">
            <a:extLst>
              <a:ext uri="{FF2B5EF4-FFF2-40B4-BE49-F238E27FC236}">
                <a16:creationId xmlns:a16="http://schemas.microsoft.com/office/drawing/2014/main" id="{707041F3-F410-F040-86EA-7D3FE12FA1B6}"/>
              </a:ext>
            </a:extLst>
          </p:cNvPr>
          <p:cNvSpPr/>
          <p:nvPr/>
        </p:nvSpPr>
        <p:spPr>
          <a:xfrm>
            <a:off x="6470661" y="1104262"/>
            <a:ext cx="1763630" cy="3263508"/>
          </a:xfrm>
          <a:prstGeom prst="roundRect">
            <a:avLst>
              <a:gd name="adj" fmla="val 7876"/>
            </a:avLst>
          </a:prstGeom>
          <a:solidFill>
            <a:schemeClr val="accent6"/>
          </a:solidFill>
          <a:ln>
            <a:noFill/>
          </a:ln>
          <a:effectLst>
            <a:outerShdw blurRad="762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0" rIns="0" bIns="36000" rtlCol="0" anchor="ctr"/>
          <a:lstStyle/>
          <a:p>
            <a:pPr marL="96838" lvl="0" indent="-96838" eaLnBrk="0" fontAlgn="base" hangingPunct="0">
              <a:lnSpc>
                <a:spcPct val="85000"/>
              </a:lnSpc>
              <a:spcBef>
                <a:spcPct val="0"/>
              </a:spcBef>
              <a:spcAft>
                <a:spcPct val="0"/>
              </a:spcAft>
              <a:buClr>
                <a:srgbClr val="00B6E8"/>
              </a:buClr>
              <a:buFont typeface="Police système Courant"/>
              <a:buChar char="-"/>
              <a:defRPr/>
            </a:pPr>
            <a:r>
              <a:rPr lang="fr-FR" sz="1100" b="1" kern="0" dirty="0">
                <a:solidFill>
                  <a:schemeClr val="bg1"/>
                </a:solidFill>
                <a:latin typeface="Noto Sans" panose="020B0502040504020204" pitchFamily="34" charset="0"/>
                <a:ea typeface="Noto Sans" panose="020B0502040504020204" pitchFamily="34" charset="0"/>
                <a:cs typeface="Noto Sans" panose="020B0502040504020204" pitchFamily="34" charset="0"/>
              </a:rPr>
              <a:t>Fonds à capital fixe</a:t>
            </a:r>
          </a:p>
          <a:p>
            <a:pPr marL="96838" lvl="0" indent="-96838" eaLnBrk="0" fontAlgn="base" hangingPunct="0">
              <a:lnSpc>
                <a:spcPct val="85000"/>
              </a:lnSpc>
              <a:spcBef>
                <a:spcPct val="0"/>
              </a:spcBef>
              <a:spcAft>
                <a:spcPct val="0"/>
              </a:spcAft>
              <a:buClr>
                <a:srgbClr val="00B6E8"/>
              </a:buClr>
              <a:buFont typeface="Police système Courant"/>
              <a:buChar char="-"/>
              <a:defRPr/>
            </a:pPr>
            <a:endParaRPr lang="fr-FR" sz="1100" b="1" kern="0"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a:p>
            <a:pPr marL="96838" lvl="0" indent="-96838" eaLnBrk="0" fontAlgn="base" hangingPunct="0">
              <a:lnSpc>
                <a:spcPct val="85000"/>
              </a:lnSpc>
              <a:spcBef>
                <a:spcPct val="0"/>
              </a:spcBef>
              <a:spcAft>
                <a:spcPct val="0"/>
              </a:spcAft>
              <a:buClr>
                <a:srgbClr val="00B6E8"/>
              </a:buClr>
              <a:buFont typeface="Police système Courant"/>
              <a:buChar char="-"/>
              <a:defRPr/>
            </a:pPr>
            <a:r>
              <a:rPr lang="fr-FR" sz="1100" b="1" kern="0" dirty="0">
                <a:solidFill>
                  <a:schemeClr val="bg1"/>
                </a:solidFill>
                <a:latin typeface="Noto Sans" panose="020B0502040504020204" pitchFamily="34" charset="0"/>
                <a:ea typeface="Noto Sans" panose="020B0502040504020204" pitchFamily="34" charset="0"/>
                <a:cs typeface="Noto Sans" panose="020B0502040504020204" pitchFamily="34" charset="0"/>
              </a:rPr>
              <a:t>Fonds à capital variable</a:t>
            </a:r>
          </a:p>
          <a:p>
            <a:pPr marL="96838" lvl="0" indent="-96838" eaLnBrk="0" fontAlgn="base" hangingPunct="0">
              <a:lnSpc>
                <a:spcPct val="85000"/>
              </a:lnSpc>
              <a:spcBef>
                <a:spcPct val="0"/>
              </a:spcBef>
              <a:spcAft>
                <a:spcPct val="0"/>
              </a:spcAft>
              <a:buClr>
                <a:srgbClr val="00B6E8"/>
              </a:buClr>
              <a:buFont typeface="Police système Courant"/>
              <a:buChar char="-"/>
              <a:defRPr/>
            </a:pPr>
            <a:endParaRPr lang="fr-FR" sz="1100" b="1" kern="0"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a:p>
            <a:pPr marL="96838" lvl="0" indent="-96838" eaLnBrk="0" fontAlgn="base" hangingPunct="0">
              <a:lnSpc>
                <a:spcPct val="85000"/>
              </a:lnSpc>
              <a:spcBef>
                <a:spcPct val="0"/>
              </a:spcBef>
              <a:spcAft>
                <a:spcPct val="0"/>
              </a:spcAft>
              <a:buClr>
                <a:srgbClr val="00B6E8"/>
              </a:buClr>
              <a:buFont typeface="Police système Courant"/>
              <a:buChar char="-"/>
              <a:defRPr/>
            </a:pPr>
            <a:r>
              <a:rPr lang="fr-FR" sz="1100" b="1" kern="0" dirty="0">
                <a:solidFill>
                  <a:schemeClr val="bg1"/>
                </a:solidFill>
                <a:latin typeface="Noto Sans" panose="020B0502040504020204" pitchFamily="34" charset="0"/>
                <a:ea typeface="Noto Sans" panose="020B0502040504020204" pitchFamily="34" charset="0"/>
                <a:cs typeface="Noto Sans" panose="020B0502040504020204" pitchFamily="34" charset="0"/>
              </a:rPr>
              <a:t>Fonds dédiés</a:t>
            </a:r>
          </a:p>
          <a:p>
            <a:pPr marL="96838" lvl="0" indent="-96838" eaLnBrk="0" fontAlgn="base" hangingPunct="0">
              <a:lnSpc>
                <a:spcPct val="85000"/>
              </a:lnSpc>
              <a:spcBef>
                <a:spcPct val="0"/>
              </a:spcBef>
              <a:spcAft>
                <a:spcPct val="0"/>
              </a:spcAft>
              <a:buClr>
                <a:srgbClr val="00B6E8"/>
              </a:buClr>
              <a:buFont typeface="Police système Courant"/>
              <a:buChar char="-"/>
              <a:defRPr/>
            </a:pPr>
            <a:endParaRPr lang="fr-FR" sz="1100" b="1" kern="0"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a:p>
            <a:pPr marL="96838" lvl="0" indent="-96838" eaLnBrk="0" fontAlgn="base" hangingPunct="0">
              <a:lnSpc>
                <a:spcPct val="85000"/>
              </a:lnSpc>
              <a:spcBef>
                <a:spcPct val="0"/>
              </a:spcBef>
              <a:spcAft>
                <a:spcPct val="0"/>
              </a:spcAft>
              <a:buClr>
                <a:srgbClr val="00B6E8"/>
              </a:buClr>
              <a:buFont typeface="Police système Courant"/>
              <a:buChar char="-"/>
              <a:defRPr/>
            </a:pPr>
            <a:r>
              <a:rPr lang="fr-FR" sz="1100" b="1" kern="0" dirty="0">
                <a:solidFill>
                  <a:schemeClr val="bg1"/>
                </a:solidFill>
                <a:latin typeface="Noto Sans" panose="020B0502040504020204" pitchFamily="34" charset="0"/>
                <a:ea typeface="Noto Sans" panose="020B0502040504020204" pitchFamily="34" charset="0"/>
                <a:cs typeface="Noto Sans" panose="020B0502040504020204" pitchFamily="34" charset="0"/>
              </a:rPr>
              <a:t>Mandats de gestion</a:t>
            </a:r>
          </a:p>
          <a:p>
            <a:pPr marL="96838" lvl="0" indent="-96838" eaLnBrk="0" fontAlgn="base" hangingPunct="0">
              <a:lnSpc>
                <a:spcPct val="85000"/>
              </a:lnSpc>
              <a:spcBef>
                <a:spcPct val="0"/>
              </a:spcBef>
              <a:spcAft>
                <a:spcPct val="0"/>
              </a:spcAft>
              <a:buClr>
                <a:srgbClr val="00B6E8"/>
              </a:buClr>
              <a:buFont typeface="Police système Courant"/>
              <a:buChar char="-"/>
              <a:defRPr/>
            </a:pPr>
            <a:endParaRPr lang="fr-FR" sz="1100" b="1" kern="0" dirty="0">
              <a:solidFill>
                <a:schemeClr val="accent6"/>
              </a:solidFill>
              <a:latin typeface="Noto Sans" panose="020B0502040504020204" pitchFamily="34" charset="0"/>
              <a:ea typeface="Noto Sans" panose="020B0502040504020204" pitchFamily="34" charset="0"/>
              <a:cs typeface="Noto Sans" panose="020B0502040504020204" pitchFamily="34" charset="0"/>
            </a:endParaRPr>
          </a:p>
          <a:p>
            <a:pPr marL="96838" lvl="0" indent="-96838" eaLnBrk="0" fontAlgn="base" hangingPunct="0">
              <a:lnSpc>
                <a:spcPct val="85000"/>
              </a:lnSpc>
              <a:spcBef>
                <a:spcPct val="0"/>
              </a:spcBef>
              <a:spcAft>
                <a:spcPct val="0"/>
              </a:spcAft>
              <a:buClr>
                <a:srgbClr val="00B6E8"/>
              </a:buClr>
              <a:buFont typeface="Police système Courant"/>
              <a:buChar char="-"/>
              <a:defRPr/>
            </a:pPr>
            <a:r>
              <a:rPr lang="fr-FR" sz="1100" b="1" kern="0" dirty="0">
                <a:solidFill>
                  <a:schemeClr val="bg1"/>
                </a:solidFill>
                <a:latin typeface="Noto Sans" panose="020B0502040504020204" pitchFamily="34" charset="0"/>
                <a:ea typeface="Noto Sans" panose="020B0502040504020204" pitchFamily="34" charset="0"/>
                <a:cs typeface="Noto Sans" panose="020B0502040504020204" pitchFamily="34" charset="0"/>
              </a:rPr>
              <a:t>Club Deals </a:t>
            </a:r>
          </a:p>
          <a:p>
            <a:pPr marL="96838" lvl="0" indent="-96838" eaLnBrk="0" fontAlgn="base" hangingPunct="0">
              <a:lnSpc>
                <a:spcPct val="85000"/>
              </a:lnSpc>
              <a:spcBef>
                <a:spcPct val="0"/>
              </a:spcBef>
              <a:spcAft>
                <a:spcPct val="0"/>
              </a:spcAft>
              <a:buClr>
                <a:srgbClr val="00B6E8"/>
              </a:buClr>
              <a:buFont typeface="Police système Courant"/>
              <a:buChar char="-"/>
              <a:defRPr/>
            </a:pPr>
            <a:endParaRPr lang="fr-FR" sz="1100" b="1" kern="0" dirty="0">
              <a:solidFill>
                <a:schemeClr val="accent6"/>
              </a:solidFill>
              <a:latin typeface="Noto Sans" panose="020B0502040504020204" pitchFamily="34" charset="0"/>
              <a:ea typeface="Noto Sans" panose="020B0502040504020204" pitchFamily="34" charset="0"/>
              <a:cs typeface="Noto Sans" panose="020B0502040504020204" pitchFamily="34" charset="0"/>
            </a:endParaRPr>
          </a:p>
          <a:p>
            <a:pPr marL="96838" lvl="0" indent="-96838" eaLnBrk="0" fontAlgn="base" hangingPunct="0">
              <a:lnSpc>
                <a:spcPct val="85000"/>
              </a:lnSpc>
              <a:spcBef>
                <a:spcPct val="0"/>
              </a:spcBef>
              <a:spcAft>
                <a:spcPct val="0"/>
              </a:spcAft>
              <a:buClr>
                <a:srgbClr val="00B6E8"/>
              </a:buClr>
              <a:buFont typeface="Police système Courant"/>
              <a:buChar char="-"/>
              <a:defRPr/>
            </a:pPr>
            <a:r>
              <a:rPr lang="fr-FR" sz="1100" b="1" kern="0" dirty="0">
                <a:solidFill>
                  <a:schemeClr val="bg1"/>
                </a:solidFill>
                <a:latin typeface="Noto Sans" panose="020B0502040504020204" pitchFamily="34" charset="0"/>
                <a:ea typeface="Noto Sans" panose="020B0502040504020204" pitchFamily="34" charset="0"/>
                <a:cs typeface="Noto Sans" panose="020B0502040504020204" pitchFamily="34" charset="0"/>
              </a:rPr>
              <a:t>Co-investissements</a:t>
            </a:r>
          </a:p>
          <a:p>
            <a:pPr marL="96838" lvl="0" indent="-96838" eaLnBrk="0" fontAlgn="base" hangingPunct="0">
              <a:lnSpc>
                <a:spcPct val="85000"/>
              </a:lnSpc>
              <a:spcBef>
                <a:spcPct val="0"/>
              </a:spcBef>
              <a:spcAft>
                <a:spcPct val="0"/>
              </a:spcAft>
              <a:buClr>
                <a:srgbClr val="00B6E8"/>
              </a:buClr>
              <a:buFont typeface="Police système Courant"/>
              <a:buChar char="-"/>
              <a:defRPr/>
            </a:pPr>
            <a:endParaRPr lang="fr-FR" sz="1100" b="1" kern="0"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a:p>
            <a:pPr marL="96838" lvl="0" indent="-96838" eaLnBrk="0" fontAlgn="base" hangingPunct="0">
              <a:lnSpc>
                <a:spcPct val="85000"/>
              </a:lnSpc>
              <a:spcBef>
                <a:spcPct val="0"/>
              </a:spcBef>
              <a:spcAft>
                <a:spcPct val="0"/>
              </a:spcAft>
              <a:buClr>
                <a:srgbClr val="00B6E8"/>
              </a:buClr>
              <a:buFont typeface="Police système Courant"/>
              <a:buChar char="-"/>
              <a:defRPr/>
            </a:pPr>
            <a:r>
              <a:rPr lang="fr-FR" sz="1100" b="1" kern="0" dirty="0">
                <a:solidFill>
                  <a:schemeClr val="bg1"/>
                </a:solidFill>
                <a:latin typeface="Noto Sans" panose="020B0502040504020204" pitchFamily="34" charset="0"/>
                <a:ea typeface="Noto Sans" panose="020B0502040504020204" pitchFamily="34" charset="0"/>
                <a:cs typeface="Noto Sans" panose="020B0502040504020204" pitchFamily="34" charset="0"/>
              </a:rPr>
              <a:t>Multigestion</a:t>
            </a:r>
          </a:p>
          <a:p>
            <a:pPr marL="96838" lvl="0" indent="-96838" eaLnBrk="0" fontAlgn="base" hangingPunct="0">
              <a:lnSpc>
                <a:spcPct val="85000"/>
              </a:lnSpc>
              <a:spcBef>
                <a:spcPct val="0"/>
              </a:spcBef>
              <a:spcAft>
                <a:spcPct val="0"/>
              </a:spcAft>
              <a:buClr>
                <a:srgbClr val="00B6E8"/>
              </a:buClr>
              <a:buFont typeface="Police système Courant"/>
              <a:buChar char="-"/>
              <a:defRPr/>
            </a:pPr>
            <a:endParaRPr lang="fr-FR" sz="1100" b="1" kern="0"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a:p>
            <a:pPr marL="96838" lvl="0" indent="-96838" eaLnBrk="0" fontAlgn="base" hangingPunct="0">
              <a:lnSpc>
                <a:spcPct val="85000"/>
              </a:lnSpc>
              <a:spcBef>
                <a:spcPct val="0"/>
              </a:spcBef>
              <a:spcAft>
                <a:spcPct val="0"/>
              </a:spcAft>
              <a:buClr>
                <a:srgbClr val="00B6E8"/>
              </a:buClr>
              <a:buFont typeface="Police système Courant"/>
              <a:buChar char="-"/>
              <a:defRPr/>
            </a:pPr>
            <a:r>
              <a:rPr lang="fr-FR" sz="1100" b="1" kern="0" dirty="0">
                <a:solidFill>
                  <a:schemeClr val="bg1"/>
                </a:solidFill>
                <a:latin typeface="Noto Sans" panose="020B0502040504020204" pitchFamily="34" charset="0"/>
                <a:ea typeface="Noto Sans" panose="020B0502040504020204" pitchFamily="34" charset="0"/>
                <a:cs typeface="Noto Sans" panose="020B0502040504020204" pitchFamily="34" charset="0"/>
              </a:rPr>
              <a:t>Produits ELTIF</a:t>
            </a:r>
          </a:p>
          <a:p>
            <a:pPr marL="96838" lvl="0" indent="-96838" eaLnBrk="0" fontAlgn="base" hangingPunct="0">
              <a:lnSpc>
                <a:spcPct val="85000"/>
              </a:lnSpc>
              <a:spcBef>
                <a:spcPct val="0"/>
              </a:spcBef>
              <a:spcAft>
                <a:spcPct val="0"/>
              </a:spcAft>
              <a:buClr>
                <a:srgbClr val="00B6E8"/>
              </a:buClr>
              <a:buFont typeface="Police système Courant"/>
              <a:buChar char="-"/>
              <a:defRPr/>
            </a:pPr>
            <a:endParaRPr lang="fr-FR" sz="1100" b="1" kern="0"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a:p>
            <a:pPr marL="96838" lvl="0" indent="-96838" eaLnBrk="0" fontAlgn="base" hangingPunct="0">
              <a:lnSpc>
                <a:spcPct val="85000"/>
              </a:lnSpc>
              <a:spcBef>
                <a:spcPct val="0"/>
              </a:spcBef>
              <a:spcAft>
                <a:spcPct val="0"/>
              </a:spcAft>
              <a:buClr>
                <a:srgbClr val="00B6E8"/>
              </a:buClr>
              <a:buFont typeface="Police système Courant"/>
              <a:buChar char="-"/>
              <a:defRPr/>
            </a:pPr>
            <a:r>
              <a:rPr lang="fr-FR" sz="1100" b="1" kern="0" dirty="0">
                <a:solidFill>
                  <a:schemeClr val="bg1"/>
                </a:solidFill>
                <a:latin typeface="Noto Sans" panose="020B0502040504020204" pitchFamily="34" charset="0"/>
                <a:ea typeface="Noto Sans" panose="020B0502040504020204" pitchFamily="34" charset="0"/>
                <a:cs typeface="Noto Sans" panose="020B0502040504020204" pitchFamily="34" charset="0"/>
              </a:rPr>
              <a:t>Fonds à impact</a:t>
            </a:r>
          </a:p>
        </p:txBody>
      </p:sp>
      <p:sp>
        <p:nvSpPr>
          <p:cNvPr id="25" name="Espace réservé du pied de page 7">
            <a:extLst>
              <a:ext uri="{FF2B5EF4-FFF2-40B4-BE49-F238E27FC236}">
                <a16:creationId xmlns:a16="http://schemas.microsoft.com/office/drawing/2014/main" id="{8418B630-AF32-4162-A2B7-5154A83FD318}"/>
              </a:ext>
            </a:extLst>
          </p:cNvPr>
          <p:cNvSpPr>
            <a:spLocks noGrp="1"/>
          </p:cNvSpPr>
          <p:nvPr>
            <p:ph type="ftr" sz="quarter" idx="11"/>
          </p:nvPr>
        </p:nvSpPr>
        <p:spPr>
          <a:xfrm>
            <a:off x="796720" y="4860000"/>
            <a:ext cx="5212196" cy="135000"/>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23"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Amundi Actifs Réels et Alternatifs - Réservé aux clients professionnels</a:t>
            </a:r>
            <a:endParaRPr kumimoji="0" lang="en-GB" sz="600" b="0" i="0" u="none" strike="noStrike" kern="1200" cap="none" spc="23"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8" name="object 38">
            <a:extLst>
              <a:ext uri="{FF2B5EF4-FFF2-40B4-BE49-F238E27FC236}">
                <a16:creationId xmlns:a16="http://schemas.microsoft.com/office/drawing/2014/main" id="{4204A140-6FED-44D0-92AF-0231D87BB2BC}"/>
              </a:ext>
            </a:extLst>
          </p:cNvPr>
          <p:cNvSpPr txBox="1"/>
          <p:nvPr/>
        </p:nvSpPr>
        <p:spPr>
          <a:xfrm>
            <a:off x="83126" y="4587615"/>
            <a:ext cx="8790160" cy="135935"/>
          </a:xfrm>
          <a:prstGeom prst="rect">
            <a:avLst/>
          </a:prstGeom>
        </p:spPr>
        <p:txBody>
          <a:bodyPr vert="horz" wrap="square" lIns="0" tIns="12700" rIns="0" bIns="0" rtlCol="0">
            <a:spAutoFit/>
          </a:bodyPr>
          <a:lstStyle/>
          <a:p>
            <a:pPr algn="ctr"/>
            <a:r>
              <a:rPr lang="fr-FR" sz="800" b="1" dirty="0">
                <a:solidFill>
                  <a:schemeClr val="bg1">
                    <a:lumMod val="50000"/>
                  </a:schemeClr>
                </a:solidFill>
                <a:latin typeface="Noto Sans" panose="020B0502040504020204" pitchFamily="34" charset="0"/>
                <a:ea typeface="Noto Sans" panose="020B0502040504020204" pitchFamily="34" charset="0"/>
                <a:cs typeface="Noto Sans" panose="020B0502040504020204" pitchFamily="34" charset="0"/>
              </a:rPr>
              <a:t>Ces solutions sont proposées aux investisseurs acceptant de prendre les risques associés à ces investissements et en contrepartie de commissions de gestion annuelle</a:t>
            </a:r>
          </a:p>
        </p:txBody>
      </p:sp>
    </p:spTree>
    <p:extLst>
      <p:ext uri="{BB962C8B-B14F-4D97-AF65-F5344CB8AC3E}">
        <p14:creationId xmlns:p14="http://schemas.microsoft.com/office/powerpoint/2010/main" val="2092792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re 1">
            <a:extLst>
              <a:ext uri="{FF2B5EF4-FFF2-40B4-BE49-F238E27FC236}">
                <a16:creationId xmlns:a16="http://schemas.microsoft.com/office/drawing/2014/main" id="{B7CA53D9-51D5-AB43-909C-EF3F2C314733}"/>
              </a:ext>
            </a:extLst>
          </p:cNvPr>
          <p:cNvSpPr txBox="1">
            <a:spLocks/>
          </p:cNvSpPr>
          <p:nvPr/>
        </p:nvSpPr>
        <p:spPr>
          <a:xfrm>
            <a:off x="239183" y="15750"/>
            <a:ext cx="8634103"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defTabSz="685783">
              <a:defRPr/>
            </a:pPr>
            <a:r>
              <a:rPr lang="fr-FR" sz="1200" spc="38" dirty="0">
                <a:latin typeface="Noto Sans" panose="020B0502040504020204" pitchFamily="34" charset="0"/>
                <a:ea typeface="Noto Sans" panose="020B0502040504020204" pitchFamily="34" charset="0"/>
                <a:cs typeface="Noto Sans" panose="020B0502040504020204" pitchFamily="34" charset="0"/>
                <a:sym typeface="Arial"/>
              </a:rPr>
              <a:t>Amundi Immobilier</a:t>
            </a:r>
            <a:endParaRPr lang="en-US" sz="1200" spc="38" baseline="30000" dirty="0">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fr-FR" sz="600" b="0" i="0" u="none" strike="noStrike" kern="1200" cap="none" spc="0"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6</a:t>
            </a:fld>
            <a:endParaRPr kumimoji="0" lang="fr-FR"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5" name="Espace réservé du pied de page 7">
            <a:extLst>
              <a:ext uri="{FF2B5EF4-FFF2-40B4-BE49-F238E27FC236}">
                <a16:creationId xmlns:a16="http://schemas.microsoft.com/office/drawing/2014/main" id="{8418B630-AF32-4162-A2B7-5154A83FD318}"/>
              </a:ext>
            </a:extLst>
          </p:cNvPr>
          <p:cNvSpPr>
            <a:spLocks noGrp="1"/>
          </p:cNvSpPr>
          <p:nvPr>
            <p:ph type="ftr" sz="quarter" idx="11"/>
          </p:nvPr>
        </p:nvSpPr>
        <p:spPr>
          <a:xfrm>
            <a:off x="796720" y="4860000"/>
            <a:ext cx="5212196" cy="135000"/>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23"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Amundi Actifs Réels et Alternatifs - Réservé aux clients professionnels</a:t>
            </a:r>
            <a:endParaRPr kumimoji="0" lang="en-GB" sz="600" b="0" i="0" u="none" strike="noStrike" kern="1200" cap="none" spc="23"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9" name="Rectangle 28">
            <a:extLst>
              <a:ext uri="{FF2B5EF4-FFF2-40B4-BE49-F238E27FC236}">
                <a16:creationId xmlns:a16="http://schemas.microsoft.com/office/drawing/2014/main" id="{08BD8D19-FBD6-46ED-862E-22DEE817B1A7}"/>
              </a:ext>
            </a:extLst>
          </p:cNvPr>
          <p:cNvSpPr/>
          <p:nvPr/>
        </p:nvSpPr>
        <p:spPr>
          <a:xfrm>
            <a:off x="-9377" y="3015188"/>
            <a:ext cx="9153377" cy="14233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5" name="Rectangle 34">
            <a:extLst>
              <a:ext uri="{FF2B5EF4-FFF2-40B4-BE49-F238E27FC236}">
                <a16:creationId xmlns:a16="http://schemas.microsoft.com/office/drawing/2014/main" id="{26D1B7A3-8F64-498D-8CCD-B4182E52B73B}"/>
              </a:ext>
            </a:extLst>
          </p:cNvPr>
          <p:cNvSpPr/>
          <p:nvPr/>
        </p:nvSpPr>
        <p:spPr>
          <a:xfrm>
            <a:off x="-1" y="1453585"/>
            <a:ext cx="9153377" cy="13980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6" name="object 38">
            <a:extLst>
              <a:ext uri="{FF2B5EF4-FFF2-40B4-BE49-F238E27FC236}">
                <a16:creationId xmlns:a16="http://schemas.microsoft.com/office/drawing/2014/main" id="{A9B9FB7F-7EA4-4044-82AF-C5D4D51D8470}"/>
              </a:ext>
            </a:extLst>
          </p:cNvPr>
          <p:cNvSpPr txBox="1"/>
          <p:nvPr/>
        </p:nvSpPr>
        <p:spPr>
          <a:xfrm>
            <a:off x="83380" y="4498834"/>
            <a:ext cx="8982521" cy="283667"/>
          </a:xfrm>
          <a:prstGeom prst="rect">
            <a:avLst/>
          </a:prstGeom>
          <a:noFill/>
        </p:spPr>
        <p:txBody>
          <a:bodyPr vert="horz" wrap="square" lIns="0" tIns="12700" rIns="0" bIns="0" rtlCol="0">
            <a:spAutoFit/>
          </a:bodyPr>
          <a:lstStyle/>
          <a:p>
            <a:pPr marL="12700" defTabSz="914378">
              <a:lnSpc>
                <a:spcPct val="80000"/>
              </a:lnSpc>
            </a:pPr>
            <a:r>
              <a:rPr lang="fr-FR" sz="700" spc="-15" dirty="0">
                <a:solidFill>
                  <a:schemeClr val="tx2"/>
                </a:solidFill>
                <a:latin typeface="Noto Sans" panose="020B0502040504020204" pitchFamily="34" charset="0"/>
                <a:ea typeface="Noto Sans" panose="020B0502040504020204" pitchFamily="34" charset="0"/>
                <a:cs typeface="Noto Sans" panose="020B0502040504020204" pitchFamily="34" charset="0"/>
              </a:rPr>
              <a:t>Source : Amundi Immobilier à fin juin 2024 - Incluant les poches gérées pour le compte d’autres expertises </a:t>
            </a:r>
            <a:r>
              <a:rPr lang="fr-FR" sz="700" spc="-15" baseline="30000" dirty="0">
                <a:solidFill>
                  <a:schemeClr val="tx2"/>
                </a:solidFill>
                <a:latin typeface="Noto Sans" panose="020B0502040504020204" pitchFamily="34" charset="0"/>
                <a:ea typeface="Noto Sans" panose="020B0502040504020204" pitchFamily="34" charset="0"/>
                <a:cs typeface="Noto Sans" panose="020B0502040504020204" pitchFamily="34" charset="0"/>
              </a:rPr>
              <a:t>1</a:t>
            </a:r>
            <a:r>
              <a:rPr lang="fr-FR" sz="700" spc="-15" dirty="0">
                <a:solidFill>
                  <a:schemeClr val="tx2"/>
                </a:solidFill>
                <a:latin typeface="Noto Sans" panose="020B0502040504020204" pitchFamily="34" charset="0"/>
                <a:ea typeface="Noto Sans" panose="020B0502040504020204" pitchFamily="34" charset="0"/>
                <a:cs typeface="Noto Sans" panose="020B0502040504020204" pitchFamily="34" charset="0"/>
              </a:rPr>
              <a:t> Source : ASPIM à fin décembre 2023. </a:t>
            </a:r>
            <a:r>
              <a:rPr lang="fr-FR" sz="700" spc="-15" baseline="30000" dirty="0">
                <a:solidFill>
                  <a:schemeClr val="tx2"/>
                </a:solidFill>
                <a:latin typeface="Noto Sans" panose="020B0502040504020204" pitchFamily="34" charset="0"/>
                <a:ea typeface="Noto Sans" panose="020B0502040504020204" pitchFamily="34" charset="0"/>
                <a:cs typeface="Noto Sans" panose="020B0502040504020204" pitchFamily="34" charset="0"/>
              </a:rPr>
              <a:t>3</a:t>
            </a:r>
            <a:r>
              <a:rPr lang="fr-FR" sz="700" spc="-15" dirty="0">
                <a:solidFill>
                  <a:schemeClr val="tx2"/>
                </a:solidFill>
                <a:latin typeface="Noto Sans" panose="020B0502040504020204" pitchFamily="34" charset="0"/>
                <a:ea typeface="Noto Sans" panose="020B0502040504020204" pitchFamily="34" charset="0"/>
                <a:cs typeface="Noto Sans" panose="020B0502040504020204" pitchFamily="34" charset="0"/>
              </a:rPr>
              <a:t> </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Source : PRI Assessment Report 2023. </a:t>
            </a:r>
            <a:r>
              <a:rPr lang="fr-FR" sz="700" spc="-15" dirty="0">
                <a:solidFill>
                  <a:srgbClr val="706F6F"/>
                </a:solidFill>
                <a:latin typeface="Noto Sans" panose="020B0502040504020204" pitchFamily="34" charset="0"/>
                <a:ea typeface="Noto Sans" panose="020B0502040504020204" pitchFamily="34" charset="0"/>
                <a:cs typeface="Noto Sans" panose="020B0502040504020204" pitchFamily="34" charset="0"/>
              </a:rPr>
              <a:t>V</a:t>
            </a:r>
            <a:r>
              <a:rPr kumimoji="0" lang="fr-FR" sz="700" b="0" i="0" u="none" strike="noStrike" kern="1200" cap="none" spc="-15" normalizeH="0" baseline="0" noProof="0" dirty="0" err="1">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euillez</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fr-FR" sz="700" b="0" i="0" u="none" strike="noStrike" kern="1200" cap="none" spc="-15" normalizeH="0" baseline="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trouver</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fr-FR"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le rapport complet ainsi que le rapport de transparence des PRI au lien suivant </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hlinkClick r:id="rId2"/>
              </a:rPr>
              <a:t>Amundi PRI Documentation 2023</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a:t>
            </a:r>
            <a:endParaRPr lang="fr-FR" sz="700" spc="-15" dirty="0">
              <a:solidFill>
                <a:schemeClr val="tx2"/>
              </a:solidFill>
              <a:latin typeface="Noto Sans" panose="020B0502040504020204" pitchFamily="34" charset="0"/>
              <a:ea typeface="Noto Sans" panose="020B0502040504020204" pitchFamily="34" charset="0"/>
              <a:cs typeface="Noto Sans" panose="020B0502040504020204" pitchFamily="34" charset="0"/>
            </a:endParaRPr>
          </a:p>
          <a:p>
            <a:pPr marL="12700" defTabSz="914378">
              <a:lnSpc>
                <a:spcPct val="80000"/>
              </a:lnSpc>
            </a:pPr>
            <a:r>
              <a:rPr kumimoji="0" lang="fr-FR" sz="800" b="1" i="1" u="none" strike="noStrike" kern="1200" cap="none" spc="0" normalizeH="0" baseline="0" noProof="0" dirty="0">
                <a:ln>
                  <a:noFill/>
                </a:ln>
                <a:solidFill>
                  <a:srgbClr val="FFFFF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Ces solutions sont proposées aux investisseurs acceptant de prendre les risques associés à ces investissements et en contrepartie de commissions de gestion annuelle</a:t>
            </a:r>
            <a:endParaRPr lang="fr-FR" sz="700" spc="-15" dirty="0">
              <a:solidFill>
                <a:schemeClr val="tx2"/>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7" name="Ellipse 18">
            <a:extLst>
              <a:ext uri="{FF2B5EF4-FFF2-40B4-BE49-F238E27FC236}">
                <a16:creationId xmlns:a16="http://schemas.microsoft.com/office/drawing/2014/main" id="{30E9F692-8C20-47A0-81C1-74EA3B838609}"/>
              </a:ext>
            </a:extLst>
          </p:cNvPr>
          <p:cNvSpPr/>
          <p:nvPr/>
        </p:nvSpPr>
        <p:spPr>
          <a:xfrm>
            <a:off x="474618" y="596351"/>
            <a:ext cx="1539959" cy="463723"/>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fr-FR" sz="210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8" name="Ellipse 39">
            <a:extLst>
              <a:ext uri="{FF2B5EF4-FFF2-40B4-BE49-F238E27FC236}">
                <a16:creationId xmlns:a16="http://schemas.microsoft.com/office/drawing/2014/main" id="{9F28CC2B-97B4-4503-844E-E01554950256}"/>
              </a:ext>
            </a:extLst>
          </p:cNvPr>
          <p:cNvSpPr/>
          <p:nvPr/>
        </p:nvSpPr>
        <p:spPr>
          <a:xfrm>
            <a:off x="2173533" y="596351"/>
            <a:ext cx="1539956" cy="463723"/>
          </a:xfrm>
          <a:prstGeom prst="roundRect">
            <a:avLst/>
          </a:prstGeom>
          <a:solidFill>
            <a:srgbClr val="1596C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fr-FR" sz="210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9" name="Ellipse 42">
            <a:extLst>
              <a:ext uri="{FF2B5EF4-FFF2-40B4-BE49-F238E27FC236}">
                <a16:creationId xmlns:a16="http://schemas.microsoft.com/office/drawing/2014/main" id="{2EDCAC70-CB1A-46F8-9E65-AC43A3300D77}"/>
              </a:ext>
            </a:extLst>
          </p:cNvPr>
          <p:cNvSpPr/>
          <p:nvPr/>
        </p:nvSpPr>
        <p:spPr>
          <a:xfrm>
            <a:off x="3872443" y="596351"/>
            <a:ext cx="1539954" cy="463723"/>
          </a:xfrm>
          <a:prstGeom prst="roundRect">
            <a:avLst/>
          </a:prstGeom>
          <a:solidFill>
            <a:srgbClr val="0073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fr-FR" sz="210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0" name="Rectangle 39">
            <a:extLst>
              <a:ext uri="{FF2B5EF4-FFF2-40B4-BE49-F238E27FC236}">
                <a16:creationId xmlns:a16="http://schemas.microsoft.com/office/drawing/2014/main" id="{BFA5CBB1-3DD9-4A1D-AA47-D37C1973742D}"/>
              </a:ext>
            </a:extLst>
          </p:cNvPr>
          <p:cNvSpPr/>
          <p:nvPr/>
        </p:nvSpPr>
        <p:spPr>
          <a:xfrm>
            <a:off x="461101" y="578640"/>
            <a:ext cx="1770763" cy="444417"/>
          </a:xfrm>
          <a:prstGeom prst="rect">
            <a:avLst/>
          </a:prstGeom>
        </p:spPr>
        <p:txBody>
          <a:bodyPr wrap="square" anchor="ctr">
            <a:spAutoFit/>
          </a:bodyPr>
          <a:lstStyle/>
          <a:p>
            <a:pPr defTabSz="342892"/>
            <a:r>
              <a:rPr lang="en-US" sz="1500" b="1" noProof="1">
                <a:solidFill>
                  <a:srgbClr val="FFFFFF"/>
                </a:solidFill>
                <a:latin typeface="Noto Sans" panose="020B0502040504020204" pitchFamily="34" charset="0"/>
                <a:ea typeface="Noto Sans" panose="020B0502040504020204" pitchFamily="34" charset="0"/>
                <a:cs typeface="Noto Sans" panose="020B0502040504020204" pitchFamily="34" charset="0"/>
              </a:rPr>
              <a:t>36 Mds€</a:t>
            </a:r>
          </a:p>
          <a:p>
            <a:pPr defTabSz="342892"/>
            <a:r>
              <a:rPr lang="en-US" sz="788" noProof="1">
                <a:solidFill>
                  <a:srgbClr val="FFFFFF"/>
                </a:solidFill>
                <a:latin typeface="Noto Sans" panose="020B0502040504020204" pitchFamily="34" charset="0"/>
                <a:ea typeface="Noto Sans" panose="020B0502040504020204" pitchFamily="34" charset="0"/>
                <a:cs typeface="Noto Sans" panose="020B0502040504020204" pitchFamily="34" charset="0"/>
              </a:rPr>
              <a:t>d’encours</a:t>
            </a:r>
          </a:p>
        </p:txBody>
      </p:sp>
      <p:sp>
        <p:nvSpPr>
          <p:cNvPr id="41" name="Rectangle 40">
            <a:extLst>
              <a:ext uri="{FF2B5EF4-FFF2-40B4-BE49-F238E27FC236}">
                <a16:creationId xmlns:a16="http://schemas.microsoft.com/office/drawing/2014/main" id="{0CDE27E6-0937-4B79-AE74-30853AB1313C}"/>
              </a:ext>
            </a:extLst>
          </p:cNvPr>
          <p:cNvSpPr/>
          <p:nvPr/>
        </p:nvSpPr>
        <p:spPr>
          <a:xfrm>
            <a:off x="2188283" y="584779"/>
            <a:ext cx="1740471" cy="446276"/>
          </a:xfrm>
          <a:prstGeom prst="rect">
            <a:avLst/>
          </a:prstGeom>
        </p:spPr>
        <p:txBody>
          <a:bodyPr wrap="square" anchor="ctr">
            <a:spAutoFit/>
          </a:bodyPr>
          <a:lstStyle/>
          <a:p>
            <a:pPr defTabSz="342892">
              <a:defRPr/>
            </a:pPr>
            <a:r>
              <a:rPr lang="en-US" sz="1500" b="1" noProof="1">
                <a:solidFill>
                  <a:srgbClr val="FFFFFF"/>
                </a:solidFill>
                <a:latin typeface="Noto Sans" panose="020B0502040504020204" pitchFamily="34" charset="0"/>
                <a:ea typeface="Noto Sans" panose="020B0502040504020204" pitchFamily="34" charset="0"/>
                <a:cs typeface="Noto Sans" panose="020B0502040504020204" pitchFamily="34" charset="0"/>
              </a:rPr>
              <a:t>135</a:t>
            </a:r>
          </a:p>
          <a:p>
            <a:pPr defTabSz="342892"/>
            <a:r>
              <a:rPr lang="en-US" sz="800" noProof="1">
                <a:solidFill>
                  <a:srgbClr val="FFFFFF"/>
                </a:solidFill>
                <a:latin typeface="Noto Sans" panose="020B0502040504020204" pitchFamily="34" charset="0"/>
                <a:ea typeface="Noto Sans" panose="020B0502040504020204" pitchFamily="34" charset="0"/>
                <a:cs typeface="Noto Sans" panose="020B0502040504020204" pitchFamily="34" charset="0"/>
              </a:rPr>
              <a:t>Personnes dédiées</a:t>
            </a:r>
          </a:p>
        </p:txBody>
      </p:sp>
      <p:sp>
        <p:nvSpPr>
          <p:cNvPr id="42" name="Rectangle 41">
            <a:extLst>
              <a:ext uri="{FF2B5EF4-FFF2-40B4-BE49-F238E27FC236}">
                <a16:creationId xmlns:a16="http://schemas.microsoft.com/office/drawing/2014/main" id="{657D5D3F-3D6F-4C4D-BF89-92AE289C76C1}"/>
              </a:ext>
            </a:extLst>
          </p:cNvPr>
          <p:cNvSpPr/>
          <p:nvPr/>
        </p:nvSpPr>
        <p:spPr>
          <a:xfrm>
            <a:off x="3900942" y="591142"/>
            <a:ext cx="1712330" cy="446276"/>
          </a:xfrm>
          <a:prstGeom prst="rect">
            <a:avLst/>
          </a:prstGeom>
        </p:spPr>
        <p:txBody>
          <a:bodyPr wrap="square" anchor="ctr">
            <a:spAutoFit/>
          </a:bodyPr>
          <a:lstStyle/>
          <a:p>
            <a:pPr defTabSz="342892">
              <a:defRPr/>
            </a:pPr>
            <a:r>
              <a:rPr lang="en-US" sz="1500" b="1" noProof="1">
                <a:solidFill>
                  <a:srgbClr val="FFFFFF"/>
                </a:solidFill>
                <a:latin typeface="Noto Sans" panose="020B0502040504020204" pitchFamily="34" charset="0"/>
                <a:ea typeface="Noto Sans" panose="020B0502040504020204" pitchFamily="34" charset="0"/>
                <a:cs typeface="Noto Sans" panose="020B0502040504020204" pitchFamily="34" charset="0"/>
              </a:rPr>
              <a:t>+1 200</a:t>
            </a:r>
          </a:p>
          <a:p>
            <a:pPr defTabSz="342892"/>
            <a:r>
              <a:rPr lang="en-US" sz="800" noProof="1">
                <a:solidFill>
                  <a:srgbClr val="FFFFFF"/>
                </a:solidFill>
                <a:latin typeface="Noto Sans" panose="020B0502040504020204" pitchFamily="34" charset="0"/>
                <a:ea typeface="Noto Sans" panose="020B0502040504020204" pitchFamily="34" charset="0"/>
                <a:cs typeface="Noto Sans" panose="020B0502040504020204" pitchFamily="34" charset="0"/>
              </a:rPr>
              <a:t>actifs en Europe</a:t>
            </a:r>
          </a:p>
        </p:txBody>
      </p:sp>
      <p:pic>
        <p:nvPicPr>
          <p:cNvPr id="43" name="Picture 42">
            <a:extLst>
              <a:ext uri="{FF2B5EF4-FFF2-40B4-BE49-F238E27FC236}">
                <a16:creationId xmlns:a16="http://schemas.microsoft.com/office/drawing/2014/main" id="{0577181D-32BF-42DB-97BD-952D223A985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4274" y="625933"/>
            <a:ext cx="340962" cy="340962"/>
          </a:xfrm>
          <a:prstGeom prst="rect">
            <a:avLst/>
          </a:prstGeom>
        </p:spPr>
      </p:pic>
      <p:pic>
        <p:nvPicPr>
          <p:cNvPr id="45" name="Picture 44">
            <a:extLst>
              <a:ext uri="{FF2B5EF4-FFF2-40B4-BE49-F238E27FC236}">
                <a16:creationId xmlns:a16="http://schemas.microsoft.com/office/drawing/2014/main" id="{B324254A-662D-4F76-8E6B-DC6CCA89AE2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87048" y="621432"/>
            <a:ext cx="374565" cy="374565"/>
          </a:xfrm>
          <a:prstGeom prst="rect">
            <a:avLst/>
          </a:prstGeom>
        </p:spPr>
      </p:pic>
      <p:pic>
        <p:nvPicPr>
          <p:cNvPr id="46" name="Picture 45">
            <a:extLst>
              <a:ext uri="{FF2B5EF4-FFF2-40B4-BE49-F238E27FC236}">
                <a16:creationId xmlns:a16="http://schemas.microsoft.com/office/drawing/2014/main" id="{22BD7C88-186D-43DF-8B8D-0B39729E2C6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48652" y="581689"/>
            <a:ext cx="457200" cy="457200"/>
          </a:xfrm>
          <a:prstGeom prst="rect">
            <a:avLst/>
          </a:prstGeom>
        </p:spPr>
      </p:pic>
      <p:sp>
        <p:nvSpPr>
          <p:cNvPr id="47" name="TextBox 46">
            <a:extLst>
              <a:ext uri="{FF2B5EF4-FFF2-40B4-BE49-F238E27FC236}">
                <a16:creationId xmlns:a16="http://schemas.microsoft.com/office/drawing/2014/main" id="{C5CC2289-B6EC-4FC4-B956-5567CDB77D58}"/>
              </a:ext>
            </a:extLst>
          </p:cNvPr>
          <p:cNvSpPr txBox="1"/>
          <p:nvPr/>
        </p:nvSpPr>
        <p:spPr>
          <a:xfrm>
            <a:off x="83380" y="1485451"/>
            <a:ext cx="5729785" cy="1322438"/>
          </a:xfrm>
          <a:prstGeom prst="rect">
            <a:avLst/>
          </a:prstGeom>
          <a:noFill/>
        </p:spPr>
        <p:txBody>
          <a:bodyPr wrap="square" lIns="144000" tIns="72000" rIns="108000" bIns="108000" rtlCol="0" anchor="ctr">
            <a:noAutofit/>
          </a:bodyPr>
          <a:lstStyle/>
          <a:p>
            <a:pPr marL="171446" indent="-171446" defTabSz="457189">
              <a:spcAft>
                <a:spcPts val="600"/>
              </a:spcAft>
              <a:buClr>
                <a:srgbClr val="C19134"/>
              </a:buClr>
              <a:buFont typeface="Arial" panose="020B0604020202020204" pitchFamily="34" charset="0"/>
              <a:buChar char="•"/>
              <a:defRPr/>
            </a:pPr>
            <a:r>
              <a:rPr lang="fr-FR" sz="800" dirty="0">
                <a:solidFill>
                  <a:srgbClr val="FFFFFF"/>
                </a:solidFill>
                <a:latin typeface="Noto Sans" panose="020B0502040504020204" pitchFamily="34" charset="0"/>
                <a:ea typeface="Noto Sans" panose="020B0502040504020204" pitchFamily="34" charset="0"/>
                <a:cs typeface="Noto Sans" panose="020B0502040504020204" pitchFamily="34" charset="0"/>
              </a:rPr>
              <a:t>Amundi Immobilier est une société spécialisée dans le développement, la structuration et la gestion de fonds immobiliers. </a:t>
            </a:r>
          </a:p>
          <a:p>
            <a:pPr marL="171446" indent="-171446" defTabSz="457189">
              <a:spcAft>
                <a:spcPts val="600"/>
              </a:spcAft>
              <a:buClr>
                <a:srgbClr val="C19134"/>
              </a:buClr>
              <a:buFont typeface="Arial" panose="020B0604020202020204" pitchFamily="34" charset="0"/>
              <a:buChar char="•"/>
              <a:defRPr/>
            </a:pPr>
            <a:r>
              <a:rPr lang="fr-FR" sz="800" dirty="0">
                <a:solidFill>
                  <a:srgbClr val="FFFFFF"/>
                </a:solidFill>
                <a:latin typeface="Noto Sans" panose="020B0502040504020204" pitchFamily="34" charset="0"/>
                <a:ea typeface="Noto Sans" panose="020B0502040504020204" pitchFamily="34" charset="0"/>
                <a:cs typeface="Noto Sans" panose="020B0502040504020204" pitchFamily="34" charset="0"/>
              </a:rPr>
              <a:t>Grâce à la collecte et de ses capitaux sous gestion, Amundi Immobilier a réalisé des transactions majeures sur le marché européen, avec 3 Mds€ d'acquisitions et un total de 6,2 milliards € de transactions sur les 4 dernières années (2020-2023).</a:t>
            </a:r>
          </a:p>
          <a:p>
            <a:pPr marL="171446" indent="-171446" defTabSz="457189">
              <a:spcAft>
                <a:spcPts val="600"/>
              </a:spcAft>
              <a:buClr>
                <a:srgbClr val="C19134"/>
              </a:buClr>
              <a:buFont typeface="Arial" panose="020B0604020202020204" pitchFamily="34" charset="0"/>
              <a:buChar char="•"/>
              <a:defRPr/>
            </a:pPr>
            <a:r>
              <a:rPr lang="fr-FR" sz="800" dirty="0">
                <a:solidFill>
                  <a:srgbClr val="FFFFFF"/>
                </a:solidFill>
                <a:latin typeface="Noto Sans" panose="020B0502040504020204" pitchFamily="34" charset="0"/>
                <a:ea typeface="Noto Sans" panose="020B0502040504020204" pitchFamily="34" charset="0"/>
                <a:cs typeface="Noto Sans" panose="020B0502040504020204" pitchFamily="34" charset="0"/>
              </a:rPr>
              <a:t>Amundi Immobilier détient des actifs à travers toute l'Europe. Elle structure les acquisitions et leurs financements et gère tous types d’actifs avec un focus sur les bureaux. </a:t>
            </a:r>
          </a:p>
        </p:txBody>
      </p:sp>
      <p:sp>
        <p:nvSpPr>
          <p:cNvPr id="48" name="Rectangle 3">
            <a:extLst>
              <a:ext uri="{FF2B5EF4-FFF2-40B4-BE49-F238E27FC236}">
                <a16:creationId xmlns:a16="http://schemas.microsoft.com/office/drawing/2014/main" id="{F3932E39-DEBA-4450-88E1-E35305304456}"/>
              </a:ext>
            </a:extLst>
          </p:cNvPr>
          <p:cNvSpPr>
            <a:spLocks noChangeArrowheads="1"/>
          </p:cNvSpPr>
          <p:nvPr/>
        </p:nvSpPr>
        <p:spPr bwMode="auto">
          <a:xfrm>
            <a:off x="440249" y="1312491"/>
            <a:ext cx="5049000" cy="199800"/>
          </a:xfrm>
          <a:prstGeom prst="roundRect">
            <a:avLst/>
          </a:prstGeom>
          <a:solidFill>
            <a:schemeClr val="accent6"/>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algn="ctr" defTabSz="342892" eaLnBrk="0" hangingPunct="0">
              <a:defRPr/>
            </a:pPr>
            <a:r>
              <a:rPr lang="fr-FR" altLang="fr-FR" sz="1050" b="1" dirty="0">
                <a:solidFill>
                  <a:srgbClr val="FFFFFF"/>
                </a:solidFill>
                <a:latin typeface="Noto Sans" panose="020B0502040504020204" pitchFamily="34" charset="0"/>
                <a:ea typeface="Noto Sans" panose="020B0502040504020204" pitchFamily="34" charset="0"/>
                <a:cs typeface="Noto Sans" panose="020B0502040504020204" pitchFamily="34" charset="0"/>
              </a:rPr>
              <a:t>Un leader dans les grandes métropoles européennes</a:t>
            </a:r>
          </a:p>
        </p:txBody>
      </p:sp>
      <p:sp>
        <p:nvSpPr>
          <p:cNvPr id="51" name="TextBox 50">
            <a:extLst>
              <a:ext uri="{FF2B5EF4-FFF2-40B4-BE49-F238E27FC236}">
                <a16:creationId xmlns:a16="http://schemas.microsoft.com/office/drawing/2014/main" id="{E8D64AB3-C5B8-4CAB-B595-9450CF62AAC4}"/>
              </a:ext>
            </a:extLst>
          </p:cNvPr>
          <p:cNvSpPr txBox="1"/>
          <p:nvPr/>
        </p:nvSpPr>
        <p:spPr>
          <a:xfrm>
            <a:off x="72617" y="3238201"/>
            <a:ext cx="5729785" cy="977285"/>
          </a:xfrm>
          <a:prstGeom prst="rect">
            <a:avLst/>
          </a:prstGeom>
          <a:noFill/>
        </p:spPr>
        <p:txBody>
          <a:bodyPr wrap="square" lIns="144000" tIns="72000" rIns="108000" bIns="108000" rtlCol="0" anchor="ctr">
            <a:noAutofit/>
          </a:bodyPr>
          <a:lstStyle/>
          <a:p>
            <a:pPr marL="171446" indent="-171446" defTabSz="457189">
              <a:spcAft>
                <a:spcPts val="600"/>
              </a:spcAft>
              <a:buClr>
                <a:srgbClr val="C19134"/>
              </a:buClr>
              <a:buFont typeface="Arial" panose="020B0604020202020204" pitchFamily="34" charset="0"/>
              <a:buChar char="•"/>
              <a:defRPr/>
            </a:pPr>
            <a:r>
              <a:rPr lang="fr-FR" sz="800" dirty="0">
                <a:solidFill>
                  <a:srgbClr val="FFFFFF"/>
                </a:solidFill>
                <a:latin typeface="Noto Sans" panose="020B0502040504020204" pitchFamily="34" charset="0"/>
                <a:ea typeface="Noto Sans" panose="020B0502040504020204" pitchFamily="34" charset="0"/>
                <a:cs typeface="Noto Sans" panose="020B0502040504020204" pitchFamily="34" charset="0"/>
              </a:rPr>
              <a:t>À travers des fonds ouverts et fermés, des fonds dédiés, des club deals et joint-ventures ou encore des mandats et des solutions sur mesure.</a:t>
            </a:r>
          </a:p>
          <a:p>
            <a:pPr marL="171446" indent="-171446" defTabSz="457189">
              <a:spcAft>
                <a:spcPts val="600"/>
              </a:spcAft>
              <a:buClr>
                <a:srgbClr val="C19134"/>
              </a:buClr>
              <a:buFont typeface="Arial" panose="020B0604020202020204" pitchFamily="34" charset="0"/>
              <a:buChar char="•"/>
              <a:defRPr/>
            </a:pPr>
            <a:r>
              <a:rPr lang="fr-FR" sz="800" dirty="0">
                <a:solidFill>
                  <a:srgbClr val="FFFFFF"/>
                </a:solidFill>
                <a:latin typeface="Noto Sans" panose="020B0502040504020204" pitchFamily="34" charset="0"/>
                <a:ea typeface="Noto Sans" panose="020B0502040504020204" pitchFamily="34" charset="0"/>
                <a:cs typeface="Noto Sans" panose="020B0502040504020204" pitchFamily="34" charset="0"/>
              </a:rPr>
              <a:t>Acteur majeur de la gestion et de la structuration de fonds réglementés en France.</a:t>
            </a:r>
          </a:p>
          <a:p>
            <a:pPr marL="171446" indent="-171446" defTabSz="457189">
              <a:spcAft>
                <a:spcPts val="600"/>
              </a:spcAft>
              <a:buClr>
                <a:srgbClr val="C19134"/>
              </a:buClr>
              <a:buFont typeface="Arial" panose="020B0604020202020204" pitchFamily="34" charset="0"/>
              <a:buChar char="•"/>
              <a:defRPr/>
            </a:pPr>
            <a:r>
              <a:rPr lang="fr-FR" sz="800" dirty="0">
                <a:solidFill>
                  <a:srgbClr val="FFFFFF"/>
                </a:solidFill>
                <a:latin typeface="Noto Sans" panose="020B0502040504020204" pitchFamily="34" charset="0"/>
                <a:ea typeface="Noto Sans" panose="020B0502040504020204" pitchFamily="34" charset="0"/>
                <a:cs typeface="Noto Sans" panose="020B0502040504020204" pitchFamily="34" charset="0"/>
              </a:rPr>
              <a:t>Un partenaire de choix pour les clients internationaux qui cherchent à accéder au marché immobilier européen à des fins de diversification.</a:t>
            </a:r>
          </a:p>
        </p:txBody>
      </p:sp>
      <p:sp>
        <p:nvSpPr>
          <p:cNvPr id="52" name="Rectangle 3">
            <a:extLst>
              <a:ext uri="{FF2B5EF4-FFF2-40B4-BE49-F238E27FC236}">
                <a16:creationId xmlns:a16="http://schemas.microsoft.com/office/drawing/2014/main" id="{2D3E281D-96AA-41ED-8DAF-EBB24120ED2B}"/>
              </a:ext>
            </a:extLst>
          </p:cNvPr>
          <p:cNvSpPr>
            <a:spLocks noChangeArrowheads="1"/>
          </p:cNvSpPr>
          <p:nvPr/>
        </p:nvSpPr>
        <p:spPr bwMode="auto">
          <a:xfrm>
            <a:off x="449591" y="2882383"/>
            <a:ext cx="5039659" cy="199800"/>
          </a:xfrm>
          <a:prstGeom prst="roundRect">
            <a:avLst/>
          </a:prstGeom>
          <a:solidFill>
            <a:srgbClr val="1596C8"/>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algn="ctr" defTabSz="342892" eaLnBrk="0" hangingPunct="0">
              <a:defRPr/>
            </a:pPr>
            <a:r>
              <a:rPr lang="fr-FR" altLang="fr-FR" sz="1050" b="1" dirty="0">
                <a:solidFill>
                  <a:srgbClr val="FFFFFF"/>
                </a:solidFill>
                <a:latin typeface="Noto Sans" panose="020B0502040504020204" pitchFamily="34" charset="0"/>
                <a:ea typeface="Noto Sans" panose="020B0502040504020204" pitchFamily="34" charset="0"/>
                <a:cs typeface="Noto Sans" panose="020B0502040504020204" pitchFamily="34" charset="0"/>
              </a:rPr>
              <a:t>Une offre complète</a:t>
            </a:r>
          </a:p>
        </p:txBody>
      </p:sp>
      <p:grpSp>
        <p:nvGrpSpPr>
          <p:cNvPr id="53" name="Group 52">
            <a:extLst>
              <a:ext uri="{FF2B5EF4-FFF2-40B4-BE49-F238E27FC236}">
                <a16:creationId xmlns:a16="http://schemas.microsoft.com/office/drawing/2014/main" id="{368A6663-6659-4759-AD0F-54F4DA88101C}"/>
              </a:ext>
            </a:extLst>
          </p:cNvPr>
          <p:cNvGrpSpPr/>
          <p:nvPr/>
        </p:nvGrpSpPr>
        <p:grpSpPr>
          <a:xfrm>
            <a:off x="5893101" y="1344581"/>
            <a:ext cx="3159000" cy="1504012"/>
            <a:chOff x="7857468" y="1840562"/>
            <a:chExt cx="4212000" cy="2005348"/>
          </a:xfrm>
        </p:grpSpPr>
        <p:sp>
          <p:nvSpPr>
            <p:cNvPr id="58" name="Rounded Rectangle 1">
              <a:extLst>
                <a:ext uri="{FF2B5EF4-FFF2-40B4-BE49-F238E27FC236}">
                  <a16:creationId xmlns:a16="http://schemas.microsoft.com/office/drawing/2014/main" id="{88F656AC-D6EE-4811-9ABA-D3AB8C4617E0}"/>
                </a:ext>
              </a:extLst>
            </p:cNvPr>
            <p:cNvSpPr/>
            <p:nvPr/>
          </p:nvSpPr>
          <p:spPr>
            <a:xfrm>
              <a:off x="7857468" y="1968500"/>
              <a:ext cx="4212000" cy="184358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fr-FR">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59" name="Rounded Rectangle 3">
              <a:extLst>
                <a:ext uri="{FF2B5EF4-FFF2-40B4-BE49-F238E27FC236}">
                  <a16:creationId xmlns:a16="http://schemas.microsoft.com/office/drawing/2014/main" id="{7AB00C44-793E-4395-8D6F-7506779703F4}"/>
                </a:ext>
              </a:extLst>
            </p:cNvPr>
            <p:cNvSpPr/>
            <p:nvPr/>
          </p:nvSpPr>
          <p:spPr>
            <a:xfrm>
              <a:off x="8268527" y="1840562"/>
              <a:ext cx="3600000" cy="289441"/>
            </a:xfrm>
            <a:prstGeom prst="roundRect">
              <a:avLst/>
            </a:prstGeom>
            <a:solidFill>
              <a:schemeClr val="tx1">
                <a:lumMod val="10000"/>
                <a:lumOff val="90000"/>
              </a:schemeClr>
            </a:solidFill>
            <a:effectLst>
              <a:outerShdw blurRad="50800" dist="38100" dir="5400000" algn="t" rotWithShape="0">
                <a:prstClr val="black">
                  <a:alpha val="40000"/>
                </a:prstClr>
              </a:outerShdw>
            </a:effectLst>
          </p:spPr>
          <p:txBody>
            <a:bodyPr wrap="square">
              <a:spAutoFit/>
            </a:bodyPr>
            <a:lstStyle/>
            <a:p>
              <a:pPr marL="6351" defTabSz="914333">
                <a:spcBef>
                  <a:spcPts val="1000"/>
                </a:spcBef>
                <a:buClr>
                  <a:srgbClr val="009EE0"/>
                </a:buClr>
                <a:buSzPct val="130000"/>
                <a:defRPr/>
              </a:pPr>
              <a:r>
                <a:rPr lang="fr-FR" sz="675" b="1" dirty="0">
                  <a:solidFill>
                    <a:srgbClr val="003C64"/>
                  </a:solidFill>
                  <a:latin typeface="Noto Sans" panose="020B0502040504020204" pitchFamily="34" charset="0"/>
                  <a:ea typeface="Noto Sans" panose="020B0502040504020204" pitchFamily="34" charset="0"/>
                  <a:cs typeface="Noto Sans" panose="020B0502040504020204" pitchFamily="34" charset="0"/>
                </a:rPr>
                <a:t>Répartition du patrimoine d’</a:t>
              </a:r>
              <a:r>
                <a:rPr lang="fr-FR" sz="675" b="1" dirty="0" err="1">
                  <a:solidFill>
                    <a:srgbClr val="003C64"/>
                  </a:solidFill>
                  <a:latin typeface="Noto Sans" panose="020B0502040504020204" pitchFamily="34" charset="0"/>
                  <a:ea typeface="Noto Sans" panose="020B0502040504020204" pitchFamily="34" charset="0"/>
                  <a:cs typeface="Noto Sans" panose="020B0502040504020204" pitchFamily="34" charset="0"/>
                </a:rPr>
                <a:t>Amundi</a:t>
              </a:r>
              <a:r>
                <a:rPr lang="fr-FR" sz="675" b="1" dirty="0">
                  <a:solidFill>
                    <a:srgbClr val="003C64"/>
                  </a:solidFill>
                  <a:latin typeface="Noto Sans" panose="020B0502040504020204" pitchFamily="34" charset="0"/>
                  <a:ea typeface="Noto Sans" panose="020B0502040504020204" pitchFamily="34" charset="0"/>
                  <a:cs typeface="Noto Sans" panose="020B0502040504020204" pitchFamily="34" charset="0"/>
                </a:rPr>
                <a:t> Immobilier par pays</a:t>
              </a:r>
            </a:p>
          </p:txBody>
        </p:sp>
        <p:sp>
          <p:nvSpPr>
            <p:cNvPr id="60" name="TextBox 2">
              <a:extLst>
                <a:ext uri="{FF2B5EF4-FFF2-40B4-BE49-F238E27FC236}">
                  <a16:creationId xmlns:a16="http://schemas.microsoft.com/office/drawing/2014/main" id="{8536DDA4-9AB6-4640-86EA-EDD10AD880E0}"/>
                </a:ext>
              </a:extLst>
            </p:cNvPr>
            <p:cNvSpPr txBox="1"/>
            <p:nvPr/>
          </p:nvSpPr>
          <p:spPr>
            <a:xfrm>
              <a:off x="7903535" y="3599689"/>
              <a:ext cx="2444425" cy="246221"/>
            </a:xfrm>
            <a:prstGeom prst="rect">
              <a:avLst/>
            </a:prstGeom>
            <a:noFill/>
          </p:spPr>
          <p:txBody>
            <a:bodyPr wrap="square" rtlCol="0">
              <a:spAutoFit/>
            </a:bodyPr>
            <a:lstStyle/>
            <a:p>
              <a:pPr algn="ctr" defTabSz="685800"/>
              <a:r>
                <a:rPr lang="fr-FR" sz="600" dirty="0">
                  <a:solidFill>
                    <a:srgbClr val="646464"/>
                  </a:solidFill>
                  <a:latin typeface="Noto Sans" panose="020B0502040504020204" pitchFamily="34" charset="0"/>
                  <a:ea typeface="Noto Sans" panose="020B0502040504020204" pitchFamily="34" charset="0"/>
                  <a:cs typeface="Noto Sans" panose="020B0502040504020204" pitchFamily="34" charset="0"/>
                </a:rPr>
                <a:t>Source : Amundi Immobilier au 30/06/2024</a:t>
              </a:r>
            </a:p>
          </p:txBody>
        </p:sp>
      </p:grpSp>
      <p:grpSp>
        <p:nvGrpSpPr>
          <p:cNvPr id="62" name="Group 61">
            <a:extLst>
              <a:ext uri="{FF2B5EF4-FFF2-40B4-BE49-F238E27FC236}">
                <a16:creationId xmlns:a16="http://schemas.microsoft.com/office/drawing/2014/main" id="{A5CE84F6-53D0-4860-9391-146BE3A9929F}"/>
              </a:ext>
            </a:extLst>
          </p:cNvPr>
          <p:cNvGrpSpPr/>
          <p:nvPr/>
        </p:nvGrpSpPr>
        <p:grpSpPr>
          <a:xfrm>
            <a:off x="5763114" y="2951685"/>
            <a:ext cx="3288987" cy="1481161"/>
            <a:chOff x="7684152" y="3984161"/>
            <a:chExt cx="4385316" cy="1974881"/>
          </a:xfrm>
        </p:grpSpPr>
        <p:sp>
          <p:nvSpPr>
            <p:cNvPr id="63" name="Rounded Rectangle 80">
              <a:extLst>
                <a:ext uri="{FF2B5EF4-FFF2-40B4-BE49-F238E27FC236}">
                  <a16:creationId xmlns:a16="http://schemas.microsoft.com/office/drawing/2014/main" id="{B40A9B49-DBBD-4815-8B3D-CAE3C4089395}"/>
                </a:ext>
              </a:extLst>
            </p:cNvPr>
            <p:cNvSpPr/>
            <p:nvPr/>
          </p:nvSpPr>
          <p:spPr>
            <a:xfrm>
              <a:off x="7857468" y="4087203"/>
              <a:ext cx="4212000" cy="183884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fr-FR">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64" name="Rounded Rectangle 3">
              <a:extLst>
                <a:ext uri="{FF2B5EF4-FFF2-40B4-BE49-F238E27FC236}">
                  <a16:creationId xmlns:a16="http://schemas.microsoft.com/office/drawing/2014/main" id="{91517044-D54C-4C76-87A9-5D7AD09C6FF0}"/>
                </a:ext>
              </a:extLst>
            </p:cNvPr>
            <p:cNvSpPr/>
            <p:nvPr/>
          </p:nvSpPr>
          <p:spPr>
            <a:xfrm>
              <a:off x="8106687" y="3984161"/>
              <a:ext cx="3819341" cy="289441"/>
            </a:xfrm>
            <a:prstGeom prst="roundRect">
              <a:avLst/>
            </a:prstGeom>
            <a:solidFill>
              <a:schemeClr val="tx1">
                <a:lumMod val="10000"/>
                <a:lumOff val="90000"/>
              </a:schemeClr>
            </a:solidFill>
            <a:effectLst>
              <a:outerShdw blurRad="50800" dist="38100" dir="5400000" algn="t" rotWithShape="0">
                <a:prstClr val="black">
                  <a:alpha val="40000"/>
                </a:prstClr>
              </a:outerShdw>
            </a:effectLst>
          </p:spPr>
          <p:txBody>
            <a:bodyPr wrap="square">
              <a:spAutoFit/>
            </a:bodyPr>
            <a:lstStyle/>
            <a:p>
              <a:pPr marL="6351" defTabSz="914333">
                <a:spcBef>
                  <a:spcPts val="1000"/>
                </a:spcBef>
                <a:buClr>
                  <a:srgbClr val="009EE0"/>
                </a:buClr>
                <a:buSzPct val="130000"/>
                <a:defRPr/>
              </a:pPr>
              <a:r>
                <a:rPr lang="fr-FR" sz="675" b="1" dirty="0">
                  <a:solidFill>
                    <a:srgbClr val="003C64"/>
                  </a:solidFill>
                  <a:latin typeface="Noto Sans" panose="020B0502040504020204" pitchFamily="34" charset="0"/>
                  <a:ea typeface="Noto Sans" panose="020B0502040504020204" pitchFamily="34" charset="0"/>
                  <a:cs typeface="Noto Sans" panose="020B0502040504020204" pitchFamily="34" charset="0"/>
                </a:rPr>
                <a:t>Répartition du patrimoine d’</a:t>
              </a:r>
              <a:r>
                <a:rPr lang="fr-FR" sz="675" b="1" dirty="0" err="1">
                  <a:solidFill>
                    <a:srgbClr val="003C64"/>
                  </a:solidFill>
                  <a:latin typeface="Noto Sans" panose="020B0502040504020204" pitchFamily="34" charset="0"/>
                  <a:ea typeface="Noto Sans" panose="020B0502040504020204" pitchFamily="34" charset="0"/>
                  <a:cs typeface="Noto Sans" panose="020B0502040504020204" pitchFamily="34" charset="0"/>
                </a:rPr>
                <a:t>Amundi</a:t>
              </a:r>
              <a:r>
                <a:rPr lang="fr-FR" sz="675" b="1" dirty="0">
                  <a:solidFill>
                    <a:srgbClr val="003C64"/>
                  </a:solidFill>
                  <a:latin typeface="Noto Sans" panose="020B0502040504020204" pitchFamily="34" charset="0"/>
                  <a:ea typeface="Noto Sans" panose="020B0502040504020204" pitchFamily="34" charset="0"/>
                  <a:cs typeface="Noto Sans" panose="020B0502040504020204" pitchFamily="34" charset="0"/>
                </a:rPr>
                <a:t> Immobilier par secteur</a:t>
              </a:r>
            </a:p>
          </p:txBody>
        </p:sp>
        <p:sp>
          <p:nvSpPr>
            <p:cNvPr id="65" name="TextBox 2">
              <a:extLst>
                <a:ext uri="{FF2B5EF4-FFF2-40B4-BE49-F238E27FC236}">
                  <a16:creationId xmlns:a16="http://schemas.microsoft.com/office/drawing/2014/main" id="{5E797095-1AB8-47F9-8FE7-6362FF2F4023}"/>
                </a:ext>
              </a:extLst>
            </p:cNvPr>
            <p:cNvSpPr txBox="1"/>
            <p:nvPr/>
          </p:nvSpPr>
          <p:spPr>
            <a:xfrm>
              <a:off x="7684152" y="5712821"/>
              <a:ext cx="2797287" cy="246221"/>
            </a:xfrm>
            <a:prstGeom prst="rect">
              <a:avLst/>
            </a:prstGeom>
            <a:noFill/>
          </p:spPr>
          <p:txBody>
            <a:bodyPr wrap="square" rtlCol="0">
              <a:spAutoFit/>
            </a:bodyPr>
            <a:lstStyle/>
            <a:p>
              <a:pPr algn="ctr" defTabSz="685800"/>
              <a:r>
                <a:rPr lang="fr-FR" sz="600" dirty="0">
                  <a:solidFill>
                    <a:srgbClr val="646464"/>
                  </a:solidFill>
                  <a:latin typeface="Noto Sans" panose="020B0502040504020204" pitchFamily="34" charset="0"/>
                  <a:ea typeface="Noto Sans" panose="020B0502040504020204" pitchFamily="34" charset="0"/>
                  <a:cs typeface="Noto Sans" panose="020B0502040504020204" pitchFamily="34" charset="0"/>
                </a:rPr>
                <a:t>Source: Amundi Immobilier au 31/06/2024</a:t>
              </a:r>
            </a:p>
          </p:txBody>
        </p:sp>
      </p:grpSp>
      <p:sp>
        <p:nvSpPr>
          <p:cNvPr id="66" name="TextBox 2">
            <a:extLst>
              <a:ext uri="{FF2B5EF4-FFF2-40B4-BE49-F238E27FC236}">
                <a16:creationId xmlns:a16="http://schemas.microsoft.com/office/drawing/2014/main" id="{677B36DF-5614-405A-9523-19F8C3735407}"/>
              </a:ext>
            </a:extLst>
          </p:cNvPr>
          <p:cNvSpPr txBox="1"/>
          <p:nvPr/>
        </p:nvSpPr>
        <p:spPr>
          <a:xfrm>
            <a:off x="6943141" y="2814352"/>
            <a:ext cx="2108960" cy="169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00" b="0" i="0" u="none" strike="noStrike" kern="1200" cap="none" spc="0" normalizeH="0" baseline="0" noProof="0" dirty="0">
                <a:ln>
                  <a:noFill/>
                </a:ln>
                <a:solidFill>
                  <a:schemeClr val="tx2"/>
                </a:solidFill>
                <a:effectLst/>
                <a:uLnTx/>
                <a:uFillTx/>
                <a:latin typeface="Noto Sans" panose="020B0502040504020204" pitchFamily="34" charset="0"/>
                <a:ea typeface="Noto Sans" panose="020B0502040504020204" pitchFamily="34" charset="0"/>
                <a:cs typeface="Noto Sans" panose="020B0502040504020204" pitchFamily="34" charset="0"/>
              </a:rPr>
              <a:t>*Luxembourg, Autriche, Pologne, Irlande, UK, Pays Nordiques</a:t>
            </a:r>
          </a:p>
        </p:txBody>
      </p:sp>
      <p:sp>
        <p:nvSpPr>
          <p:cNvPr id="69" name="Round Diagonal Corner Rectangle 56">
            <a:extLst>
              <a:ext uri="{FF2B5EF4-FFF2-40B4-BE49-F238E27FC236}">
                <a16:creationId xmlns:a16="http://schemas.microsoft.com/office/drawing/2014/main" id="{D3CBFE8B-3314-4E48-9250-7EA641B50CBB}"/>
              </a:ext>
            </a:extLst>
          </p:cNvPr>
          <p:cNvSpPr/>
          <p:nvPr/>
        </p:nvSpPr>
        <p:spPr>
          <a:xfrm>
            <a:off x="5690512" y="428194"/>
            <a:ext cx="3178282" cy="816692"/>
          </a:xfrm>
          <a:prstGeom prst="round2DiagRect">
            <a:avLst>
              <a:gd name="adj1" fmla="val 35163"/>
              <a:gd name="adj2" fmla="val 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sp>
        <p:nvSpPr>
          <p:cNvPr id="72" name="TextBox 71">
            <a:extLst>
              <a:ext uri="{FF2B5EF4-FFF2-40B4-BE49-F238E27FC236}">
                <a16:creationId xmlns:a16="http://schemas.microsoft.com/office/drawing/2014/main" id="{436111C8-E064-42AC-88EF-9AA988ABCE09}"/>
              </a:ext>
            </a:extLst>
          </p:cNvPr>
          <p:cNvSpPr txBox="1"/>
          <p:nvPr/>
        </p:nvSpPr>
        <p:spPr>
          <a:xfrm>
            <a:off x="5819555" y="497662"/>
            <a:ext cx="2098113" cy="444417"/>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tab pos="404813" algn="l"/>
              </a:tabLst>
              <a:defRPr/>
            </a:pPr>
            <a:r>
              <a:rPr kumimoji="0" lang="fr-FR" sz="14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N°3</a:t>
            </a:r>
            <a:r>
              <a:rPr kumimoji="0" lang="fr-FR" sz="7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7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788"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fr-FR" sz="788"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en capitalisation sur les fonds     </a:t>
            </a:r>
            <a:br>
              <a:rPr kumimoji="0" lang="fr-FR" sz="788"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fr-FR" sz="788"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immobiliers grand public</a:t>
            </a:r>
            <a:r>
              <a:rPr kumimoji="0" lang="en-US" sz="788" b="0" i="0" u="none" strike="noStrike" kern="1200" cap="none" spc="0" normalizeH="0" baseline="3000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1</a:t>
            </a:r>
          </a:p>
        </p:txBody>
      </p:sp>
      <p:sp>
        <p:nvSpPr>
          <p:cNvPr id="74" name="TextBox 73">
            <a:extLst>
              <a:ext uri="{FF2B5EF4-FFF2-40B4-BE49-F238E27FC236}">
                <a16:creationId xmlns:a16="http://schemas.microsoft.com/office/drawing/2014/main" id="{EF902B39-719D-4BD1-BF71-75F893FA5F38}"/>
              </a:ext>
            </a:extLst>
          </p:cNvPr>
          <p:cNvSpPr txBox="1"/>
          <p:nvPr/>
        </p:nvSpPr>
        <p:spPr>
          <a:xfrm>
            <a:off x="5851337" y="898918"/>
            <a:ext cx="2312675"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4 étoiles </a:t>
            </a:r>
            <a:r>
              <a:rPr kumimoji="0" lang="fr-FR" sz="80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t>
            </a:r>
            <a:r>
              <a:rPr kumimoji="0" lang="fr-FR" sz="11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lang="fr-FR" sz="800" dirty="0">
                <a:solidFill>
                  <a:srgbClr val="003C64"/>
                </a:solidFill>
                <a:latin typeface="Noto Sans" panose="020B0502040504020204" pitchFamily="34" charset="0"/>
                <a:ea typeface="Noto Sans" panose="020B0502040504020204" pitchFamily="34" charset="0"/>
                <a:cs typeface="Noto Sans" panose="020B0502040504020204" pitchFamily="34" charset="0"/>
              </a:rPr>
              <a:t>note PRI pour l’immobilier</a:t>
            </a:r>
            <a:r>
              <a:rPr kumimoji="0" lang="en-GB" sz="800" b="0" i="0" u="none" strike="noStrike" kern="1200" cap="none" spc="0" normalizeH="0" baseline="3000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2</a:t>
            </a:r>
            <a:r>
              <a:rPr kumimoji="0" lang="en-GB"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pic>
        <p:nvPicPr>
          <p:cNvPr id="75" name="Picture 2" descr="Signatory of PRI logo usage | PRI Web Page | PRI">
            <a:extLst>
              <a:ext uri="{FF2B5EF4-FFF2-40B4-BE49-F238E27FC236}">
                <a16:creationId xmlns:a16="http://schemas.microsoft.com/office/drawing/2014/main" id="{3A9C3F22-8AAA-4168-BB94-2056AB697B25}"/>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8013512" y="943702"/>
            <a:ext cx="681068" cy="13740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Les offres d'emploi de ASPIM">
            <a:extLst>
              <a:ext uri="{FF2B5EF4-FFF2-40B4-BE49-F238E27FC236}">
                <a16:creationId xmlns:a16="http://schemas.microsoft.com/office/drawing/2014/main" id="{6436CDA4-BF41-411D-A8EC-0E397F605D6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7866"/>
          <a:stretch/>
        </p:blipFill>
        <p:spPr bwMode="auto">
          <a:xfrm>
            <a:off x="7933062" y="632016"/>
            <a:ext cx="876006" cy="1960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4" name="Graphique 55">
            <a:extLst>
              <a:ext uri="{FF2B5EF4-FFF2-40B4-BE49-F238E27FC236}">
                <a16:creationId xmlns:a16="http://schemas.microsoft.com/office/drawing/2014/main" id="{C0781617-9EB3-4551-8A0B-FD998BA7205C}"/>
              </a:ext>
            </a:extLst>
          </p:cNvPr>
          <p:cNvGraphicFramePr/>
          <p:nvPr>
            <p:extLst>
              <p:ext uri="{D42A27DB-BD31-4B8C-83A1-F6EECF244321}">
                <p14:modId xmlns:p14="http://schemas.microsoft.com/office/powerpoint/2010/main" val="1050246751"/>
              </p:ext>
            </p:extLst>
          </p:nvPr>
        </p:nvGraphicFramePr>
        <p:xfrm>
          <a:off x="5978084" y="1389103"/>
          <a:ext cx="2992134" cy="149184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0" name="Graphique 55">
            <a:extLst>
              <a:ext uri="{FF2B5EF4-FFF2-40B4-BE49-F238E27FC236}">
                <a16:creationId xmlns:a16="http://schemas.microsoft.com/office/drawing/2014/main" id="{6A45440C-C979-4C72-A78C-8DA435CB774A}"/>
              </a:ext>
            </a:extLst>
          </p:cNvPr>
          <p:cNvGraphicFramePr/>
          <p:nvPr>
            <p:extLst>
              <p:ext uri="{D42A27DB-BD31-4B8C-83A1-F6EECF244321}">
                <p14:modId xmlns:p14="http://schemas.microsoft.com/office/powerpoint/2010/main" val="2476918499"/>
              </p:ext>
            </p:extLst>
          </p:nvPr>
        </p:nvGraphicFramePr>
        <p:xfrm>
          <a:off x="6079249" y="2987593"/>
          <a:ext cx="2992134" cy="149184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983336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re 1">
            <a:extLst>
              <a:ext uri="{FF2B5EF4-FFF2-40B4-BE49-F238E27FC236}">
                <a16:creationId xmlns:a16="http://schemas.microsoft.com/office/drawing/2014/main" id="{B7CA53D9-51D5-AB43-909C-EF3F2C314733}"/>
              </a:ext>
            </a:extLst>
          </p:cNvPr>
          <p:cNvSpPr txBox="1">
            <a:spLocks/>
          </p:cNvSpPr>
          <p:nvPr/>
        </p:nvSpPr>
        <p:spPr>
          <a:xfrm>
            <a:off x="260302" y="-1488"/>
            <a:ext cx="7932823"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lvl="0" defTabSz="685800">
              <a:defRPr/>
            </a:pPr>
            <a:r>
              <a:rPr lang="fr-FR" sz="1200" dirty="0">
                <a:latin typeface="Noto Sans" panose="020B0502040504020204" pitchFamily="34" charset="0"/>
                <a:ea typeface="Noto Sans" panose="020B0502040504020204" pitchFamily="34" charset="0"/>
                <a:cs typeface="Noto Sans" panose="020B0502040504020204" pitchFamily="34" charset="0"/>
              </a:rPr>
              <a:t>Dette Privée</a:t>
            </a:r>
            <a:endParaRPr kumimoji="0" lang="en-US" sz="1200" b="1" i="0" u="none" strike="noStrike" kern="1200" cap="all" spc="38" normalizeH="0" baseline="3000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43" name="Espace réservé du pied de page 7">
            <a:extLst>
              <a:ext uri="{FF2B5EF4-FFF2-40B4-BE49-F238E27FC236}">
                <a16:creationId xmlns:a16="http://schemas.microsoft.com/office/drawing/2014/main" id="{8F48F3FD-07D2-C040-9DEB-F0819DD2FD85}"/>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23"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Amundi Actifs Réels et Alternatifs - Réservé aux clients professionnels</a:t>
            </a:r>
            <a:endParaRPr kumimoji="0" lang="en-GB" sz="600" b="0" i="0" u="none" strike="noStrike" kern="1200" cap="none" spc="23"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fr-FR" sz="600" b="0" i="0" u="none" strike="noStrike" kern="1200" cap="none" spc="0"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7</a:t>
            </a:fld>
            <a:endParaRPr kumimoji="0" lang="fr-FR"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0" name="object 38"/>
          <p:cNvSpPr txBox="1"/>
          <p:nvPr/>
        </p:nvSpPr>
        <p:spPr>
          <a:xfrm>
            <a:off x="123665" y="4552271"/>
            <a:ext cx="8559159"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80000"/>
              </a:lnSpc>
              <a:spcAft>
                <a:spcPts val="0"/>
              </a:spcAft>
              <a:buClrTx/>
              <a:buSzTx/>
              <a:buFontTx/>
              <a:buNone/>
              <a:tabLst/>
              <a:defRPr/>
            </a:pPr>
            <a:r>
              <a:rPr kumimoji="0" lang="fr-FR"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Source : Amundi </a:t>
            </a:r>
            <a:r>
              <a:rPr kumimoji="0" lang="fr-FR" sz="700" b="0" i="0" u="none" strike="noStrike" kern="1200" cap="none" spc="-15" normalizeH="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à fin juin 2024</a:t>
            </a:r>
            <a:r>
              <a:rPr kumimoji="0" lang="fr-FR"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lang="fr-FR" sz="700" spc="-15" baseline="30000" dirty="0">
                <a:solidFill>
                  <a:srgbClr val="706F6F"/>
                </a:solidFill>
                <a:latin typeface="Noto Sans" panose="020B0502040504020204" pitchFamily="34" charset="0"/>
                <a:ea typeface="Noto Sans" panose="020B0502040504020204" pitchFamily="34" charset="0"/>
                <a:cs typeface="Noto Sans" panose="020B0502040504020204" pitchFamily="34" charset="0"/>
              </a:rPr>
              <a:t>1</a:t>
            </a:r>
            <a:r>
              <a:rPr lang="fr-FR" sz="700" spc="-15" dirty="0">
                <a:solidFill>
                  <a:srgbClr val="706F6F"/>
                </a:solidFill>
                <a:latin typeface="Noto Sans" panose="020B0502040504020204" pitchFamily="34" charset="0"/>
                <a:ea typeface="Noto Sans" panose="020B0502040504020204" pitchFamily="34" charset="0"/>
                <a:cs typeface="Noto Sans" panose="020B0502040504020204" pitchFamily="34" charset="0"/>
              </a:rPr>
              <a:t> </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PRI Assessment Report 2023. </a:t>
            </a:r>
            <a:r>
              <a:rPr lang="fr-FR" sz="700" spc="-15" noProof="0" dirty="0">
                <a:solidFill>
                  <a:srgbClr val="706F6F"/>
                </a:solidFill>
                <a:latin typeface="Noto Sans" panose="020B0502040504020204" pitchFamily="34" charset="0"/>
                <a:ea typeface="Noto Sans" panose="020B0502040504020204" pitchFamily="34" charset="0"/>
                <a:cs typeface="Noto Sans" panose="020B0502040504020204" pitchFamily="34" charset="0"/>
              </a:rPr>
              <a:t>V</a:t>
            </a:r>
            <a:r>
              <a:rPr kumimoji="0" lang="fr-FR" sz="700" b="0" i="0" u="none" strike="noStrike" kern="1200" cap="none" spc="-15" normalizeH="0" baseline="0" dirty="0" err="1">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euillez</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fr-FR" sz="700" b="0" i="0" u="none" strike="noStrike" kern="1200" cap="none" spc="-15" normalizeH="0" baseline="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trouver</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fr-FR"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le rapport complet ainsi que le rapport de transparence des PRI au lien suivant</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hlinkClick r:id="rId2"/>
              </a:rPr>
              <a:t>Amundi PRI Documentation 2023</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a:t>
            </a:r>
            <a:endParaRPr kumimoji="0" lang="fr-FR"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12700" marR="0" lvl="0" indent="0" algn="l" defTabSz="914400" rtl="0" eaLnBrk="1" fontAlgn="auto" latinLnBrk="0" hangingPunct="1">
              <a:lnSpc>
                <a:spcPct val="80000"/>
              </a:lnSpc>
              <a:spcAft>
                <a:spcPts val="0"/>
              </a:spcAft>
              <a:buClrTx/>
              <a:buSzTx/>
              <a:buFontTx/>
              <a:buNone/>
              <a:tabLst/>
              <a:defRPr/>
            </a:pPr>
            <a:r>
              <a:rPr lang="fr-FR" sz="800" b="1" i="1" dirty="0">
                <a:solidFill>
                  <a:schemeClr val="bg1">
                    <a:lumMod val="50000"/>
                  </a:schemeClr>
                </a:solidFill>
                <a:latin typeface="Noto Sans" panose="020B0502040504020204" pitchFamily="34" charset="0"/>
                <a:ea typeface="Noto Sans" panose="020B0502040504020204" pitchFamily="34" charset="0"/>
                <a:cs typeface="Noto Sans" panose="020B0502040504020204" pitchFamily="34" charset="0"/>
              </a:rPr>
              <a:t>Ces solutions sont proposées aux investisseurs acceptant de prendre les risques associés à ces investissements et en contrepartie de commissions de gestion annuelle</a:t>
            </a:r>
          </a:p>
        </p:txBody>
      </p:sp>
      <p:sp>
        <p:nvSpPr>
          <p:cNvPr id="45" name="Ellipse 18">
            <a:extLst>
              <a:ext uri="{FF2B5EF4-FFF2-40B4-BE49-F238E27FC236}">
                <a16:creationId xmlns:a16="http://schemas.microsoft.com/office/drawing/2014/main" id="{080A4E38-104C-A345-8143-8192015B31DA}"/>
              </a:ext>
            </a:extLst>
          </p:cNvPr>
          <p:cNvSpPr/>
          <p:nvPr/>
        </p:nvSpPr>
        <p:spPr>
          <a:xfrm>
            <a:off x="474617" y="660051"/>
            <a:ext cx="1539959" cy="463723"/>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6" name="Ellipse 39">
            <a:extLst>
              <a:ext uri="{FF2B5EF4-FFF2-40B4-BE49-F238E27FC236}">
                <a16:creationId xmlns:a16="http://schemas.microsoft.com/office/drawing/2014/main" id="{1AAFE5E9-B716-F748-84CE-A2B91C144044}"/>
              </a:ext>
            </a:extLst>
          </p:cNvPr>
          <p:cNvSpPr/>
          <p:nvPr/>
        </p:nvSpPr>
        <p:spPr>
          <a:xfrm>
            <a:off x="2173532" y="660051"/>
            <a:ext cx="1539956" cy="463723"/>
          </a:xfrm>
          <a:prstGeom prst="roundRect">
            <a:avLst/>
          </a:prstGeom>
          <a:solidFill>
            <a:srgbClr val="1596C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7" name="Ellipse 42">
            <a:extLst>
              <a:ext uri="{FF2B5EF4-FFF2-40B4-BE49-F238E27FC236}">
                <a16:creationId xmlns:a16="http://schemas.microsoft.com/office/drawing/2014/main" id="{7D2BD0BC-E741-3844-9711-0F1722387175}"/>
              </a:ext>
            </a:extLst>
          </p:cNvPr>
          <p:cNvSpPr/>
          <p:nvPr/>
        </p:nvSpPr>
        <p:spPr>
          <a:xfrm>
            <a:off x="3872443" y="660051"/>
            <a:ext cx="1539954" cy="463723"/>
          </a:xfrm>
          <a:prstGeom prst="roundRect">
            <a:avLst/>
          </a:prstGeom>
          <a:solidFill>
            <a:srgbClr val="0073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8" name="Rectangle 47">
            <a:extLst>
              <a:ext uri="{FF2B5EF4-FFF2-40B4-BE49-F238E27FC236}">
                <a16:creationId xmlns:a16="http://schemas.microsoft.com/office/drawing/2014/main" id="{EE084E01-0720-9C4E-BEE3-13853E8A75FC}"/>
              </a:ext>
            </a:extLst>
          </p:cNvPr>
          <p:cNvSpPr/>
          <p:nvPr/>
        </p:nvSpPr>
        <p:spPr>
          <a:xfrm>
            <a:off x="461100" y="642340"/>
            <a:ext cx="1770763" cy="444417"/>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500" b="1" noProof="1">
                <a:solidFill>
                  <a:srgbClr val="FFFFFF"/>
                </a:solidFill>
                <a:latin typeface="Noto Sans" panose="020B0502040504020204" pitchFamily="34" charset="0"/>
                <a:ea typeface="Noto Sans" panose="020B0502040504020204" pitchFamily="34" charset="0"/>
                <a:cs typeface="Noto Sans" panose="020B0502040504020204" pitchFamily="34" charset="0"/>
              </a:rPr>
              <a:t>8,7</a:t>
            </a: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lang="en-US" sz="1500" b="1" noProof="1">
                <a:solidFill>
                  <a:srgbClr val="FFFFFF"/>
                </a:solidFill>
                <a:latin typeface="Noto Sans" panose="020B0502040504020204" pitchFamily="34" charset="0"/>
                <a:ea typeface="Noto Sans" panose="020B0502040504020204" pitchFamily="34" charset="0"/>
                <a:cs typeface="Noto Sans" panose="020B0502040504020204" pitchFamily="34" charset="0"/>
              </a:rPr>
              <a:t>Mds €</a:t>
            </a:r>
            <a:endPar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0" algn="l" defTabSz="342900" rtl="0" eaLnBrk="1" fontAlgn="auto" latinLnBrk="0" hangingPunct="1">
              <a:lnSpc>
                <a:spcPct val="100000"/>
              </a:lnSpc>
              <a:spcBef>
                <a:spcPts val="0"/>
              </a:spcBef>
              <a:spcAft>
                <a:spcPts val="0"/>
              </a:spcAft>
              <a:buClrTx/>
              <a:buSzTx/>
              <a:buFontTx/>
              <a:buNone/>
              <a:tabLst/>
              <a:defRPr/>
            </a:pPr>
            <a:r>
              <a:rPr lang="en-US" sz="788" noProof="1">
                <a:solidFill>
                  <a:srgbClr val="FFFFFF"/>
                </a:solidFill>
                <a:latin typeface="Noto Sans" panose="020B0502040504020204" pitchFamily="34" charset="0"/>
                <a:ea typeface="Noto Sans" panose="020B0502040504020204" pitchFamily="34" charset="0"/>
                <a:cs typeface="Noto Sans" panose="020B0502040504020204" pitchFamily="34" charset="0"/>
              </a:rPr>
              <a:t>D’encours</a:t>
            </a:r>
            <a:endParaRPr kumimoji="0" lang="en-US" sz="788"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9" name="Rectangle 48">
            <a:extLst>
              <a:ext uri="{FF2B5EF4-FFF2-40B4-BE49-F238E27FC236}">
                <a16:creationId xmlns:a16="http://schemas.microsoft.com/office/drawing/2014/main" id="{59364918-5D9B-8744-97CB-D87C60A55680}"/>
              </a:ext>
            </a:extLst>
          </p:cNvPr>
          <p:cNvSpPr/>
          <p:nvPr/>
        </p:nvSpPr>
        <p:spPr>
          <a:xfrm>
            <a:off x="2188283" y="640784"/>
            <a:ext cx="1740471" cy="461665"/>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500" b="1" noProof="1">
                <a:solidFill>
                  <a:srgbClr val="FFFFFF"/>
                </a:solidFill>
                <a:latin typeface="Noto Sans" panose="020B0502040504020204" pitchFamily="34" charset="0"/>
                <a:ea typeface="Noto Sans" panose="020B0502040504020204" pitchFamily="34" charset="0"/>
                <a:cs typeface="Noto Sans" panose="020B0502040504020204" pitchFamily="34" charset="0"/>
              </a:rPr>
              <a:t>35</a:t>
            </a:r>
            <a:endPar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Personnes dédiées</a:t>
            </a:r>
          </a:p>
        </p:txBody>
      </p:sp>
      <p:sp>
        <p:nvSpPr>
          <p:cNvPr id="50" name="Rectangle 49">
            <a:extLst>
              <a:ext uri="{FF2B5EF4-FFF2-40B4-BE49-F238E27FC236}">
                <a16:creationId xmlns:a16="http://schemas.microsoft.com/office/drawing/2014/main" id="{B55439BE-E8A2-D145-BCDD-DDD9F5961DA3}"/>
              </a:ext>
            </a:extLst>
          </p:cNvPr>
          <p:cNvSpPr/>
          <p:nvPr/>
        </p:nvSpPr>
        <p:spPr>
          <a:xfrm>
            <a:off x="3900941" y="647147"/>
            <a:ext cx="1712330" cy="461665"/>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2012</a:t>
            </a:r>
          </a:p>
          <a:p>
            <a:pPr marL="0" marR="0" lvl="0" indent="0" algn="l" defTabSz="342900" rtl="0" eaLnBrk="1" fontAlgn="auto" latinLnBrk="0" hangingPunct="1">
              <a:lnSpc>
                <a:spcPct val="100000"/>
              </a:lnSpc>
              <a:spcBef>
                <a:spcPts val="0"/>
              </a:spcBef>
              <a:spcAft>
                <a:spcPts val="0"/>
              </a:spcAft>
              <a:buClrTx/>
              <a:buSzTx/>
              <a:buFontTx/>
              <a:buNone/>
              <a:tabLst/>
              <a:defRPr/>
            </a:pPr>
            <a:r>
              <a:rPr lang="en-US" sz="800" noProof="1">
                <a:solidFill>
                  <a:srgbClr val="FFFFFF"/>
                </a:solidFill>
                <a:latin typeface="Noto Sans" panose="020B0502040504020204" pitchFamily="34" charset="0"/>
                <a:ea typeface="Noto Sans" panose="020B0502040504020204" pitchFamily="34" charset="0"/>
                <a:cs typeface="Noto Sans" panose="020B0502040504020204" pitchFamily="34" charset="0"/>
              </a:rPr>
              <a:t>Date de lancement</a:t>
            </a:r>
            <a:endParaRPr kumimoji="0" lang="en-US" sz="800"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54" name="Picture 5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4274" y="689634"/>
            <a:ext cx="340962" cy="340962"/>
          </a:xfrm>
          <a:prstGeom prst="rect">
            <a:avLst/>
          </a:prstGeom>
        </p:spPr>
      </p:pic>
      <p:pic>
        <p:nvPicPr>
          <p:cNvPr id="55" name="Picture 5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14343" y="685132"/>
            <a:ext cx="374565" cy="374565"/>
          </a:xfrm>
          <a:prstGeom prst="rect">
            <a:avLst/>
          </a:prstGeom>
        </p:spPr>
      </p:pic>
      <p:sp>
        <p:nvSpPr>
          <p:cNvPr id="73" name="Rectangle 72">
            <a:extLst>
              <a:ext uri="{FF2B5EF4-FFF2-40B4-BE49-F238E27FC236}">
                <a16:creationId xmlns:a16="http://schemas.microsoft.com/office/drawing/2014/main" id="{FED7FC6C-2B59-CF4B-B3BE-AF0281C12FFD}"/>
              </a:ext>
            </a:extLst>
          </p:cNvPr>
          <p:cNvSpPr/>
          <p:nvPr/>
        </p:nvSpPr>
        <p:spPr>
          <a:xfrm>
            <a:off x="-1" y="1443110"/>
            <a:ext cx="6392849" cy="16245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4" name="TextBox 73">
            <a:extLst>
              <a:ext uri="{FF2B5EF4-FFF2-40B4-BE49-F238E27FC236}">
                <a16:creationId xmlns:a16="http://schemas.microsoft.com/office/drawing/2014/main" id="{78BF224D-01B1-F94F-BED8-87D310AC652E}"/>
              </a:ext>
            </a:extLst>
          </p:cNvPr>
          <p:cNvSpPr txBox="1"/>
          <p:nvPr/>
        </p:nvSpPr>
        <p:spPr>
          <a:xfrm>
            <a:off x="-6694" y="1609612"/>
            <a:ext cx="6399541" cy="1516019"/>
          </a:xfrm>
          <a:prstGeom prst="rect">
            <a:avLst/>
          </a:prstGeom>
          <a:noFill/>
        </p:spPr>
        <p:txBody>
          <a:bodyPr wrap="square" lIns="144000" tIns="72000" rIns="108000" bIns="108000" rtlCol="0" anchor="ctr">
            <a:noAutofit/>
          </a:bodyPr>
          <a:lstStyle/>
          <a:p>
            <a:pPr marL="134938" indent="-134938" defTabSz="457200">
              <a:spcAft>
                <a:spcPts val="600"/>
              </a:spcAft>
              <a:buClr>
                <a:schemeClr val="accent1"/>
              </a:buClr>
              <a:buFont typeface="Police système Courant"/>
              <a:buChar char="–"/>
              <a:defRPr/>
            </a:pPr>
            <a:r>
              <a:rPr lang="fr-FR" sz="780" dirty="0">
                <a:solidFill>
                  <a:schemeClr val="bg1"/>
                </a:solidFill>
                <a:latin typeface="Noto Sans" panose="020B0502040504020204" pitchFamily="34" charset="0"/>
                <a:ea typeface="Noto Sans" panose="020B0502040504020204" pitchFamily="34" charset="0"/>
                <a:cs typeface="Noto Sans" panose="020B0502040504020204" pitchFamily="34" charset="0"/>
              </a:rPr>
              <a:t>Une équipe de 35 spécialistes expérimentés qui s’appuie sur l’expertise de la plateforme </a:t>
            </a:r>
            <a:r>
              <a:rPr lang="en-US" sz="780" dirty="0">
                <a:solidFill>
                  <a:schemeClr val="bg1"/>
                </a:solidFill>
                <a:latin typeface="Noto Sans" panose="020B0502040504020204" pitchFamily="34" charset="0"/>
                <a:ea typeface="Noto Sans" panose="020B0502040504020204" pitchFamily="34" charset="0"/>
                <a:cs typeface="Noto Sans" panose="020B0502040504020204" pitchFamily="34" charset="0"/>
              </a:rPr>
              <a:t>Fixed Income </a:t>
            </a:r>
            <a:r>
              <a:rPr lang="fr-FR" sz="780" dirty="0">
                <a:solidFill>
                  <a:schemeClr val="bg1"/>
                </a:solidFill>
                <a:latin typeface="Noto Sans" panose="020B0502040504020204" pitchFamily="34" charset="0"/>
                <a:ea typeface="Noto Sans" panose="020B0502040504020204" pitchFamily="34" charset="0"/>
                <a:cs typeface="Noto Sans" panose="020B0502040504020204" pitchFamily="34" charset="0"/>
              </a:rPr>
              <a:t>d’Amundi (leader européenne, environ 800 Mds € d’encours sous gestion et plus de 40 ans d'expérience réussie dans les stratégies Alpha </a:t>
            </a:r>
            <a:r>
              <a:rPr lang="fr-FR" sz="780" dirty="0" err="1">
                <a:solidFill>
                  <a:schemeClr val="bg1"/>
                </a:solidFill>
                <a:latin typeface="Noto Sans" panose="020B0502040504020204" pitchFamily="34" charset="0"/>
                <a:ea typeface="Noto Sans" panose="020B0502040504020204" pitchFamily="34" charset="0"/>
                <a:cs typeface="Noto Sans" panose="020B0502040504020204" pitchFamily="34" charset="0"/>
              </a:rPr>
              <a:t>Fixed</a:t>
            </a:r>
            <a:r>
              <a:rPr lang="fr-FR" sz="780"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lang="fr-FR" sz="780" dirty="0" err="1">
                <a:solidFill>
                  <a:schemeClr val="bg1"/>
                </a:solidFill>
                <a:latin typeface="Noto Sans" panose="020B0502040504020204" pitchFamily="34" charset="0"/>
                <a:ea typeface="Noto Sans" panose="020B0502040504020204" pitchFamily="34" charset="0"/>
                <a:cs typeface="Noto Sans" panose="020B0502040504020204" pitchFamily="34" charset="0"/>
              </a:rPr>
              <a:t>Income</a:t>
            </a:r>
            <a:r>
              <a:rPr lang="fr-FR" sz="780" dirty="0">
                <a:solidFill>
                  <a:schemeClr val="bg1"/>
                </a:solidFill>
                <a:latin typeface="Noto Sans" panose="020B0502040504020204" pitchFamily="34" charset="0"/>
                <a:ea typeface="Noto Sans" panose="020B0502040504020204" pitchFamily="34" charset="0"/>
                <a:cs typeface="Noto Sans" panose="020B0502040504020204" pitchFamily="34" charset="0"/>
              </a:rPr>
              <a:t>).</a:t>
            </a:r>
          </a:p>
          <a:p>
            <a:pPr marL="134938" indent="-134938" defTabSz="457200">
              <a:spcAft>
                <a:spcPts val="600"/>
              </a:spcAft>
              <a:buClr>
                <a:schemeClr val="accent1"/>
              </a:buClr>
              <a:buFont typeface="Police système Courant"/>
              <a:buChar char="–"/>
              <a:defRPr/>
            </a:pPr>
            <a:r>
              <a:rPr lang="fr-FR" sz="780" dirty="0">
                <a:solidFill>
                  <a:schemeClr val="bg1"/>
                </a:solidFill>
                <a:latin typeface="Noto Sans" panose="020B0502040504020204" pitchFamily="34" charset="0"/>
                <a:ea typeface="Noto Sans" panose="020B0502040504020204" pitchFamily="34" charset="0"/>
                <a:cs typeface="Noto Sans" panose="020B0502040504020204" pitchFamily="34" charset="0"/>
              </a:rPr>
              <a:t>L’équipe bénéficie d’un accès direct aux ETI de la zone euro grâce à son ancrage au sein des réseaux bancaires du groupe Crédit Agricole, un réseau diversifié d’apporteurs d’affaires (qualité / profondeur du flux d’opérations, alignement d’intérêts) et quelques partenariats. </a:t>
            </a:r>
          </a:p>
          <a:p>
            <a:pPr marL="134938" indent="-134938" defTabSz="457200">
              <a:spcAft>
                <a:spcPts val="600"/>
              </a:spcAft>
              <a:buClr>
                <a:schemeClr val="accent1"/>
              </a:buClr>
              <a:buFont typeface="Police système Courant"/>
              <a:buChar char="–"/>
              <a:defRPr/>
            </a:pPr>
            <a:r>
              <a:rPr lang="fr-FR" sz="780" dirty="0">
                <a:solidFill>
                  <a:schemeClr val="bg1"/>
                </a:solidFill>
                <a:latin typeface="Noto Sans" panose="020B0502040504020204" pitchFamily="34" charset="0"/>
                <a:ea typeface="Noto Sans" panose="020B0502040504020204" pitchFamily="34" charset="0"/>
                <a:cs typeface="Noto Sans" panose="020B0502040504020204" pitchFamily="34" charset="0"/>
              </a:rPr>
              <a:t>La taille de cette activité et ses liens avec la gestion obligataire d’Amundi permettent de réaliser des économies d’échelle et de </a:t>
            </a:r>
            <a:r>
              <a:rPr lang="fr-FR" sz="780" dirty="0" err="1">
                <a:solidFill>
                  <a:schemeClr val="bg1"/>
                </a:solidFill>
                <a:latin typeface="Noto Sans" panose="020B0502040504020204" pitchFamily="34" charset="0"/>
                <a:ea typeface="Noto Sans" panose="020B0502040504020204" pitchFamily="34" charset="0"/>
                <a:cs typeface="Noto Sans" panose="020B0502040504020204" pitchFamily="34" charset="0"/>
              </a:rPr>
              <a:t>pricer</a:t>
            </a:r>
            <a:r>
              <a:rPr lang="fr-FR" sz="780" dirty="0">
                <a:solidFill>
                  <a:schemeClr val="bg1"/>
                </a:solidFill>
                <a:latin typeface="Noto Sans" panose="020B0502040504020204" pitchFamily="34" charset="0"/>
                <a:ea typeface="Noto Sans" panose="020B0502040504020204" pitchFamily="34" charset="0"/>
                <a:cs typeface="Noto Sans" panose="020B0502040504020204" pitchFamily="34" charset="0"/>
              </a:rPr>
              <a:t> chaque solution au plus près des besoins des investisseurs. Cela représente également la garantie de processus opérationnels et de contrôles (risques, conformité) de renommée. </a:t>
            </a:r>
            <a:endParaRPr lang="fr-FR" sz="780" b="1"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79" name="Rectangle 3">
            <a:extLst>
              <a:ext uri="{FF2B5EF4-FFF2-40B4-BE49-F238E27FC236}">
                <a16:creationId xmlns:a16="http://schemas.microsoft.com/office/drawing/2014/main" id="{E72F3780-2A6E-8D41-8E48-1E4CDF693B63}"/>
              </a:ext>
            </a:extLst>
          </p:cNvPr>
          <p:cNvSpPr>
            <a:spLocks noChangeArrowheads="1"/>
          </p:cNvSpPr>
          <p:nvPr/>
        </p:nvSpPr>
        <p:spPr bwMode="auto">
          <a:xfrm>
            <a:off x="440249" y="1256200"/>
            <a:ext cx="5049000" cy="365424"/>
          </a:xfrm>
          <a:prstGeom prst="roundRect">
            <a:avLst/>
          </a:prstGeom>
          <a:solidFill>
            <a:schemeClr val="accent6"/>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algn="ctr" defTabSz="457200" eaLnBrk="0" hangingPunct="0">
              <a:defRPr/>
            </a:pPr>
            <a:r>
              <a:rPr lang="fr-FR" altLang="fr-FR" sz="1050" b="1" dirty="0">
                <a:solidFill>
                  <a:srgbClr val="FFFFFF"/>
                </a:solidFill>
                <a:latin typeface="Noto Sans" panose="020B0502040504020204" pitchFamily="34" charset="0"/>
                <a:ea typeface="Noto Sans" panose="020B0502040504020204" pitchFamily="34" charset="0"/>
                <a:cs typeface="Noto Sans" panose="020B0502040504020204" pitchFamily="34" charset="0"/>
              </a:rPr>
              <a:t>Dans la continuité de l’une des plus grandes </a:t>
            </a:r>
            <a:br>
              <a:rPr lang="fr-FR" altLang="fr-FR" sz="1050" b="1" dirty="0">
                <a:solidFill>
                  <a:srgbClr val="FFFFFF"/>
                </a:solidFill>
                <a:latin typeface="Noto Sans" panose="020B0502040504020204" pitchFamily="34" charset="0"/>
                <a:ea typeface="Noto Sans" panose="020B0502040504020204" pitchFamily="34" charset="0"/>
                <a:cs typeface="Noto Sans" panose="020B0502040504020204" pitchFamily="34" charset="0"/>
              </a:rPr>
            </a:br>
            <a:r>
              <a:rPr lang="fr-FR" altLang="fr-FR" sz="1050" b="1" dirty="0">
                <a:solidFill>
                  <a:srgbClr val="FFFFFF"/>
                </a:solidFill>
                <a:latin typeface="Noto Sans" panose="020B0502040504020204" pitchFamily="34" charset="0"/>
                <a:ea typeface="Noto Sans" panose="020B0502040504020204" pitchFamily="34" charset="0"/>
                <a:cs typeface="Noto Sans" panose="020B0502040504020204" pitchFamily="34" charset="0"/>
              </a:rPr>
              <a:t>plateformes de gestion obligataire en Europe</a:t>
            </a:r>
          </a:p>
        </p:txBody>
      </p:sp>
      <p:sp>
        <p:nvSpPr>
          <p:cNvPr id="80" name="Rectangle 79">
            <a:extLst>
              <a:ext uri="{FF2B5EF4-FFF2-40B4-BE49-F238E27FC236}">
                <a16:creationId xmlns:a16="http://schemas.microsoft.com/office/drawing/2014/main" id="{FED7FC6C-2B59-CF4B-B3BE-AF0281C12FFD}"/>
              </a:ext>
            </a:extLst>
          </p:cNvPr>
          <p:cNvSpPr/>
          <p:nvPr/>
        </p:nvSpPr>
        <p:spPr>
          <a:xfrm>
            <a:off x="0" y="3267676"/>
            <a:ext cx="6392849" cy="1201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82" name="TextBox 81">
            <a:extLst>
              <a:ext uri="{FF2B5EF4-FFF2-40B4-BE49-F238E27FC236}">
                <a16:creationId xmlns:a16="http://schemas.microsoft.com/office/drawing/2014/main" id="{78BF224D-01B1-F94F-BED8-87D310AC652E}"/>
              </a:ext>
            </a:extLst>
          </p:cNvPr>
          <p:cNvSpPr txBox="1"/>
          <p:nvPr/>
        </p:nvSpPr>
        <p:spPr>
          <a:xfrm>
            <a:off x="1" y="3379732"/>
            <a:ext cx="6392848" cy="1080000"/>
          </a:xfrm>
          <a:prstGeom prst="rect">
            <a:avLst/>
          </a:prstGeom>
          <a:noFill/>
        </p:spPr>
        <p:txBody>
          <a:bodyPr wrap="square" lIns="144000" tIns="72000" rIns="108000" bIns="108000" rtlCol="0" anchor="ctr">
            <a:noAutofit/>
          </a:bodyPr>
          <a:lstStyle/>
          <a:p>
            <a:pPr marL="134938" indent="-134938" defTabSz="457200">
              <a:spcAft>
                <a:spcPts val="600"/>
              </a:spcAft>
              <a:buClr>
                <a:schemeClr val="accent1"/>
              </a:buClr>
              <a:buFont typeface="Police système Courant"/>
              <a:buChar char="–"/>
              <a:defRPr/>
            </a:pPr>
            <a:r>
              <a:rPr lang="fr-FR" sz="780" dirty="0">
                <a:solidFill>
                  <a:schemeClr val="bg1"/>
                </a:solidFill>
                <a:latin typeface="Noto Sans" panose="020B0502040504020204" pitchFamily="34" charset="0"/>
                <a:ea typeface="Noto Sans" panose="020B0502040504020204" pitchFamily="34" charset="0"/>
                <a:cs typeface="Noto Sans" panose="020B0502040504020204" pitchFamily="34" charset="0"/>
              </a:rPr>
              <a:t>Amundi intervient principalement sur le marché du financement des entreprises européennes. L’équipe est particulièrement active sur la Dette Senior et les LBO </a:t>
            </a:r>
            <a:r>
              <a:rPr lang="fr-FR" sz="780" dirty="0" err="1">
                <a:solidFill>
                  <a:schemeClr val="bg1"/>
                </a:solidFill>
                <a:latin typeface="Noto Sans" panose="020B0502040504020204" pitchFamily="34" charset="0"/>
                <a:ea typeface="Noto Sans" panose="020B0502040504020204" pitchFamily="34" charset="0"/>
                <a:cs typeface="Noto Sans" panose="020B0502040504020204" pitchFamily="34" charset="0"/>
              </a:rPr>
              <a:t>Mid</a:t>
            </a:r>
            <a:r>
              <a:rPr lang="fr-FR" sz="780" dirty="0">
                <a:solidFill>
                  <a:schemeClr val="bg1"/>
                </a:solidFill>
                <a:latin typeface="Noto Sans" panose="020B0502040504020204" pitchFamily="34" charset="0"/>
                <a:ea typeface="Noto Sans" panose="020B0502040504020204" pitchFamily="34" charset="0"/>
                <a:cs typeface="Noto Sans" panose="020B0502040504020204" pitchFamily="34" charset="0"/>
              </a:rPr>
              <a:t>-Cap, ainsi que dans le financement d'actifs réels, notamment agroalimentaires et immobiliers.</a:t>
            </a:r>
          </a:p>
          <a:p>
            <a:pPr marL="134938" indent="-134938" defTabSz="457200">
              <a:spcAft>
                <a:spcPts val="600"/>
              </a:spcAft>
              <a:buClr>
                <a:schemeClr val="accent1"/>
              </a:buClr>
              <a:buFont typeface="Police système Courant"/>
              <a:buChar char="–"/>
              <a:defRPr/>
            </a:pPr>
            <a:r>
              <a:rPr lang="fr-FR" sz="780" dirty="0">
                <a:solidFill>
                  <a:schemeClr val="bg1"/>
                </a:solidFill>
                <a:latin typeface="Noto Sans" panose="020B0502040504020204" pitchFamily="34" charset="0"/>
                <a:ea typeface="Noto Sans" panose="020B0502040504020204" pitchFamily="34" charset="0"/>
                <a:cs typeface="Noto Sans" panose="020B0502040504020204" pitchFamily="34" charset="0"/>
              </a:rPr>
              <a:t>La sécurisation des investissements est particulièrement importante pour nos spécialistes, ce qui implique des due-diligences préalables juridiques et des analyses de crédit approfondies, ainsi qu'une documentation financière adaptée.</a:t>
            </a:r>
          </a:p>
          <a:p>
            <a:pPr marL="134938" indent="-134938" defTabSz="457200">
              <a:spcAft>
                <a:spcPts val="600"/>
              </a:spcAft>
              <a:buClr>
                <a:schemeClr val="accent1"/>
              </a:buClr>
              <a:buFont typeface="Police système Courant"/>
              <a:buChar char="–"/>
              <a:defRPr/>
            </a:pPr>
            <a:r>
              <a:rPr lang="fr-FR" sz="780" dirty="0">
                <a:solidFill>
                  <a:schemeClr val="bg1"/>
                </a:solidFill>
                <a:latin typeface="Noto Sans" panose="020B0502040504020204" pitchFamily="34" charset="0"/>
                <a:ea typeface="Noto Sans" panose="020B0502040504020204" pitchFamily="34" charset="0"/>
                <a:cs typeface="Noto Sans" panose="020B0502040504020204" pitchFamily="34" charset="0"/>
              </a:rPr>
              <a:t>L'ESG est au cœur de notre stratégie, de la sélection des entreprises à la négociation des documents financiers, en passant par la contribution à l'amélioration de la performance extra-financière pendant la durée de vie du crédit et le rapport aux investisseurs. </a:t>
            </a:r>
            <a:endParaRPr lang="en-GB" sz="780"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84" name="Rectangle 3">
            <a:extLst>
              <a:ext uri="{FF2B5EF4-FFF2-40B4-BE49-F238E27FC236}">
                <a16:creationId xmlns:a16="http://schemas.microsoft.com/office/drawing/2014/main" id="{4F5F243A-52A7-274E-97DC-2DD69A2D207C}"/>
              </a:ext>
            </a:extLst>
          </p:cNvPr>
          <p:cNvSpPr>
            <a:spLocks noChangeArrowheads="1"/>
          </p:cNvSpPr>
          <p:nvPr/>
        </p:nvSpPr>
        <p:spPr bwMode="auto">
          <a:xfrm>
            <a:off x="449590" y="3135048"/>
            <a:ext cx="5039659" cy="199800"/>
          </a:xfrm>
          <a:prstGeom prst="roundRect">
            <a:avLst/>
          </a:prstGeom>
          <a:solidFill>
            <a:srgbClr val="1596C8"/>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algn="ctr" defTabSz="457200" eaLnBrk="0" hangingPunct="0">
              <a:defRPr/>
            </a:pPr>
            <a:r>
              <a:rPr lang="fr-FR" altLang="fr-FR" sz="1050" b="1" dirty="0">
                <a:solidFill>
                  <a:srgbClr val="FFFFFF"/>
                </a:solidFill>
                <a:latin typeface="Noto Sans" panose="020B0502040504020204" pitchFamily="34" charset="0"/>
                <a:ea typeface="Noto Sans" panose="020B0502040504020204" pitchFamily="34" charset="0"/>
                <a:cs typeface="Noto Sans" panose="020B0502040504020204" pitchFamily="34" charset="0"/>
              </a:rPr>
              <a:t>La capacité de déployer des capitaux tout en étant très sélectif</a:t>
            </a:r>
            <a:endParaRPr lang="en-GB" altLang="fr-FR" sz="1050" b="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32" name="Picture 3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22316" y="709916"/>
            <a:ext cx="323400" cy="323400"/>
          </a:xfrm>
          <a:prstGeom prst="rect">
            <a:avLst/>
          </a:prstGeom>
        </p:spPr>
      </p:pic>
      <p:grpSp>
        <p:nvGrpSpPr>
          <p:cNvPr id="39" name="Groupe 12">
            <a:extLst>
              <a:ext uri="{FF2B5EF4-FFF2-40B4-BE49-F238E27FC236}">
                <a16:creationId xmlns:a16="http://schemas.microsoft.com/office/drawing/2014/main" id="{0AFC208F-E095-584D-9D23-714A3C98E4A0}"/>
              </a:ext>
            </a:extLst>
          </p:cNvPr>
          <p:cNvGrpSpPr/>
          <p:nvPr/>
        </p:nvGrpSpPr>
        <p:grpSpPr>
          <a:xfrm>
            <a:off x="6401471" y="1871216"/>
            <a:ext cx="2551513" cy="1848113"/>
            <a:chOff x="6390364" y="1573513"/>
            <a:chExt cx="2551513" cy="1848113"/>
          </a:xfrm>
        </p:grpSpPr>
        <p:sp>
          <p:nvSpPr>
            <p:cNvPr id="40" name="Virage 63">
              <a:extLst>
                <a:ext uri="{FF2B5EF4-FFF2-40B4-BE49-F238E27FC236}">
                  <a16:creationId xmlns:a16="http://schemas.microsoft.com/office/drawing/2014/main" id="{A4652D49-A0A1-7344-8053-9F152A59DE53}"/>
                </a:ext>
              </a:extLst>
            </p:cNvPr>
            <p:cNvSpPr/>
            <p:nvPr/>
          </p:nvSpPr>
          <p:spPr>
            <a:xfrm rot="5400000">
              <a:off x="7861877" y="2341626"/>
              <a:ext cx="1080000" cy="1080000"/>
            </a:xfrm>
            <a:prstGeom prst="bentArrow">
              <a:avLst>
                <a:gd name="adj1" fmla="val 21795"/>
                <a:gd name="adj2" fmla="val 20608"/>
                <a:gd name="adj3" fmla="val 25000"/>
                <a:gd name="adj4" fmla="val 875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1" name="Virage 62">
              <a:extLst>
                <a:ext uri="{FF2B5EF4-FFF2-40B4-BE49-F238E27FC236}">
                  <a16:creationId xmlns:a16="http://schemas.microsoft.com/office/drawing/2014/main" id="{E896D293-A43E-5140-B2B3-CCCC8D39188C}"/>
                </a:ext>
              </a:extLst>
            </p:cNvPr>
            <p:cNvSpPr/>
            <p:nvPr/>
          </p:nvSpPr>
          <p:spPr>
            <a:xfrm rot="18964417">
              <a:off x="6865291" y="1573513"/>
              <a:ext cx="820060" cy="820332"/>
            </a:xfrm>
            <a:prstGeom prst="bentArrow">
              <a:avLst>
                <a:gd name="adj1" fmla="val 25000"/>
                <a:gd name="adj2" fmla="val 25000"/>
                <a:gd name="adj3" fmla="val 25000"/>
                <a:gd name="adj4" fmla="val 875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2" name="Virage 9">
              <a:extLst>
                <a:ext uri="{FF2B5EF4-FFF2-40B4-BE49-F238E27FC236}">
                  <a16:creationId xmlns:a16="http://schemas.microsoft.com/office/drawing/2014/main" id="{2122D416-4656-684D-B7FC-6A2AA18F05AD}"/>
                </a:ext>
              </a:extLst>
            </p:cNvPr>
            <p:cNvSpPr/>
            <p:nvPr/>
          </p:nvSpPr>
          <p:spPr>
            <a:xfrm rot="2093146" flipV="1">
              <a:off x="6390364" y="2399219"/>
              <a:ext cx="820060" cy="820799"/>
            </a:xfrm>
            <a:prstGeom prst="bentArrow">
              <a:avLst>
                <a:gd name="adj1" fmla="val 25000"/>
                <a:gd name="adj2" fmla="val 25000"/>
                <a:gd name="adj3" fmla="val 25000"/>
                <a:gd name="adj4" fmla="val 875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latin typeface="Noto Sans" panose="020B0502040504020204" pitchFamily="34" charset="0"/>
                <a:ea typeface="Noto Sans" panose="020B0502040504020204" pitchFamily="34" charset="0"/>
                <a:cs typeface="Noto Sans" panose="020B0502040504020204" pitchFamily="34" charset="0"/>
              </a:endParaRPr>
            </a:p>
          </p:txBody>
        </p:sp>
      </p:grpSp>
      <p:graphicFrame>
        <p:nvGraphicFramePr>
          <p:cNvPr id="52" name="Diagramme 2">
            <a:extLst>
              <a:ext uri="{FF2B5EF4-FFF2-40B4-BE49-F238E27FC236}">
                <a16:creationId xmlns:a16="http://schemas.microsoft.com/office/drawing/2014/main" id="{42BE8063-EACD-9444-B64F-2B4753557860}"/>
              </a:ext>
            </a:extLst>
          </p:cNvPr>
          <p:cNvGraphicFramePr/>
          <p:nvPr>
            <p:extLst>
              <p:ext uri="{D42A27DB-BD31-4B8C-83A1-F6EECF244321}">
                <p14:modId xmlns:p14="http://schemas.microsoft.com/office/powerpoint/2010/main" val="66088346"/>
              </p:ext>
            </p:extLst>
          </p:nvPr>
        </p:nvGraphicFramePr>
        <p:xfrm>
          <a:off x="6304944" y="1808239"/>
          <a:ext cx="2460014" cy="225096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Rectangle 4"/>
          <p:cNvSpPr/>
          <p:nvPr/>
        </p:nvSpPr>
        <p:spPr>
          <a:xfrm>
            <a:off x="7963316" y="1750808"/>
            <a:ext cx="1250976" cy="830997"/>
          </a:xfrm>
          <a:prstGeom prst="rect">
            <a:avLst/>
          </a:prstGeom>
        </p:spPr>
        <p:txBody>
          <a:bodyPr wrap="square">
            <a:spAutoFit/>
          </a:bodyPr>
          <a:lstStyle/>
          <a:p>
            <a:pPr marL="171450" indent="-171450">
              <a:buClr>
                <a:schemeClr val="accent3"/>
              </a:buClr>
              <a:buFont typeface="Wingdings" panose="05000000000000000000" pitchFamily="2" charset="2"/>
              <a:buChar char="§"/>
            </a:pPr>
            <a:r>
              <a:rPr lang="fr-FR" sz="800" b="1" dirty="0">
                <a:latin typeface="Noto Sans" panose="020B0502040504020204" pitchFamily="34" charset="0"/>
                <a:ea typeface="Noto Sans" panose="020B0502040504020204" pitchFamily="34" charset="0"/>
                <a:cs typeface="Noto Sans" panose="020B0502040504020204" pitchFamily="34" charset="0"/>
              </a:rPr>
              <a:t>Dette </a:t>
            </a:r>
            <a:r>
              <a:rPr lang="en-US" sz="800" b="1" dirty="0">
                <a:latin typeface="Noto Sans" panose="020B0502040504020204" pitchFamily="34" charset="0"/>
                <a:ea typeface="Noto Sans" panose="020B0502040504020204" pitchFamily="34" charset="0"/>
                <a:cs typeface="Noto Sans" panose="020B0502040504020204" pitchFamily="34" charset="0"/>
              </a:rPr>
              <a:t>Corporate</a:t>
            </a:r>
          </a:p>
          <a:p>
            <a:pPr>
              <a:buClr>
                <a:schemeClr val="accent3"/>
              </a:buClr>
            </a:pPr>
            <a:r>
              <a:rPr lang="en-US" sz="800" b="1" dirty="0">
                <a:latin typeface="Noto Sans" panose="020B0502040504020204" pitchFamily="34" charset="0"/>
                <a:ea typeface="Noto Sans" panose="020B0502040504020204" pitchFamily="34" charset="0"/>
                <a:cs typeface="Noto Sans" panose="020B0502040504020204" pitchFamily="34" charset="0"/>
              </a:rPr>
              <a:t>     </a:t>
            </a:r>
            <a:r>
              <a:rPr lang="en-US" sz="800" dirty="0">
                <a:latin typeface="Noto Sans" panose="020B0502040504020204" pitchFamily="34" charset="0"/>
                <a:ea typeface="Noto Sans" panose="020B0502040504020204" pitchFamily="34" charset="0"/>
                <a:cs typeface="Noto Sans" panose="020B0502040504020204" pitchFamily="34" charset="0"/>
              </a:rPr>
              <a:t>→ Dette senior, </a:t>
            </a:r>
            <a:br>
              <a:rPr lang="en-US" sz="800" dirty="0">
                <a:latin typeface="Noto Sans" panose="020B0502040504020204" pitchFamily="34" charset="0"/>
                <a:ea typeface="Noto Sans" panose="020B0502040504020204" pitchFamily="34" charset="0"/>
                <a:cs typeface="Noto Sans" panose="020B0502040504020204" pitchFamily="34" charset="0"/>
              </a:rPr>
            </a:br>
            <a:r>
              <a:rPr lang="en-US" sz="800" dirty="0">
                <a:latin typeface="Noto Sans" panose="020B0502040504020204" pitchFamily="34" charset="0"/>
                <a:ea typeface="Noto Sans" panose="020B0502040504020204" pitchFamily="34" charset="0"/>
                <a:cs typeface="Noto Sans" panose="020B0502040504020204" pitchFamily="34" charset="0"/>
              </a:rPr>
              <a:t>      direct lending</a:t>
            </a:r>
          </a:p>
          <a:p>
            <a:pPr marL="171450" indent="-171450">
              <a:buClr>
                <a:schemeClr val="accent3"/>
              </a:buClr>
              <a:buFont typeface="Wingdings" panose="05000000000000000000" pitchFamily="2" charset="2"/>
              <a:buChar char="§"/>
            </a:pPr>
            <a:r>
              <a:rPr lang="en-US" sz="800" b="1" dirty="0">
                <a:latin typeface="Noto Sans" panose="020B0502040504020204" pitchFamily="34" charset="0"/>
                <a:ea typeface="Noto Sans" panose="020B0502040504020204" pitchFamily="34" charset="0"/>
                <a:cs typeface="Noto Sans" panose="020B0502040504020204" pitchFamily="34" charset="0"/>
              </a:rPr>
              <a:t>Leveraged Loans</a:t>
            </a:r>
          </a:p>
          <a:p>
            <a:pPr marL="171450" indent="-171450">
              <a:buClr>
                <a:schemeClr val="accent3"/>
              </a:buClr>
              <a:buFont typeface="Wingdings" panose="05000000000000000000" pitchFamily="2" charset="2"/>
              <a:buChar char="§"/>
            </a:pPr>
            <a:r>
              <a:rPr lang="fr-FR" sz="800" b="1" dirty="0">
                <a:latin typeface="Noto Sans" panose="020B0502040504020204" pitchFamily="34" charset="0"/>
                <a:ea typeface="Noto Sans" panose="020B0502040504020204" pitchFamily="34" charset="0"/>
                <a:cs typeface="Noto Sans" panose="020B0502040504020204" pitchFamily="34" charset="0"/>
              </a:rPr>
              <a:t>Dette Immobilière </a:t>
            </a:r>
          </a:p>
        </p:txBody>
      </p:sp>
      <p:sp>
        <p:nvSpPr>
          <p:cNvPr id="33" name="Round Diagonal Corner Rectangle 56">
            <a:extLst>
              <a:ext uri="{FF2B5EF4-FFF2-40B4-BE49-F238E27FC236}">
                <a16:creationId xmlns:a16="http://schemas.microsoft.com/office/drawing/2014/main" id="{F161010A-38A1-4AA1-BF2B-DA869AAD50F3}"/>
              </a:ext>
            </a:extLst>
          </p:cNvPr>
          <p:cNvSpPr/>
          <p:nvPr/>
        </p:nvSpPr>
        <p:spPr>
          <a:xfrm>
            <a:off x="5751154" y="647147"/>
            <a:ext cx="3069553" cy="498320"/>
          </a:xfrm>
          <a:prstGeom prst="round2DiagRect">
            <a:avLst>
              <a:gd name="adj1" fmla="val 35163"/>
              <a:gd name="adj2" fmla="val 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sp>
        <p:nvSpPr>
          <p:cNvPr id="36" name="TextBox 35">
            <a:extLst>
              <a:ext uri="{FF2B5EF4-FFF2-40B4-BE49-F238E27FC236}">
                <a16:creationId xmlns:a16="http://schemas.microsoft.com/office/drawing/2014/main" id="{447078C3-AE99-42F1-9642-EA8CB827CAEA}"/>
              </a:ext>
            </a:extLst>
          </p:cNvPr>
          <p:cNvSpPr txBox="1"/>
          <p:nvPr/>
        </p:nvSpPr>
        <p:spPr>
          <a:xfrm>
            <a:off x="5722274" y="751056"/>
            <a:ext cx="228604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4 étoiles </a:t>
            </a:r>
            <a:r>
              <a:rPr kumimoji="0" lang="fr-FR"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t>
            </a:r>
            <a:r>
              <a:rPr kumimoji="0" lang="fr-FR" sz="11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fr-FR"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note PRI pour la dette privée</a:t>
            </a:r>
            <a:r>
              <a:rPr kumimoji="0" lang="en-GB" sz="800" b="0" i="0" u="none" strike="noStrike" kern="1200" cap="none" spc="0" normalizeH="0" baseline="3000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2</a:t>
            </a:r>
            <a:r>
              <a:rPr kumimoji="0" lang="en-GB"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pic>
        <p:nvPicPr>
          <p:cNvPr id="37" name="Picture 2" descr="Signatory of PRI logo usage | PRI Web Page | PRI">
            <a:extLst>
              <a:ext uri="{FF2B5EF4-FFF2-40B4-BE49-F238E27FC236}">
                <a16:creationId xmlns:a16="http://schemas.microsoft.com/office/drawing/2014/main" id="{D84A3ED3-3F72-4FB7-9564-5D96C26B6CA1}"/>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7926809" y="803496"/>
            <a:ext cx="798461" cy="161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794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re 1">
            <a:extLst>
              <a:ext uri="{FF2B5EF4-FFF2-40B4-BE49-F238E27FC236}">
                <a16:creationId xmlns:a16="http://schemas.microsoft.com/office/drawing/2014/main" id="{B7CA53D9-51D5-AB43-909C-EF3F2C314733}"/>
              </a:ext>
            </a:extLst>
          </p:cNvPr>
          <p:cNvSpPr txBox="1">
            <a:spLocks/>
          </p:cNvSpPr>
          <p:nvPr/>
        </p:nvSpPr>
        <p:spPr>
          <a:xfrm>
            <a:off x="252842" y="15750"/>
            <a:ext cx="7590067"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200" b="1" i="0" u="none" strike="noStrike" kern="1200" cap="all" spc="38"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PRIVATE equity</a:t>
            </a:r>
          </a:p>
        </p:txBody>
      </p:sp>
      <p:sp>
        <p:nvSpPr>
          <p:cNvPr id="43" name="Espace réservé du pied de page 7">
            <a:extLst>
              <a:ext uri="{FF2B5EF4-FFF2-40B4-BE49-F238E27FC236}">
                <a16:creationId xmlns:a16="http://schemas.microsoft.com/office/drawing/2014/main" id="{8F48F3FD-07D2-C040-9DEB-F0819DD2FD85}"/>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23"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Amundi Actifs Réels et Alternatifs - Réservé aux clients professionnels</a:t>
            </a:r>
            <a:endParaRPr kumimoji="0" lang="en-GB" sz="600" b="0" i="0" u="none" strike="noStrike" kern="1200" cap="none" spc="23"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fr-FR" sz="600" b="0" i="0" u="none" strike="noStrike" kern="1200" cap="none" spc="0"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8</a:t>
            </a:fld>
            <a:endParaRPr kumimoji="0" lang="fr-FR"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0" name="object 38"/>
          <p:cNvSpPr txBox="1"/>
          <p:nvPr/>
        </p:nvSpPr>
        <p:spPr>
          <a:xfrm>
            <a:off x="129079" y="4402149"/>
            <a:ext cx="8949610" cy="459100"/>
          </a:xfrm>
          <a:prstGeom prst="rect">
            <a:avLst/>
          </a:prstGeom>
        </p:spPr>
        <p:txBody>
          <a:bodyPr vert="horz" wrap="square" lIns="0" tIns="12700" rIns="0" bIns="0" rtlCol="0">
            <a:spAutoFit/>
          </a:bodyPr>
          <a:lstStyle/>
          <a:p>
            <a:pPr algn="just" defTabSz="914355">
              <a:buClr>
                <a:schemeClr val="accent1"/>
              </a:buClr>
              <a:buSzPct val="130000"/>
            </a:pPr>
            <a:r>
              <a:rPr lang="fr-FR" sz="700" dirty="0">
                <a:solidFill>
                  <a:schemeClr val="tx2"/>
                </a:solidFill>
                <a:latin typeface="Noto Sans" panose="020B0502040504020204" pitchFamily="34" charset="0"/>
                <a:ea typeface="Noto Sans" panose="020B0502040504020204" pitchFamily="34" charset="0"/>
                <a:cs typeface="Noto Sans" panose="020B0502040504020204" pitchFamily="34" charset="0"/>
              </a:rPr>
              <a:t>Source : Amundi Private Equity Funds à fin juin 2024. </a:t>
            </a:r>
            <a:r>
              <a:rPr lang="fr-FR" sz="700" baseline="30000" dirty="0">
                <a:solidFill>
                  <a:schemeClr val="tx2"/>
                </a:solidFill>
                <a:latin typeface="Noto Sans" panose="020B0502040504020204" pitchFamily="34" charset="0"/>
                <a:ea typeface="Noto Sans" panose="020B0502040504020204" pitchFamily="34" charset="0"/>
                <a:cs typeface="Noto Sans" panose="020B0502040504020204" pitchFamily="34" charset="0"/>
              </a:rPr>
              <a:t>1 </a:t>
            </a:r>
            <a:r>
              <a:rPr lang="fr-FR" sz="700" dirty="0">
                <a:solidFill>
                  <a:schemeClr val="tx2"/>
                </a:solidFill>
                <a:latin typeface="Noto Sans" panose="020B0502040504020204" pitchFamily="34" charset="0"/>
                <a:ea typeface="Noto Sans" panose="020B0502040504020204" pitchFamily="34" charset="0"/>
                <a:cs typeface="Noto Sans" panose="020B0502040504020204" pitchFamily="34" charset="0"/>
              </a:rPr>
              <a:t>Track-record de 2010 à fin décembre 2023. Les performances passées ne préjugent pas des performances futures. </a:t>
            </a:r>
            <a:r>
              <a:rPr lang="fr-FR" sz="700" baseline="30000" dirty="0">
                <a:solidFill>
                  <a:schemeClr val="tx2"/>
                </a:solidFill>
                <a:latin typeface="Noto Sans" panose="020B0502040504020204" pitchFamily="34" charset="0"/>
                <a:ea typeface="Noto Sans" panose="020B0502040504020204" pitchFamily="34" charset="0"/>
                <a:cs typeface="Noto Sans" panose="020B0502040504020204" pitchFamily="34" charset="0"/>
              </a:rPr>
              <a:t>2</a:t>
            </a:r>
            <a:r>
              <a:rPr lang="fr-FR" sz="700" dirty="0">
                <a:solidFill>
                  <a:schemeClr val="tx2"/>
                </a:solidFill>
                <a:latin typeface="Noto Sans" panose="020B0502040504020204" pitchFamily="34" charset="0"/>
                <a:ea typeface="Noto Sans" panose="020B0502040504020204" pitchFamily="34" charset="0"/>
                <a:cs typeface="Noto Sans" panose="020B0502040504020204" pitchFamily="34" charset="0"/>
              </a:rPr>
              <a:t> </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Source: PRI Assessment Report 2023. </a:t>
            </a:r>
            <a:r>
              <a:rPr kumimoji="0" lang="fr-FR" sz="700" b="0" i="0" u="none" strike="noStrike" kern="1200" cap="none" spc="-15" normalizeH="0" baseline="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veuillez</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fr-FR" sz="700" b="0" i="0" u="none" strike="noStrike" kern="1200" cap="none" spc="-15" normalizeH="0" baseline="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trouver</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fr-FR"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le rapport complet ainsi que le rapport de transparence des PRI au lien suivant</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hlinkClick r:id="rId2"/>
              </a:rPr>
              <a:t>Amundi PRI Documentation 2023</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a:t>
            </a:r>
            <a:endParaRPr lang="fr-FR" sz="700" dirty="0">
              <a:solidFill>
                <a:schemeClr val="tx2"/>
              </a:solidFill>
              <a:latin typeface="Noto Sans" panose="020B0502040504020204" pitchFamily="34" charset="0"/>
              <a:ea typeface="Noto Sans" panose="020B0502040504020204" pitchFamily="34" charset="0"/>
              <a:cs typeface="Noto Sans" panose="020B0502040504020204" pitchFamily="34" charset="0"/>
            </a:endParaRPr>
          </a:p>
          <a:p>
            <a:pPr algn="just" defTabSz="914355">
              <a:buClr>
                <a:schemeClr val="accent1"/>
              </a:buClr>
              <a:buSzPct val="130000"/>
            </a:pPr>
            <a:r>
              <a:rPr lang="fr-FR" sz="800" b="1" i="1" dirty="0">
                <a:solidFill>
                  <a:schemeClr val="bg1">
                    <a:lumMod val="50000"/>
                  </a:schemeClr>
                </a:solidFill>
                <a:latin typeface="Noto Sans" panose="020B0502040504020204" pitchFamily="34" charset="0"/>
                <a:ea typeface="Noto Sans" panose="020B0502040504020204" pitchFamily="34" charset="0"/>
                <a:cs typeface="Noto Sans" panose="020B0502040504020204" pitchFamily="34" charset="0"/>
              </a:rPr>
              <a:t>Ces solutions sont proposées aux investisseurs acceptant de prendre les risques associés à ces investissements et en contrepartie de commissions de gestion annuelle</a:t>
            </a:r>
          </a:p>
          <a:p>
            <a:pPr algn="just" defTabSz="914355">
              <a:buClr>
                <a:schemeClr val="accent1"/>
              </a:buClr>
              <a:buSzPct val="130000"/>
              <a:buFont typeface="CambriaMath" charset="0"/>
              <a:buNone/>
            </a:pPr>
            <a:endParaRPr lang="fr-FR" sz="700" dirty="0">
              <a:solidFill>
                <a:schemeClr val="tx2"/>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5" name="Ellipse 18">
            <a:extLst>
              <a:ext uri="{FF2B5EF4-FFF2-40B4-BE49-F238E27FC236}">
                <a16:creationId xmlns:a16="http://schemas.microsoft.com/office/drawing/2014/main" id="{080A4E38-104C-A345-8143-8192015B31DA}"/>
              </a:ext>
            </a:extLst>
          </p:cNvPr>
          <p:cNvSpPr/>
          <p:nvPr/>
        </p:nvSpPr>
        <p:spPr>
          <a:xfrm>
            <a:off x="713159" y="612345"/>
            <a:ext cx="1539959" cy="463723"/>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6" name="Ellipse 39">
            <a:extLst>
              <a:ext uri="{FF2B5EF4-FFF2-40B4-BE49-F238E27FC236}">
                <a16:creationId xmlns:a16="http://schemas.microsoft.com/office/drawing/2014/main" id="{1AAFE5E9-B716-F748-84CE-A2B91C144044}"/>
              </a:ext>
            </a:extLst>
          </p:cNvPr>
          <p:cNvSpPr/>
          <p:nvPr/>
        </p:nvSpPr>
        <p:spPr>
          <a:xfrm>
            <a:off x="2412074" y="612345"/>
            <a:ext cx="1539956" cy="463723"/>
          </a:xfrm>
          <a:prstGeom prst="roundRect">
            <a:avLst/>
          </a:prstGeom>
          <a:solidFill>
            <a:srgbClr val="1596C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8" name="Rectangle 47">
            <a:extLst>
              <a:ext uri="{FF2B5EF4-FFF2-40B4-BE49-F238E27FC236}">
                <a16:creationId xmlns:a16="http://schemas.microsoft.com/office/drawing/2014/main" id="{EE084E01-0720-9C4E-BEE3-13853E8A75FC}"/>
              </a:ext>
            </a:extLst>
          </p:cNvPr>
          <p:cNvSpPr/>
          <p:nvPr/>
        </p:nvSpPr>
        <p:spPr>
          <a:xfrm>
            <a:off x="699642" y="594634"/>
            <a:ext cx="1770763" cy="444417"/>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1,5 </a:t>
            </a:r>
            <a:r>
              <a:rPr lang="en-US" sz="1500" b="1" noProof="1">
                <a:solidFill>
                  <a:srgbClr val="FFFFFF"/>
                </a:solidFill>
                <a:latin typeface="Noto Sans" panose="020B0502040504020204" pitchFamily="34" charset="0"/>
                <a:ea typeface="Noto Sans" panose="020B0502040504020204" pitchFamily="34" charset="0"/>
                <a:cs typeface="Noto Sans" panose="020B0502040504020204" pitchFamily="34" charset="0"/>
              </a:rPr>
              <a:t>Md €</a:t>
            </a:r>
            <a:endPar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D’encours</a:t>
            </a:r>
          </a:p>
        </p:txBody>
      </p:sp>
      <p:sp>
        <p:nvSpPr>
          <p:cNvPr id="49" name="Rectangle 48">
            <a:extLst>
              <a:ext uri="{FF2B5EF4-FFF2-40B4-BE49-F238E27FC236}">
                <a16:creationId xmlns:a16="http://schemas.microsoft.com/office/drawing/2014/main" id="{59364918-5D9B-8744-97CB-D87C60A55680}"/>
              </a:ext>
            </a:extLst>
          </p:cNvPr>
          <p:cNvSpPr/>
          <p:nvPr/>
        </p:nvSpPr>
        <p:spPr>
          <a:xfrm>
            <a:off x="2426825" y="593078"/>
            <a:ext cx="1740471" cy="461665"/>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16</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Personnes dédiées</a:t>
            </a:r>
          </a:p>
        </p:txBody>
      </p:sp>
      <p:pic>
        <p:nvPicPr>
          <p:cNvPr id="54" name="Picture 5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42816" y="641928"/>
            <a:ext cx="340962" cy="340962"/>
          </a:xfrm>
          <a:prstGeom prst="rect">
            <a:avLst/>
          </a:prstGeom>
        </p:spPr>
      </p:pic>
      <p:pic>
        <p:nvPicPr>
          <p:cNvPr id="55" name="Picture 5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52885" y="637426"/>
            <a:ext cx="374565" cy="374565"/>
          </a:xfrm>
          <a:prstGeom prst="rect">
            <a:avLst/>
          </a:prstGeom>
        </p:spPr>
      </p:pic>
      <p:sp>
        <p:nvSpPr>
          <p:cNvPr id="65" name="Ellipse 42">
            <a:extLst>
              <a:ext uri="{FF2B5EF4-FFF2-40B4-BE49-F238E27FC236}">
                <a16:creationId xmlns:a16="http://schemas.microsoft.com/office/drawing/2014/main" id="{7D2BD0BC-E741-3844-9711-0F1722387175}"/>
              </a:ext>
            </a:extLst>
          </p:cNvPr>
          <p:cNvSpPr/>
          <p:nvPr/>
        </p:nvSpPr>
        <p:spPr>
          <a:xfrm>
            <a:off x="4125737" y="612345"/>
            <a:ext cx="1698461" cy="463723"/>
          </a:xfrm>
          <a:prstGeom prst="roundRect">
            <a:avLst/>
          </a:prstGeom>
          <a:solidFill>
            <a:srgbClr val="0073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66" name="Rectangle 65">
            <a:extLst>
              <a:ext uri="{FF2B5EF4-FFF2-40B4-BE49-F238E27FC236}">
                <a16:creationId xmlns:a16="http://schemas.microsoft.com/office/drawing/2014/main" id="{B55439BE-E8A2-D145-BCDD-DDD9F5961DA3}"/>
              </a:ext>
            </a:extLst>
          </p:cNvPr>
          <p:cNvSpPr/>
          <p:nvPr/>
        </p:nvSpPr>
        <p:spPr>
          <a:xfrm>
            <a:off x="4154235" y="545580"/>
            <a:ext cx="1335014" cy="569387"/>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1998</a:t>
            </a:r>
          </a:p>
          <a:p>
            <a:pPr marL="0" marR="0" lvl="0" indent="0" algn="l" defTabSz="342900" rtl="0" eaLnBrk="1" fontAlgn="auto" latinLnBrk="0" hangingPunct="1">
              <a:lnSpc>
                <a:spcPct val="100000"/>
              </a:lnSpc>
              <a:spcBef>
                <a:spcPts val="0"/>
              </a:spcBef>
              <a:spcAft>
                <a:spcPts val="0"/>
              </a:spcAft>
              <a:buClrTx/>
              <a:buSzTx/>
              <a:buFontTx/>
              <a:buNone/>
              <a:tabLst/>
              <a:defRPr/>
            </a:pPr>
            <a:r>
              <a:rPr lang="en-US" sz="800" noProof="1">
                <a:solidFill>
                  <a:srgbClr val="FFFFFF"/>
                </a:solidFill>
                <a:latin typeface="Noto Sans" panose="020B0502040504020204" pitchFamily="34" charset="0"/>
                <a:ea typeface="Noto Sans" panose="020B0502040504020204" pitchFamily="34" charset="0"/>
                <a:cs typeface="Noto Sans" panose="020B0502040504020204" pitchFamily="34" charset="0"/>
              </a:rPr>
              <a:t>Lancement de l’expertise </a:t>
            </a:r>
            <a:endParaRPr kumimoji="0" lang="en-US" sz="800"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67" name="Picture 6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33587" y="650709"/>
            <a:ext cx="323400" cy="323400"/>
          </a:xfrm>
          <a:prstGeom prst="rect">
            <a:avLst/>
          </a:prstGeom>
        </p:spPr>
      </p:pic>
      <p:sp>
        <p:nvSpPr>
          <p:cNvPr id="59" name="Rectangle 58">
            <a:extLst>
              <a:ext uri="{FF2B5EF4-FFF2-40B4-BE49-F238E27FC236}">
                <a16:creationId xmlns:a16="http://schemas.microsoft.com/office/drawing/2014/main" id="{FED7FC6C-2B59-CF4B-B3BE-AF0281C12FFD}"/>
              </a:ext>
            </a:extLst>
          </p:cNvPr>
          <p:cNvSpPr/>
          <p:nvPr/>
        </p:nvSpPr>
        <p:spPr>
          <a:xfrm>
            <a:off x="0" y="1427501"/>
            <a:ext cx="9144000" cy="8554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oto Sans" panose="020B0502040504020204" pitchFamily="34" charset="0"/>
              <a:ea typeface="Noto Sans" panose="020B0502040504020204" pitchFamily="34" charset="0"/>
              <a:cs typeface="Noto Sans" panose="020B0502040504020204" pitchFamily="34" charset="0"/>
            </a:endParaRPr>
          </a:p>
        </p:txBody>
      </p:sp>
      <p:sp>
        <p:nvSpPr>
          <p:cNvPr id="63" name="TextBox 62">
            <a:extLst>
              <a:ext uri="{FF2B5EF4-FFF2-40B4-BE49-F238E27FC236}">
                <a16:creationId xmlns:a16="http://schemas.microsoft.com/office/drawing/2014/main" id="{78BF224D-01B1-F94F-BED8-87D310AC652E}"/>
              </a:ext>
            </a:extLst>
          </p:cNvPr>
          <p:cNvSpPr txBox="1"/>
          <p:nvPr/>
        </p:nvSpPr>
        <p:spPr>
          <a:xfrm>
            <a:off x="350416" y="1539168"/>
            <a:ext cx="8538267" cy="726377"/>
          </a:xfrm>
          <a:prstGeom prst="rect">
            <a:avLst/>
          </a:prstGeom>
          <a:noFill/>
        </p:spPr>
        <p:txBody>
          <a:bodyPr wrap="square" lIns="144000" tIns="72000" rIns="108000" bIns="108000" rtlCol="0" anchor="ctr">
            <a:noAutofit/>
          </a:bodyPr>
          <a:lstStyle/>
          <a:p>
            <a:pPr marL="134938" indent="-134938" defTabSz="457200">
              <a:spcAft>
                <a:spcPts val="600"/>
              </a:spcAft>
              <a:buClr>
                <a:schemeClr val="accent1"/>
              </a:buClr>
              <a:buFont typeface="Police système Courant"/>
              <a:buChar char="–"/>
              <a:defRPr/>
            </a:pP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Une équipe de 12 professionnels affichant plus de 20 années d’expérience qui se concentre sur </a:t>
            </a:r>
            <a:r>
              <a:rPr lang="fr-FR" sz="800" b="1" dirty="0">
                <a:solidFill>
                  <a:schemeClr val="bg1"/>
                </a:solidFill>
                <a:latin typeface="Noto Sans" panose="020B0502040504020204" pitchFamily="34" charset="0"/>
                <a:ea typeface="Noto Sans" panose="020B0502040504020204" pitchFamily="34" charset="0"/>
                <a:cs typeface="Noto Sans" panose="020B0502040504020204" pitchFamily="34" charset="0"/>
              </a:rPr>
              <a:t>deux stratégies complémentaires : </a:t>
            </a:r>
            <a:r>
              <a:rPr lang="fr-FR" sz="800" b="1" dirty="0" err="1">
                <a:solidFill>
                  <a:schemeClr val="bg1"/>
                </a:solidFill>
                <a:latin typeface="Noto Sans" panose="020B0502040504020204" pitchFamily="34" charset="0"/>
                <a:ea typeface="Noto Sans" panose="020B0502040504020204" pitchFamily="34" charset="0"/>
                <a:cs typeface="Noto Sans" panose="020B0502040504020204" pitchFamily="34" charset="0"/>
              </a:rPr>
              <a:t>Midcap</a:t>
            </a:r>
            <a:r>
              <a:rPr lang="fr-FR" sz="800" b="1" dirty="0">
                <a:solidFill>
                  <a:schemeClr val="bg1"/>
                </a:solidFill>
                <a:latin typeface="Noto Sans" panose="020B0502040504020204" pitchFamily="34" charset="0"/>
                <a:ea typeface="Noto Sans" panose="020B0502040504020204" pitchFamily="34" charset="0"/>
                <a:cs typeface="Noto Sans" panose="020B0502040504020204" pitchFamily="34" charset="0"/>
              </a:rPr>
              <a:t> et Impact.</a:t>
            </a:r>
          </a:p>
          <a:p>
            <a:pPr marL="134938" indent="-134938" defTabSz="457200">
              <a:spcAft>
                <a:spcPts val="600"/>
              </a:spcAft>
              <a:buClr>
                <a:schemeClr val="accent1"/>
              </a:buClr>
              <a:buFont typeface="Police système Courant"/>
              <a:buChar char="–"/>
              <a:defRPr/>
            </a:pP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Un historique de performance robuste: un TRI brut de 23%</a:t>
            </a:r>
            <a:r>
              <a:rPr lang="fr-FR" sz="800" baseline="30000" dirty="0">
                <a:solidFill>
                  <a:schemeClr val="bg1"/>
                </a:solidFill>
                <a:latin typeface="Noto Sans" panose="020B0502040504020204" pitchFamily="34" charset="0"/>
                <a:ea typeface="Noto Sans" panose="020B0502040504020204" pitchFamily="34" charset="0"/>
                <a:cs typeface="Noto Sans" panose="020B0502040504020204" pitchFamily="34" charset="0"/>
              </a:rPr>
              <a:t>1</a:t>
            </a: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 et un multiple de 2,3x</a:t>
            </a:r>
            <a:r>
              <a:rPr lang="fr-FR" sz="800" baseline="30000" dirty="0">
                <a:solidFill>
                  <a:schemeClr val="bg1"/>
                </a:solidFill>
                <a:latin typeface="Noto Sans" panose="020B0502040504020204" pitchFamily="34" charset="0"/>
                <a:ea typeface="Noto Sans" panose="020B0502040504020204" pitchFamily="34" charset="0"/>
                <a:cs typeface="Noto Sans" panose="020B0502040504020204" pitchFamily="34" charset="0"/>
              </a:rPr>
              <a:t>1 </a:t>
            </a: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a:t>
            </a:r>
            <a:r>
              <a:rPr lang="fr-FR" sz="800" i="1" dirty="0" err="1">
                <a:solidFill>
                  <a:schemeClr val="bg1"/>
                </a:solidFill>
                <a:latin typeface="Noto Sans" panose="020B0502040504020204" pitchFamily="34" charset="0"/>
                <a:ea typeface="Noto Sans" panose="020B0502040504020204" pitchFamily="34" charset="0"/>
                <a:cs typeface="Noto Sans" panose="020B0502040504020204" pitchFamily="34" charset="0"/>
              </a:rPr>
              <a:t>track</a:t>
            </a:r>
            <a:r>
              <a:rPr lang="fr-FR" sz="800" i="1" dirty="0">
                <a:solidFill>
                  <a:schemeClr val="bg1"/>
                </a:solidFill>
                <a:latin typeface="Noto Sans" panose="020B0502040504020204" pitchFamily="34" charset="0"/>
                <a:ea typeface="Noto Sans" panose="020B0502040504020204" pitchFamily="34" charset="0"/>
                <a:cs typeface="Noto Sans" panose="020B0502040504020204" pitchFamily="34" charset="0"/>
              </a:rPr>
              <a:t> record </a:t>
            </a: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stratégie </a:t>
            </a:r>
            <a:r>
              <a:rPr lang="fr-FR" sz="800" dirty="0" err="1">
                <a:solidFill>
                  <a:schemeClr val="bg1"/>
                </a:solidFill>
                <a:latin typeface="Noto Sans" panose="020B0502040504020204" pitchFamily="34" charset="0"/>
                <a:ea typeface="Noto Sans" panose="020B0502040504020204" pitchFamily="34" charset="0"/>
                <a:cs typeface="Noto Sans" panose="020B0502040504020204" pitchFamily="34" charset="0"/>
              </a:rPr>
              <a:t>Midcap</a:t>
            </a: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a:t>
            </a:r>
          </a:p>
          <a:p>
            <a:pPr marL="134938" indent="-134938" defTabSz="457200">
              <a:spcAft>
                <a:spcPts val="600"/>
              </a:spcAft>
              <a:buClr>
                <a:schemeClr val="accent1"/>
              </a:buClr>
              <a:buFont typeface="Police système Courant"/>
              <a:buChar char="–"/>
              <a:defRPr/>
            </a:pP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Une forte proposition de valeur </a:t>
            </a:r>
            <a:r>
              <a:rPr lang="en-GB"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Amundi apporte sa puissance financière, ses réseaux d’affaires, une aide à l’internationalisation et une solide expertise ESG et impact aux entreprises accompagnées (</a:t>
            </a:r>
            <a:r>
              <a:rPr lang="fr-FR" sz="800" i="1" dirty="0">
                <a:solidFill>
                  <a:schemeClr val="bg1"/>
                </a:solidFill>
                <a:latin typeface="Noto Sans" panose="020B0502040504020204" pitchFamily="34" charset="0"/>
                <a:ea typeface="Noto Sans" panose="020B0502040504020204" pitchFamily="34" charset="0"/>
                <a:cs typeface="Noto Sans" panose="020B0502040504020204" pitchFamily="34" charset="0"/>
              </a:rPr>
              <a:t>voir page suivante</a:t>
            </a: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68" name="Rectangle 3">
            <a:extLst>
              <a:ext uri="{FF2B5EF4-FFF2-40B4-BE49-F238E27FC236}">
                <a16:creationId xmlns:a16="http://schemas.microsoft.com/office/drawing/2014/main" id="{E72F3780-2A6E-8D41-8E48-1E4CDF693B63}"/>
              </a:ext>
            </a:extLst>
          </p:cNvPr>
          <p:cNvSpPr>
            <a:spLocks noChangeArrowheads="1"/>
          </p:cNvSpPr>
          <p:nvPr/>
        </p:nvSpPr>
        <p:spPr bwMode="auto">
          <a:xfrm>
            <a:off x="440249" y="1275075"/>
            <a:ext cx="5049000" cy="199800"/>
          </a:xfrm>
          <a:prstGeom prst="roundRect">
            <a:avLst/>
          </a:prstGeom>
          <a:solidFill>
            <a:schemeClr val="accent6"/>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algn="ctr" defTabSz="457200" eaLnBrk="0" hangingPunct="0">
              <a:defRPr/>
            </a:pPr>
            <a:r>
              <a:rPr lang="fr-FR" altLang="fr-FR" sz="1050" b="1" dirty="0">
                <a:solidFill>
                  <a:srgbClr val="FFFFFF"/>
                </a:solidFill>
                <a:latin typeface="Noto Sans" panose="020B0502040504020204" pitchFamily="34" charset="0"/>
                <a:ea typeface="Noto Sans" panose="020B0502040504020204" pitchFamily="34" charset="0"/>
                <a:cs typeface="Noto Sans" panose="020B0502040504020204" pitchFamily="34" charset="0"/>
              </a:rPr>
              <a:t>Spécialiste des entreprises non cotées de taille intermédiaire</a:t>
            </a:r>
          </a:p>
        </p:txBody>
      </p:sp>
      <p:sp>
        <p:nvSpPr>
          <p:cNvPr id="69" name="Rectangle 68">
            <a:extLst>
              <a:ext uri="{FF2B5EF4-FFF2-40B4-BE49-F238E27FC236}">
                <a16:creationId xmlns:a16="http://schemas.microsoft.com/office/drawing/2014/main" id="{FED7FC6C-2B59-CF4B-B3BE-AF0281C12FFD}"/>
              </a:ext>
            </a:extLst>
          </p:cNvPr>
          <p:cNvSpPr/>
          <p:nvPr/>
        </p:nvSpPr>
        <p:spPr>
          <a:xfrm>
            <a:off x="0" y="2420465"/>
            <a:ext cx="9144000" cy="9576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oto Sans" panose="020B0502040504020204" pitchFamily="34" charset="0"/>
              <a:ea typeface="Noto Sans" panose="020B0502040504020204" pitchFamily="34" charset="0"/>
              <a:cs typeface="Noto Sans" panose="020B0502040504020204" pitchFamily="34" charset="0"/>
            </a:endParaRPr>
          </a:p>
        </p:txBody>
      </p:sp>
      <p:sp>
        <p:nvSpPr>
          <p:cNvPr id="72" name="TextBox 71">
            <a:extLst>
              <a:ext uri="{FF2B5EF4-FFF2-40B4-BE49-F238E27FC236}">
                <a16:creationId xmlns:a16="http://schemas.microsoft.com/office/drawing/2014/main" id="{78BF224D-01B1-F94F-BED8-87D310AC652E}"/>
              </a:ext>
            </a:extLst>
          </p:cNvPr>
          <p:cNvSpPr txBox="1"/>
          <p:nvPr/>
        </p:nvSpPr>
        <p:spPr>
          <a:xfrm>
            <a:off x="350416" y="2542601"/>
            <a:ext cx="8538266" cy="835551"/>
          </a:xfrm>
          <a:prstGeom prst="rect">
            <a:avLst/>
          </a:prstGeom>
          <a:noFill/>
        </p:spPr>
        <p:txBody>
          <a:bodyPr wrap="square" lIns="144000" tIns="72000" rIns="108000" bIns="108000" rtlCol="0" anchor="ctr">
            <a:noAutofit/>
          </a:bodyPr>
          <a:lstStyle/>
          <a:p>
            <a:pPr marL="134938" indent="-134938" defTabSz="457200">
              <a:spcAft>
                <a:spcPts val="600"/>
              </a:spcAft>
              <a:buClr>
                <a:schemeClr val="accent1"/>
              </a:buClr>
              <a:buFont typeface="Police système Courant"/>
              <a:buChar char="–"/>
              <a:defRPr/>
            </a:pP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Accès aux sociétés entrepreneuriales et familiales pour lesquelles les dirigeants et les familles souhaitent garder le contrôle. </a:t>
            </a:r>
          </a:p>
          <a:p>
            <a:pPr marL="134938" indent="-134938" defTabSz="457200">
              <a:spcAft>
                <a:spcPts val="600"/>
              </a:spcAft>
              <a:buClr>
                <a:schemeClr val="accent1"/>
              </a:buClr>
              <a:buFont typeface="Police système Courant"/>
              <a:buChar char="–"/>
              <a:defRPr/>
            </a:pP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Permettant des prix d’entrée attractifs du fait d’une concurrence moindre sur ce segment de marché. </a:t>
            </a:r>
          </a:p>
          <a:p>
            <a:pPr marL="134938" indent="-134938" defTabSz="457200">
              <a:spcAft>
                <a:spcPts val="600"/>
              </a:spcAft>
              <a:buClr>
                <a:schemeClr val="accent1"/>
              </a:buClr>
              <a:buFont typeface="Police système Courant"/>
              <a:buChar char="–"/>
              <a:defRPr/>
            </a:pP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Une participation active à la gouvernance des entreprises en participant aux décisions stratégiques en restant non-ingérant dans la gestion quotidienne.  </a:t>
            </a:r>
          </a:p>
          <a:p>
            <a:pPr marL="134938" indent="-134938" defTabSz="457200">
              <a:spcAft>
                <a:spcPts val="600"/>
              </a:spcAft>
              <a:buClr>
                <a:schemeClr val="accent1"/>
              </a:buClr>
              <a:buFont typeface="Police système Courant"/>
              <a:buChar char="–"/>
              <a:defRPr/>
            </a:pP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Soutien actif à la stratégie de croissance de l'entreprise (organique ou par acquisitions), à l'internationalisation, à la transition digitale et environnementale. </a:t>
            </a:r>
          </a:p>
        </p:txBody>
      </p:sp>
      <p:sp>
        <p:nvSpPr>
          <p:cNvPr id="75" name="Rectangle 3">
            <a:extLst>
              <a:ext uri="{FF2B5EF4-FFF2-40B4-BE49-F238E27FC236}">
                <a16:creationId xmlns:a16="http://schemas.microsoft.com/office/drawing/2014/main" id="{4F5F243A-52A7-274E-97DC-2DD69A2D207C}"/>
              </a:ext>
            </a:extLst>
          </p:cNvPr>
          <p:cNvSpPr>
            <a:spLocks noChangeArrowheads="1"/>
          </p:cNvSpPr>
          <p:nvPr/>
        </p:nvSpPr>
        <p:spPr bwMode="auto">
          <a:xfrm>
            <a:off x="449590" y="2324632"/>
            <a:ext cx="5039659" cy="199800"/>
          </a:xfrm>
          <a:prstGeom prst="roundRect">
            <a:avLst/>
          </a:prstGeom>
          <a:solidFill>
            <a:srgbClr val="1596C8"/>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algn="ctr" defTabSz="342900" eaLnBrk="0" hangingPunct="0">
              <a:defRPr/>
            </a:pPr>
            <a:r>
              <a:rPr lang="fr-FR" altLang="fr-FR" sz="1050" b="1" dirty="0">
                <a:solidFill>
                  <a:srgbClr val="FFFFFF"/>
                </a:solidFill>
                <a:latin typeface="Noto Sans" panose="020B0502040504020204" pitchFamily="34" charset="0"/>
                <a:ea typeface="Noto Sans" panose="020B0502040504020204" pitchFamily="34" charset="0"/>
                <a:cs typeface="Noto Sans" panose="020B0502040504020204" pitchFamily="34" charset="0"/>
              </a:rPr>
              <a:t>Un investisseur minoritaire actif</a:t>
            </a:r>
            <a:endParaRPr lang="en-GB" sz="1050" b="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78" name="Round Diagonal Corner Rectangle 77"/>
          <p:cNvSpPr/>
          <p:nvPr/>
        </p:nvSpPr>
        <p:spPr>
          <a:xfrm>
            <a:off x="6110825" y="454778"/>
            <a:ext cx="2882100" cy="894298"/>
          </a:xfrm>
          <a:prstGeom prst="round2DiagRect">
            <a:avLst>
              <a:gd name="adj1" fmla="val 35163"/>
              <a:gd name="adj2" fmla="val 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sp>
        <p:nvSpPr>
          <p:cNvPr id="80" name="TextBox 79"/>
          <p:cNvSpPr txBox="1"/>
          <p:nvPr/>
        </p:nvSpPr>
        <p:spPr>
          <a:xfrm>
            <a:off x="6212108" y="523294"/>
            <a:ext cx="2676574" cy="338554"/>
          </a:xfrm>
          <a:prstGeom prst="rect">
            <a:avLst/>
          </a:prstGeom>
          <a:noFill/>
        </p:spPr>
        <p:txBody>
          <a:bodyPr wrap="square" rtlCol="0">
            <a:spAutoFit/>
          </a:bodyPr>
          <a:lstStyle/>
          <a:p>
            <a:pPr algn="ctr"/>
            <a:r>
              <a:rPr lang="fr-FR" sz="800" dirty="0">
                <a:latin typeface="Noto Sans" panose="020B0502040504020204" pitchFamily="34" charset="0"/>
                <a:ea typeface="Noto Sans" panose="020B0502040504020204" pitchFamily="34" charset="0"/>
                <a:cs typeface="Noto Sans" panose="020B0502040504020204" pitchFamily="34" charset="0"/>
              </a:rPr>
              <a:t>Amundi PEF a signé le manifeste de l’</a:t>
            </a:r>
            <a:r>
              <a:rPr lang="fr-FR" sz="800" b="1" dirty="0">
                <a:latin typeface="Noto Sans" panose="020B0502040504020204" pitchFamily="34" charset="0"/>
                <a:ea typeface="Noto Sans" panose="020B0502040504020204" pitchFamily="34" charset="0"/>
                <a:cs typeface="Noto Sans" panose="020B0502040504020204" pitchFamily="34" charset="0"/>
              </a:rPr>
              <a:t>Initiative Internationale pour le Climat</a:t>
            </a:r>
          </a:p>
        </p:txBody>
      </p:sp>
      <p:sp>
        <p:nvSpPr>
          <p:cNvPr id="82" name="TextBox 81"/>
          <p:cNvSpPr txBox="1"/>
          <p:nvPr/>
        </p:nvSpPr>
        <p:spPr>
          <a:xfrm>
            <a:off x="6054710" y="874103"/>
            <a:ext cx="2991369" cy="215444"/>
          </a:xfrm>
          <a:prstGeom prst="rect">
            <a:avLst/>
          </a:prstGeom>
          <a:noFill/>
        </p:spPr>
        <p:txBody>
          <a:bodyPr wrap="square" rtlCol="0">
            <a:spAutoFit/>
          </a:bodyPr>
          <a:lstStyle/>
          <a:p>
            <a:pPr algn="ctr"/>
            <a:r>
              <a:rPr lang="fr-FR" sz="800" dirty="0">
                <a:latin typeface="Noto Sans" panose="020B0502040504020204" pitchFamily="34" charset="0"/>
                <a:ea typeface="Noto Sans" panose="020B0502040504020204" pitchFamily="34" charset="0"/>
                <a:cs typeface="Noto Sans" panose="020B0502040504020204" pitchFamily="34" charset="0"/>
              </a:rPr>
              <a:t>Note PRI de </a:t>
            </a:r>
            <a:r>
              <a:rPr lang="fr-FR" sz="800" b="1" dirty="0">
                <a:latin typeface="Noto Sans" panose="020B0502040504020204" pitchFamily="34" charset="0"/>
                <a:ea typeface="Noto Sans" panose="020B0502040504020204" pitchFamily="34" charset="0"/>
                <a:cs typeface="Noto Sans" panose="020B0502040504020204" pitchFamily="34" charset="0"/>
              </a:rPr>
              <a:t>4 étoiles </a:t>
            </a:r>
            <a:r>
              <a:rPr lang="fr-FR" sz="800" dirty="0">
                <a:latin typeface="Noto Sans" panose="020B0502040504020204" pitchFamily="34" charset="0"/>
                <a:ea typeface="Noto Sans" panose="020B0502040504020204" pitchFamily="34" charset="0"/>
                <a:cs typeface="Noto Sans" panose="020B0502040504020204" pitchFamily="34" charset="0"/>
              </a:rPr>
              <a:t>pour le </a:t>
            </a:r>
            <a:r>
              <a:rPr lang="en-GB" sz="800" dirty="0">
                <a:latin typeface="Noto Sans" panose="020B0502040504020204" pitchFamily="34" charset="0"/>
                <a:ea typeface="Noto Sans" panose="020B0502040504020204" pitchFamily="34" charset="0"/>
                <a:cs typeface="Noto Sans" panose="020B0502040504020204" pitchFamily="34" charset="0"/>
              </a:rPr>
              <a:t>private equity direct</a:t>
            </a:r>
            <a:r>
              <a:rPr lang="en-GB" sz="800" baseline="30000" dirty="0">
                <a:latin typeface="Noto Sans" panose="020B0502040504020204" pitchFamily="34" charset="0"/>
                <a:ea typeface="Noto Sans" panose="020B0502040504020204" pitchFamily="34" charset="0"/>
                <a:cs typeface="Noto Sans" panose="020B0502040504020204" pitchFamily="34" charset="0"/>
              </a:rPr>
              <a:t>2</a:t>
            </a:r>
          </a:p>
        </p:txBody>
      </p:sp>
      <p:pic>
        <p:nvPicPr>
          <p:cNvPr id="1026" name="Picture 2" descr="Signatory of PRI logo usage | PRI Web Page | PRI"/>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7074338" y="1083885"/>
            <a:ext cx="952114" cy="192088"/>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a:extLst>
              <a:ext uri="{FF2B5EF4-FFF2-40B4-BE49-F238E27FC236}">
                <a16:creationId xmlns:a16="http://schemas.microsoft.com/office/drawing/2014/main" id="{FED7FC6C-2B59-CF4B-B3BE-AF0281C12FFD}"/>
              </a:ext>
            </a:extLst>
          </p:cNvPr>
          <p:cNvSpPr/>
          <p:nvPr/>
        </p:nvSpPr>
        <p:spPr>
          <a:xfrm>
            <a:off x="-4320" y="3510496"/>
            <a:ext cx="9148320" cy="8480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oto Sans" panose="020B0502040504020204" pitchFamily="34" charset="0"/>
              <a:ea typeface="Noto Sans" panose="020B0502040504020204" pitchFamily="34" charset="0"/>
              <a:cs typeface="Noto Sans" panose="020B0502040504020204" pitchFamily="34" charset="0"/>
            </a:endParaRPr>
          </a:p>
        </p:txBody>
      </p:sp>
      <p:sp>
        <p:nvSpPr>
          <p:cNvPr id="88" name="TextBox 87">
            <a:extLst>
              <a:ext uri="{FF2B5EF4-FFF2-40B4-BE49-F238E27FC236}">
                <a16:creationId xmlns:a16="http://schemas.microsoft.com/office/drawing/2014/main" id="{78BF224D-01B1-F94F-BED8-87D310AC652E}"/>
              </a:ext>
            </a:extLst>
          </p:cNvPr>
          <p:cNvSpPr txBox="1"/>
          <p:nvPr/>
        </p:nvSpPr>
        <p:spPr>
          <a:xfrm>
            <a:off x="354047" y="3582209"/>
            <a:ext cx="8538266" cy="835551"/>
          </a:xfrm>
          <a:prstGeom prst="rect">
            <a:avLst/>
          </a:prstGeom>
          <a:noFill/>
        </p:spPr>
        <p:txBody>
          <a:bodyPr wrap="square" lIns="144000" tIns="72000" rIns="108000" bIns="108000" rtlCol="0" anchor="ctr">
            <a:noAutofit/>
          </a:bodyPr>
          <a:lstStyle/>
          <a:p>
            <a:pPr marL="134938" indent="-134938" defTabSz="457200">
              <a:spcAft>
                <a:spcPts val="600"/>
              </a:spcAft>
              <a:buClr>
                <a:schemeClr val="accent1"/>
              </a:buClr>
              <a:buFont typeface="Police système Courant"/>
              <a:buChar char="–"/>
              <a:defRPr/>
            </a:pP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Nous investissons en capital des tickets unitaires de 20 M€ à 50 M€ dans des entreprises non cotées en croissance rentable, leader sur leur segment de marché, et bénéficiant d’au moins une des mégatendances suivantes: Technologie, Démographie, Mutations économiques, Environnement, Changements sociétaux.</a:t>
            </a:r>
          </a:p>
          <a:p>
            <a:pPr marL="134938" indent="-134938" defTabSz="457200">
              <a:spcAft>
                <a:spcPts val="600"/>
              </a:spcAft>
              <a:buClr>
                <a:schemeClr val="accent1"/>
              </a:buClr>
              <a:buFont typeface="Police système Courant"/>
              <a:buChar char="–"/>
              <a:defRPr/>
            </a:pP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Nous offrons aux investisseurs institutionnels et aux particuliers fortunés un accès au capital de ces entreprises, fleurons de nos territoires, via une typologie variée de fonds</a:t>
            </a:r>
            <a:r>
              <a:rPr lang="en-GB"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 (FPCI, FCPR , FCPI, FPS)</a:t>
            </a:r>
          </a:p>
        </p:txBody>
      </p:sp>
      <p:sp>
        <p:nvSpPr>
          <p:cNvPr id="89" name="Rectangle 3">
            <a:extLst>
              <a:ext uri="{FF2B5EF4-FFF2-40B4-BE49-F238E27FC236}">
                <a16:creationId xmlns:a16="http://schemas.microsoft.com/office/drawing/2014/main" id="{4F5F243A-52A7-274E-97DC-2DD69A2D207C}"/>
              </a:ext>
            </a:extLst>
          </p:cNvPr>
          <p:cNvSpPr>
            <a:spLocks noChangeArrowheads="1"/>
          </p:cNvSpPr>
          <p:nvPr/>
        </p:nvSpPr>
        <p:spPr bwMode="auto">
          <a:xfrm>
            <a:off x="453221" y="3414663"/>
            <a:ext cx="5039659" cy="199800"/>
          </a:xfrm>
          <a:prstGeom prst="roundRect">
            <a:avLst/>
          </a:prstGeom>
          <a:solidFill>
            <a:schemeClr val="accent3"/>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algn="ctr" defTabSz="342900" eaLnBrk="0" hangingPunct="0">
              <a:defRPr/>
            </a:pPr>
            <a:r>
              <a:rPr lang="fr-FR" altLang="fr-FR" sz="1050" b="1" dirty="0">
                <a:solidFill>
                  <a:srgbClr val="FFFFFF"/>
                </a:solidFill>
                <a:latin typeface="Noto Sans" panose="020B0502040504020204" pitchFamily="34" charset="0"/>
                <a:ea typeface="Noto Sans" panose="020B0502040504020204" pitchFamily="34" charset="0"/>
                <a:cs typeface="Noto Sans" panose="020B0502040504020204" pitchFamily="34" charset="0"/>
              </a:rPr>
              <a:t>Investir dans les champions de l'industrie</a:t>
            </a:r>
            <a:endParaRPr lang="en-US" sz="1050" b="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2701305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re 1">
            <a:extLst>
              <a:ext uri="{FF2B5EF4-FFF2-40B4-BE49-F238E27FC236}">
                <a16:creationId xmlns:a16="http://schemas.microsoft.com/office/drawing/2014/main" id="{B7CA53D9-51D5-AB43-909C-EF3F2C314733}"/>
              </a:ext>
            </a:extLst>
          </p:cNvPr>
          <p:cNvSpPr txBox="1">
            <a:spLocks/>
          </p:cNvSpPr>
          <p:nvPr/>
        </p:nvSpPr>
        <p:spPr>
          <a:xfrm>
            <a:off x="252838" y="15750"/>
            <a:ext cx="7590067"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1200" b="1" i="0" u="none" strike="noStrike" kern="1200" cap="all" spc="38"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ZOOM SUR NOTRE APPROCHE DE L'INVESTISSEMENT D'IMPACT DANS LE PRIVATE EQUITY</a:t>
            </a:r>
            <a:endParaRPr kumimoji="0" lang="en-US" sz="1200" b="1" i="0" u="none" strike="noStrike" kern="1200" cap="all" spc="38"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fr-FR" sz="600" b="0" i="0" u="none" strike="noStrike" kern="1200" cap="none" spc="0"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9</a:t>
            </a:fld>
            <a:endParaRPr kumimoji="0" lang="fr-FR"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3" name="Rectangle: Diagonal Corners Rounded 72">
            <a:extLst>
              <a:ext uri="{FF2B5EF4-FFF2-40B4-BE49-F238E27FC236}">
                <a16:creationId xmlns:a16="http://schemas.microsoft.com/office/drawing/2014/main" id="{FED7FC6C-2B59-CF4B-B3BE-AF0281C12FFD}"/>
              </a:ext>
            </a:extLst>
          </p:cNvPr>
          <p:cNvSpPr/>
          <p:nvPr/>
        </p:nvSpPr>
        <p:spPr>
          <a:xfrm>
            <a:off x="188694" y="799423"/>
            <a:ext cx="4318531" cy="3359647"/>
          </a:xfrm>
          <a:prstGeom prst="round2Diag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9" name="Rectangle 3">
            <a:extLst>
              <a:ext uri="{FF2B5EF4-FFF2-40B4-BE49-F238E27FC236}">
                <a16:creationId xmlns:a16="http://schemas.microsoft.com/office/drawing/2014/main" id="{E72F3780-2A6E-8D41-8E48-1E4CDF693B63}"/>
              </a:ext>
            </a:extLst>
          </p:cNvPr>
          <p:cNvSpPr>
            <a:spLocks noChangeArrowheads="1"/>
          </p:cNvSpPr>
          <p:nvPr/>
        </p:nvSpPr>
        <p:spPr bwMode="auto">
          <a:xfrm>
            <a:off x="397039" y="668503"/>
            <a:ext cx="3835706" cy="337277"/>
          </a:xfrm>
          <a:prstGeom prst="roundRect">
            <a:avLst/>
          </a:prstGeom>
          <a:solidFill>
            <a:schemeClr val="accent1"/>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algn="ctr" defTabSz="342900" eaLnBrk="0" hangingPunct="0">
              <a:defRPr/>
            </a:pPr>
            <a:r>
              <a:rPr kumimoji="0" lang="en-GB" altLang="fr-FR" sz="10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lang="fr-FR" altLang="fr-FR" sz="10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Une expertise dédiée à l'investissement à impact social</a:t>
            </a:r>
            <a:endParaRPr kumimoji="0" lang="en-US" altLang="fr-FR" sz="10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grpSp>
        <p:nvGrpSpPr>
          <p:cNvPr id="4" name="Group 3">
            <a:extLst>
              <a:ext uri="{FF2B5EF4-FFF2-40B4-BE49-F238E27FC236}">
                <a16:creationId xmlns:a16="http://schemas.microsoft.com/office/drawing/2014/main" id="{7343EEC9-EE80-4026-9CC1-43558978E95B}"/>
              </a:ext>
            </a:extLst>
          </p:cNvPr>
          <p:cNvGrpSpPr/>
          <p:nvPr/>
        </p:nvGrpSpPr>
        <p:grpSpPr>
          <a:xfrm>
            <a:off x="463288" y="1312245"/>
            <a:ext cx="3739980" cy="557994"/>
            <a:chOff x="368947" y="891339"/>
            <a:chExt cx="3739980" cy="557994"/>
          </a:xfrm>
        </p:grpSpPr>
        <p:sp>
          <p:nvSpPr>
            <p:cNvPr id="59" name="Round Diagonal Corner Rectangle 58"/>
            <p:cNvSpPr>
              <a:spLocks noChangeArrowheads="1"/>
            </p:cNvSpPr>
            <p:nvPr/>
          </p:nvSpPr>
          <p:spPr bwMode="auto">
            <a:xfrm>
              <a:off x="368947" y="1029406"/>
              <a:ext cx="1545859" cy="256151"/>
            </a:xfrm>
            <a:prstGeom prst="round2DiagRect">
              <a:avLst/>
            </a:prstGeom>
            <a:ln/>
          </p:spPr>
          <p:style>
            <a:lnRef idx="2">
              <a:schemeClr val="accent6"/>
            </a:lnRef>
            <a:fillRef idx="1">
              <a:schemeClr val="lt1"/>
            </a:fillRef>
            <a:effectRef idx="0">
              <a:schemeClr val="accent6"/>
            </a:effectRef>
            <a:fontRef idx="minor">
              <a:schemeClr val="dk1"/>
            </a:fontRef>
          </p:style>
          <p:txBody>
            <a:bodyPr lIns="72000" tIns="72000" rIns="72000" bIns="72000" anchor="ctr"/>
            <a:lstStyle>
              <a:lvl1pPr eaLnBrk="0" hangingPunct="0">
                <a:spcAft>
                  <a:spcPts val="600"/>
                </a:spcAft>
                <a:defRPr sz="1400" b="1">
                  <a:solidFill>
                    <a:schemeClr val="tx1"/>
                  </a:solidFill>
                  <a:latin typeface="Arial" charset="0"/>
                  <a:ea typeface="MS PGothic" pitchFamily="34" charset="-128"/>
                </a:defRPr>
              </a:lvl1pPr>
              <a:lvl2pPr marL="742950" indent="-285750" eaLnBrk="0" hangingPunct="0">
                <a:spcAft>
                  <a:spcPts val="600"/>
                </a:spcAft>
                <a:buClr>
                  <a:schemeClr val="hlink"/>
                </a:buClr>
                <a:buFont typeface="Wingdings" pitchFamily="2" charset="2"/>
                <a:buChar char="n"/>
                <a:defRPr sz="1400">
                  <a:solidFill>
                    <a:schemeClr val="tx1"/>
                  </a:solidFill>
                  <a:latin typeface="Arial" charset="0"/>
                  <a:ea typeface="MS PGothic" pitchFamily="34" charset="-128"/>
                </a:defRPr>
              </a:lvl2pPr>
              <a:lvl3pPr marL="1143000" indent="-228600" eaLnBrk="0" hangingPunct="0">
                <a:spcAft>
                  <a:spcPts val="600"/>
                </a:spcAft>
                <a:buClr>
                  <a:schemeClr val="hlink"/>
                </a:buClr>
                <a:buFont typeface="Arial" charset="0"/>
                <a:buChar char="–"/>
                <a:defRPr sz="1400">
                  <a:solidFill>
                    <a:schemeClr val="tx1"/>
                  </a:solidFill>
                  <a:latin typeface="Arial" charset="0"/>
                  <a:ea typeface="MS PGothic" pitchFamily="34" charset="-128"/>
                </a:defRPr>
              </a:lvl3pPr>
              <a:lvl4pPr marL="1600200" indent="-228600" eaLnBrk="0" hangingPunct="0">
                <a:spcAft>
                  <a:spcPts val="600"/>
                </a:spcAft>
                <a:buClr>
                  <a:schemeClr val="hlink"/>
                </a:buClr>
                <a:defRPr sz="1400">
                  <a:solidFill>
                    <a:schemeClr val="tx1"/>
                  </a:solidFill>
                  <a:latin typeface="Arial" charset="0"/>
                  <a:ea typeface="MS PGothic" pitchFamily="34" charset="-128"/>
                </a:defRPr>
              </a:lvl4pPr>
              <a:lvl5pPr marL="2057400" indent="-228600" eaLnBrk="0" hangingPunct="0">
                <a:spcAft>
                  <a:spcPts val="600"/>
                </a:spcAft>
                <a:buClr>
                  <a:schemeClr val="hlink"/>
                </a:buClr>
                <a:buFont typeface="Wingdings" pitchFamily="2" charset="2"/>
                <a:buChar char="n"/>
                <a:defRPr sz="1400">
                  <a:solidFill>
                    <a:schemeClr val="tx1"/>
                  </a:solidFill>
                  <a:latin typeface="Arial" charset="0"/>
                  <a:ea typeface="MS PGothic" pitchFamily="34" charset="-128"/>
                </a:defRPr>
              </a:lvl5pPr>
              <a:lvl6pPr marL="25146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6pPr>
              <a:lvl7pPr marL="29718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7pPr>
              <a:lvl8pPr marL="34290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8pPr>
              <a:lvl9pPr marL="38862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9pPr>
            </a:lstStyle>
            <a:p>
              <a:pPr algn="ctr" defTabSz="457200">
                <a:defRPr/>
              </a:pPr>
              <a:r>
                <a:rPr lang="fr-FR" altLang="fr-FR" sz="900" dirty="0">
                  <a:latin typeface="Noto Sans" panose="020B0502040504020204" pitchFamily="34" charset="0"/>
                  <a:ea typeface="Noto Sans" panose="020B0502040504020204" pitchFamily="34" charset="0"/>
                  <a:cs typeface="Noto Sans" panose="020B0502040504020204" pitchFamily="34" charset="0"/>
                </a:rPr>
                <a:t>Notre positionnement</a:t>
              </a:r>
            </a:p>
          </p:txBody>
        </p:sp>
        <p:sp>
          <p:nvSpPr>
            <p:cNvPr id="62" name="Rectangle 61"/>
            <p:cNvSpPr/>
            <p:nvPr/>
          </p:nvSpPr>
          <p:spPr bwMode="auto">
            <a:xfrm>
              <a:off x="2075187" y="891339"/>
              <a:ext cx="2033740" cy="557994"/>
            </a:xfrm>
            <a:prstGeom prst="rect">
              <a:avLst/>
            </a:prstGeom>
            <a:noFill/>
            <a:ln w="9525" cap="flat" cmpd="sng" algn="ctr">
              <a:noFill/>
              <a:prstDash val="solid"/>
              <a:round/>
              <a:headEnd type="none" w="med" len="med"/>
              <a:tailEnd type="none" w="med" len="med"/>
            </a:ln>
            <a:effectLst/>
          </p:spPr>
          <p:txBody>
            <a:bodyPr lIns="108000" tIns="36000" rIns="36000" bIns="36000" anchor="ctr">
              <a:noAutofit/>
            </a:bodyPr>
            <a:lstStyle/>
            <a:p>
              <a:pPr marL="0" marR="0" lvl="0" indent="0" algn="ctr" defTabSz="457200" rtl="0" eaLnBrk="1" fontAlgn="auto" latinLnBrk="0" hangingPunct="1">
                <a:lnSpc>
                  <a:spcPct val="100000"/>
                </a:lnSpc>
                <a:spcBef>
                  <a:spcPts val="0"/>
                </a:spcBef>
                <a:spcAft>
                  <a:spcPts val="0"/>
                </a:spcAft>
                <a:buClr>
                  <a:srgbClr val="009EE0"/>
                </a:buClr>
                <a:buSzPct val="130000"/>
                <a:buFontTx/>
                <a:buNone/>
                <a:tabLst/>
                <a:defRPr/>
              </a:pPr>
              <a:r>
                <a:rPr kumimoji="0" lang="fr-FR" sz="9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Être aux côtés des épargnants et des investisseurs pour les accompagner dans les impacts auxquels ils souhaitent contribuer</a:t>
              </a:r>
            </a:p>
          </p:txBody>
        </p:sp>
        <p:cxnSp>
          <p:nvCxnSpPr>
            <p:cNvPr id="71" name="Straight Connector 70"/>
            <p:cNvCxnSpPr/>
            <p:nvPr/>
          </p:nvCxnSpPr>
          <p:spPr>
            <a:xfrm>
              <a:off x="2074933" y="951605"/>
              <a:ext cx="254" cy="432414"/>
            </a:xfrm>
            <a:prstGeom prst="line">
              <a:avLst/>
            </a:prstGeom>
            <a:ln w="19050"/>
          </p:spPr>
          <p:style>
            <a:lnRef idx="1">
              <a:schemeClr val="accent6"/>
            </a:lnRef>
            <a:fillRef idx="0">
              <a:schemeClr val="accent6"/>
            </a:fillRef>
            <a:effectRef idx="0">
              <a:schemeClr val="accent6"/>
            </a:effectRef>
            <a:fontRef idx="minor">
              <a:schemeClr val="tx1"/>
            </a:fontRef>
          </p:style>
        </p:cxnSp>
      </p:grpSp>
      <p:grpSp>
        <p:nvGrpSpPr>
          <p:cNvPr id="3" name="Group 2">
            <a:extLst>
              <a:ext uri="{FF2B5EF4-FFF2-40B4-BE49-F238E27FC236}">
                <a16:creationId xmlns:a16="http://schemas.microsoft.com/office/drawing/2014/main" id="{57674E0A-97EE-4B2F-A98F-132AC3F23098}"/>
              </a:ext>
            </a:extLst>
          </p:cNvPr>
          <p:cNvGrpSpPr/>
          <p:nvPr/>
        </p:nvGrpSpPr>
        <p:grpSpPr>
          <a:xfrm>
            <a:off x="463288" y="2359560"/>
            <a:ext cx="3739980" cy="537990"/>
            <a:chOff x="368947" y="1657263"/>
            <a:chExt cx="3739980" cy="537990"/>
          </a:xfrm>
        </p:grpSpPr>
        <p:sp>
          <p:nvSpPr>
            <p:cNvPr id="80" name="Round Diagonal Corner Rectangle 79"/>
            <p:cNvSpPr>
              <a:spLocks noChangeArrowheads="1"/>
            </p:cNvSpPr>
            <p:nvPr/>
          </p:nvSpPr>
          <p:spPr bwMode="auto">
            <a:xfrm>
              <a:off x="368947" y="1782583"/>
              <a:ext cx="1545859" cy="256151"/>
            </a:xfrm>
            <a:prstGeom prst="round2DiagRect">
              <a:avLst/>
            </a:prstGeom>
            <a:ln/>
          </p:spPr>
          <p:style>
            <a:lnRef idx="2">
              <a:schemeClr val="accent6"/>
            </a:lnRef>
            <a:fillRef idx="1">
              <a:schemeClr val="lt1"/>
            </a:fillRef>
            <a:effectRef idx="0">
              <a:schemeClr val="accent6"/>
            </a:effectRef>
            <a:fontRef idx="minor">
              <a:schemeClr val="dk1"/>
            </a:fontRef>
          </p:style>
          <p:txBody>
            <a:bodyPr lIns="72000" tIns="72000" rIns="72000" bIns="72000" anchor="ctr"/>
            <a:lstStyle>
              <a:lvl1pPr eaLnBrk="0" hangingPunct="0">
                <a:spcAft>
                  <a:spcPts val="600"/>
                </a:spcAft>
                <a:defRPr sz="1400" b="1">
                  <a:solidFill>
                    <a:schemeClr val="tx1"/>
                  </a:solidFill>
                  <a:latin typeface="Arial" charset="0"/>
                  <a:ea typeface="MS PGothic" pitchFamily="34" charset="-128"/>
                </a:defRPr>
              </a:lvl1pPr>
              <a:lvl2pPr marL="742950" indent="-285750" eaLnBrk="0" hangingPunct="0">
                <a:spcAft>
                  <a:spcPts val="600"/>
                </a:spcAft>
                <a:buClr>
                  <a:schemeClr val="hlink"/>
                </a:buClr>
                <a:buFont typeface="Wingdings" pitchFamily="2" charset="2"/>
                <a:buChar char="n"/>
                <a:defRPr sz="1400">
                  <a:solidFill>
                    <a:schemeClr val="tx1"/>
                  </a:solidFill>
                  <a:latin typeface="Arial" charset="0"/>
                  <a:ea typeface="MS PGothic" pitchFamily="34" charset="-128"/>
                </a:defRPr>
              </a:lvl2pPr>
              <a:lvl3pPr marL="1143000" indent="-228600" eaLnBrk="0" hangingPunct="0">
                <a:spcAft>
                  <a:spcPts val="600"/>
                </a:spcAft>
                <a:buClr>
                  <a:schemeClr val="hlink"/>
                </a:buClr>
                <a:buFont typeface="Arial" charset="0"/>
                <a:buChar char="–"/>
                <a:defRPr sz="1400">
                  <a:solidFill>
                    <a:schemeClr val="tx1"/>
                  </a:solidFill>
                  <a:latin typeface="Arial" charset="0"/>
                  <a:ea typeface="MS PGothic" pitchFamily="34" charset="-128"/>
                </a:defRPr>
              </a:lvl3pPr>
              <a:lvl4pPr marL="1600200" indent="-228600" eaLnBrk="0" hangingPunct="0">
                <a:spcAft>
                  <a:spcPts val="600"/>
                </a:spcAft>
                <a:buClr>
                  <a:schemeClr val="hlink"/>
                </a:buClr>
                <a:defRPr sz="1400">
                  <a:solidFill>
                    <a:schemeClr val="tx1"/>
                  </a:solidFill>
                  <a:latin typeface="Arial" charset="0"/>
                  <a:ea typeface="MS PGothic" pitchFamily="34" charset="-128"/>
                </a:defRPr>
              </a:lvl4pPr>
              <a:lvl5pPr marL="2057400" indent="-228600" eaLnBrk="0" hangingPunct="0">
                <a:spcAft>
                  <a:spcPts val="600"/>
                </a:spcAft>
                <a:buClr>
                  <a:schemeClr val="hlink"/>
                </a:buClr>
                <a:buFont typeface="Wingdings" pitchFamily="2" charset="2"/>
                <a:buChar char="n"/>
                <a:defRPr sz="1400">
                  <a:solidFill>
                    <a:schemeClr val="tx1"/>
                  </a:solidFill>
                  <a:latin typeface="Arial" charset="0"/>
                  <a:ea typeface="MS PGothic" pitchFamily="34" charset="-128"/>
                </a:defRPr>
              </a:lvl5pPr>
              <a:lvl6pPr marL="25146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6pPr>
              <a:lvl7pPr marL="29718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7pPr>
              <a:lvl8pPr marL="34290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8pPr>
              <a:lvl9pPr marL="38862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9pPr>
            </a:lstStyle>
            <a:p>
              <a:pPr lvl="0" algn="ctr" defTabSz="457200">
                <a:defRPr/>
              </a:pPr>
              <a:r>
                <a:rPr lang="fr-FR" altLang="fr-FR" sz="900" dirty="0">
                  <a:latin typeface="Noto Sans" panose="020B0502040504020204" pitchFamily="34" charset="0"/>
                  <a:ea typeface="Noto Sans" panose="020B0502040504020204" pitchFamily="34" charset="0"/>
                  <a:cs typeface="Noto Sans" panose="020B0502040504020204" pitchFamily="34" charset="0"/>
                </a:rPr>
                <a:t>Nos références</a:t>
              </a:r>
            </a:p>
          </p:txBody>
        </p:sp>
        <p:sp>
          <p:nvSpPr>
            <p:cNvPr id="81" name="Rectangle 80"/>
            <p:cNvSpPr/>
            <p:nvPr/>
          </p:nvSpPr>
          <p:spPr bwMode="auto">
            <a:xfrm>
              <a:off x="2075187" y="1657263"/>
              <a:ext cx="2033740" cy="537990"/>
            </a:xfrm>
            <a:prstGeom prst="rect">
              <a:avLst/>
            </a:prstGeom>
            <a:noFill/>
            <a:ln w="9525" cap="flat" cmpd="sng" algn="ctr">
              <a:noFill/>
              <a:prstDash val="solid"/>
              <a:round/>
              <a:headEnd type="none" w="med" len="med"/>
              <a:tailEnd type="none" w="med" len="med"/>
            </a:ln>
            <a:effectLst/>
          </p:spPr>
          <p:txBody>
            <a:bodyPr lIns="108000" tIns="36000" rIns="36000" bIns="36000" anchor="ctr">
              <a:noAutofit/>
            </a:bodyPr>
            <a:lstStyle/>
            <a:p>
              <a:pPr algn="ctr" defTabSz="457200">
                <a:buClr>
                  <a:srgbClr val="009EE0"/>
                </a:buClr>
                <a:buSzPct val="130000"/>
                <a:defRPr/>
              </a:pPr>
              <a:r>
                <a:rPr kumimoji="0" lang="en-US" sz="9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lang="fr-FR" altLang="fr-FR" sz="900" dirty="0">
                  <a:solidFill>
                    <a:schemeClr val="bg1"/>
                  </a:solidFill>
                  <a:latin typeface="Noto Sans" panose="020B0502040504020204" pitchFamily="34" charset="0"/>
                  <a:ea typeface="Noto Sans" panose="020B0502040504020204" pitchFamily="34" charset="0"/>
                  <a:cs typeface="Noto Sans" panose="020B0502040504020204" pitchFamily="34" charset="0"/>
                </a:rPr>
                <a:t>Des thèmes d'investissement qui sont alignés sur les 17 ODD de l'ONU</a:t>
              </a:r>
              <a:r>
                <a:rPr lang="en-US" sz="900" spc="-15" baseline="30000" dirty="0">
                  <a:solidFill>
                    <a:schemeClr val="bg1"/>
                  </a:solidFill>
                  <a:latin typeface="Noto Sans" panose="020B0502040504020204" pitchFamily="34" charset="0"/>
                  <a:ea typeface="Noto Sans" panose="020B0502040504020204" pitchFamily="34" charset="0"/>
                  <a:cs typeface="Noto Sans" panose="020B0502040504020204" pitchFamily="34" charset="0"/>
                </a:rPr>
                <a:t>1</a:t>
              </a:r>
              <a:r>
                <a:rPr lang="en-US" sz="900" spc="-15"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lang="fr-FR" altLang="fr-FR" sz="900" dirty="0">
                  <a:solidFill>
                    <a:schemeClr val="bg1"/>
                  </a:solidFill>
                  <a:latin typeface="Noto Sans" panose="020B0502040504020204" pitchFamily="34" charset="0"/>
                  <a:ea typeface="Noto Sans" panose="020B0502040504020204" pitchFamily="34" charset="0"/>
                  <a:cs typeface="Noto Sans" panose="020B0502040504020204" pitchFamily="34" charset="0"/>
                </a:rPr>
                <a:t>. Ces objectifs impliquent de répondre aux besoins fondamentaux des femmes et des hommes</a:t>
              </a:r>
              <a:endParaRPr lang="en-GB" altLang="fr-FR" sz="900"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cxnSp>
          <p:nvCxnSpPr>
            <p:cNvPr id="82" name="Straight Connector 81"/>
            <p:cNvCxnSpPr/>
            <p:nvPr/>
          </p:nvCxnSpPr>
          <p:spPr>
            <a:xfrm>
              <a:off x="2074933" y="1704782"/>
              <a:ext cx="254" cy="432414"/>
            </a:xfrm>
            <a:prstGeom prst="line">
              <a:avLst/>
            </a:prstGeom>
            <a:ln w="19050"/>
          </p:spPr>
          <p:style>
            <a:lnRef idx="1">
              <a:schemeClr val="accent6"/>
            </a:lnRef>
            <a:fillRef idx="0">
              <a:schemeClr val="accent6"/>
            </a:fillRef>
            <a:effectRef idx="0">
              <a:schemeClr val="accent6"/>
            </a:effectRef>
            <a:fontRef idx="minor">
              <a:schemeClr val="tx1"/>
            </a:fontRef>
          </p:style>
        </p:cxnSp>
      </p:grpSp>
      <p:grpSp>
        <p:nvGrpSpPr>
          <p:cNvPr id="2" name="Group 1">
            <a:extLst>
              <a:ext uri="{FF2B5EF4-FFF2-40B4-BE49-F238E27FC236}">
                <a16:creationId xmlns:a16="http://schemas.microsoft.com/office/drawing/2014/main" id="{C8A4ED83-449B-409E-BB99-87141B181E92}"/>
              </a:ext>
            </a:extLst>
          </p:cNvPr>
          <p:cNvGrpSpPr/>
          <p:nvPr/>
        </p:nvGrpSpPr>
        <p:grpSpPr>
          <a:xfrm>
            <a:off x="463288" y="3386870"/>
            <a:ext cx="3739980" cy="432414"/>
            <a:chOff x="368947" y="2457959"/>
            <a:chExt cx="3739980" cy="432414"/>
          </a:xfrm>
        </p:grpSpPr>
        <p:sp>
          <p:nvSpPr>
            <p:cNvPr id="83" name="Round Diagonal Corner Rectangle 82"/>
            <p:cNvSpPr>
              <a:spLocks noChangeArrowheads="1"/>
            </p:cNvSpPr>
            <p:nvPr/>
          </p:nvSpPr>
          <p:spPr bwMode="auto">
            <a:xfrm>
              <a:off x="368947" y="2535760"/>
              <a:ext cx="1545859" cy="256151"/>
            </a:xfrm>
            <a:prstGeom prst="round2DiagRect">
              <a:avLst/>
            </a:prstGeom>
            <a:ln/>
          </p:spPr>
          <p:style>
            <a:lnRef idx="2">
              <a:schemeClr val="accent6"/>
            </a:lnRef>
            <a:fillRef idx="1">
              <a:schemeClr val="lt1"/>
            </a:fillRef>
            <a:effectRef idx="0">
              <a:schemeClr val="accent6"/>
            </a:effectRef>
            <a:fontRef idx="minor">
              <a:schemeClr val="dk1"/>
            </a:fontRef>
          </p:style>
          <p:txBody>
            <a:bodyPr lIns="72000" tIns="72000" rIns="72000" bIns="72000" anchor="ctr"/>
            <a:lstStyle>
              <a:lvl1pPr eaLnBrk="0" hangingPunct="0">
                <a:spcAft>
                  <a:spcPts val="600"/>
                </a:spcAft>
                <a:defRPr sz="1400" b="1">
                  <a:solidFill>
                    <a:schemeClr val="tx1"/>
                  </a:solidFill>
                  <a:latin typeface="Arial" charset="0"/>
                  <a:ea typeface="MS PGothic" pitchFamily="34" charset="-128"/>
                </a:defRPr>
              </a:lvl1pPr>
              <a:lvl2pPr marL="742950" indent="-285750" eaLnBrk="0" hangingPunct="0">
                <a:spcAft>
                  <a:spcPts val="600"/>
                </a:spcAft>
                <a:buClr>
                  <a:schemeClr val="hlink"/>
                </a:buClr>
                <a:buFont typeface="Wingdings" pitchFamily="2" charset="2"/>
                <a:buChar char="n"/>
                <a:defRPr sz="1400">
                  <a:solidFill>
                    <a:schemeClr val="tx1"/>
                  </a:solidFill>
                  <a:latin typeface="Arial" charset="0"/>
                  <a:ea typeface="MS PGothic" pitchFamily="34" charset="-128"/>
                </a:defRPr>
              </a:lvl2pPr>
              <a:lvl3pPr marL="1143000" indent="-228600" eaLnBrk="0" hangingPunct="0">
                <a:spcAft>
                  <a:spcPts val="600"/>
                </a:spcAft>
                <a:buClr>
                  <a:schemeClr val="hlink"/>
                </a:buClr>
                <a:buFont typeface="Arial" charset="0"/>
                <a:buChar char="–"/>
                <a:defRPr sz="1400">
                  <a:solidFill>
                    <a:schemeClr val="tx1"/>
                  </a:solidFill>
                  <a:latin typeface="Arial" charset="0"/>
                  <a:ea typeface="MS PGothic" pitchFamily="34" charset="-128"/>
                </a:defRPr>
              </a:lvl3pPr>
              <a:lvl4pPr marL="1600200" indent="-228600" eaLnBrk="0" hangingPunct="0">
                <a:spcAft>
                  <a:spcPts val="600"/>
                </a:spcAft>
                <a:buClr>
                  <a:schemeClr val="hlink"/>
                </a:buClr>
                <a:defRPr sz="1400">
                  <a:solidFill>
                    <a:schemeClr val="tx1"/>
                  </a:solidFill>
                  <a:latin typeface="Arial" charset="0"/>
                  <a:ea typeface="MS PGothic" pitchFamily="34" charset="-128"/>
                </a:defRPr>
              </a:lvl4pPr>
              <a:lvl5pPr marL="2057400" indent="-228600" eaLnBrk="0" hangingPunct="0">
                <a:spcAft>
                  <a:spcPts val="600"/>
                </a:spcAft>
                <a:buClr>
                  <a:schemeClr val="hlink"/>
                </a:buClr>
                <a:buFont typeface="Wingdings" pitchFamily="2" charset="2"/>
                <a:buChar char="n"/>
                <a:defRPr sz="1400">
                  <a:solidFill>
                    <a:schemeClr val="tx1"/>
                  </a:solidFill>
                  <a:latin typeface="Arial" charset="0"/>
                  <a:ea typeface="MS PGothic" pitchFamily="34" charset="-128"/>
                </a:defRPr>
              </a:lvl5pPr>
              <a:lvl6pPr marL="25146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6pPr>
              <a:lvl7pPr marL="29718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7pPr>
              <a:lvl8pPr marL="34290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8pPr>
              <a:lvl9pPr marL="38862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9pPr>
            </a:lstStyle>
            <a:p>
              <a:pPr lvl="0" algn="ctr" defTabSz="457200">
                <a:defRPr/>
              </a:pPr>
              <a:r>
                <a:rPr lang="fr-FR" altLang="fr-FR" sz="900" dirty="0">
                  <a:latin typeface="Noto Sans" panose="020B0502040504020204" pitchFamily="34" charset="0"/>
                  <a:ea typeface="Noto Sans" panose="020B0502040504020204" pitchFamily="34" charset="0"/>
                  <a:cs typeface="Noto Sans" panose="020B0502040504020204" pitchFamily="34" charset="0"/>
                </a:rPr>
                <a:t>Notre objectif</a:t>
              </a:r>
            </a:p>
          </p:txBody>
        </p:sp>
        <p:sp>
          <p:nvSpPr>
            <p:cNvPr id="84" name="Rectangle 83"/>
            <p:cNvSpPr/>
            <p:nvPr/>
          </p:nvSpPr>
          <p:spPr bwMode="auto">
            <a:xfrm>
              <a:off x="2075187" y="2535760"/>
              <a:ext cx="2033740" cy="354613"/>
            </a:xfrm>
            <a:prstGeom prst="rect">
              <a:avLst/>
            </a:prstGeom>
            <a:noFill/>
            <a:ln w="9525" cap="flat" cmpd="sng" algn="ctr">
              <a:noFill/>
              <a:prstDash val="solid"/>
              <a:round/>
              <a:headEnd type="none" w="med" len="med"/>
              <a:tailEnd type="none" w="med" len="med"/>
            </a:ln>
            <a:effectLst/>
          </p:spPr>
          <p:txBody>
            <a:bodyPr lIns="108000" tIns="36000" rIns="36000" bIns="36000" anchor="ctr">
              <a:noAutofit/>
            </a:bodyPr>
            <a:lstStyle/>
            <a:p>
              <a:pPr algn="ctr" defTabSz="457200">
                <a:spcAft>
                  <a:spcPts val="800"/>
                </a:spcAft>
                <a:buClr>
                  <a:schemeClr val="accent1"/>
                </a:buClr>
                <a:defRPr/>
              </a:pPr>
              <a:r>
                <a:rPr lang="fr-FR" altLang="fr-FR" sz="900" dirty="0">
                  <a:solidFill>
                    <a:schemeClr val="bg1"/>
                  </a:solidFill>
                  <a:latin typeface="Noto Sans" panose="020B0502040504020204" pitchFamily="34" charset="0"/>
                  <a:ea typeface="Noto Sans" panose="020B0502040504020204" pitchFamily="34" charset="0"/>
                  <a:cs typeface="Noto Sans" panose="020B0502040504020204" pitchFamily="34" charset="0"/>
                </a:rPr>
                <a:t>Combiner la recherche de performances financières avec des performances sociales et/ou environnementales mesurables</a:t>
              </a:r>
              <a:endParaRPr lang="en-GB" altLang="fr-FR" sz="900"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cxnSp>
          <p:nvCxnSpPr>
            <p:cNvPr id="85" name="Straight Connector 84"/>
            <p:cNvCxnSpPr/>
            <p:nvPr/>
          </p:nvCxnSpPr>
          <p:spPr>
            <a:xfrm>
              <a:off x="2074933" y="2457959"/>
              <a:ext cx="254" cy="432414"/>
            </a:xfrm>
            <a:prstGeom prst="line">
              <a:avLst/>
            </a:prstGeom>
            <a:ln w="19050"/>
          </p:spPr>
          <p:style>
            <a:lnRef idx="1">
              <a:schemeClr val="accent6"/>
            </a:lnRef>
            <a:fillRef idx="0">
              <a:schemeClr val="accent6"/>
            </a:fillRef>
            <a:effectRef idx="0">
              <a:schemeClr val="accent6"/>
            </a:effectRef>
            <a:fontRef idx="minor">
              <a:schemeClr val="tx1"/>
            </a:fontRef>
          </p:style>
        </p:cxnSp>
      </p:grpSp>
      <p:sp>
        <p:nvSpPr>
          <p:cNvPr id="33" name="Rectangle: Diagonal Corners Rounded 32">
            <a:extLst>
              <a:ext uri="{FF2B5EF4-FFF2-40B4-BE49-F238E27FC236}">
                <a16:creationId xmlns:a16="http://schemas.microsoft.com/office/drawing/2014/main" id="{E60C08C6-F867-4737-BB0D-0214246C6926}"/>
              </a:ext>
            </a:extLst>
          </p:cNvPr>
          <p:cNvSpPr/>
          <p:nvPr/>
        </p:nvSpPr>
        <p:spPr>
          <a:xfrm>
            <a:off x="4636777" y="799423"/>
            <a:ext cx="4318531" cy="3359647"/>
          </a:xfrm>
          <a:prstGeom prst="round2Diag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4" name="Rectangle 3">
            <a:extLst>
              <a:ext uri="{FF2B5EF4-FFF2-40B4-BE49-F238E27FC236}">
                <a16:creationId xmlns:a16="http://schemas.microsoft.com/office/drawing/2014/main" id="{E939BA99-06D2-4BFE-B898-42FC165A8035}"/>
              </a:ext>
            </a:extLst>
          </p:cNvPr>
          <p:cNvSpPr>
            <a:spLocks noChangeArrowheads="1"/>
          </p:cNvSpPr>
          <p:nvPr/>
        </p:nvSpPr>
        <p:spPr bwMode="auto">
          <a:xfrm>
            <a:off x="4845122" y="668503"/>
            <a:ext cx="3835706" cy="337277"/>
          </a:xfrm>
          <a:prstGeom prst="roundRect">
            <a:avLst/>
          </a:prstGeom>
          <a:solidFill>
            <a:schemeClr val="accent6">
              <a:lumMod val="60000"/>
              <a:lumOff val="40000"/>
            </a:schemeClr>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marL="0" marR="0" lvl="0" indent="0" algn="ctr" defTabSz="342900" rtl="0" eaLnBrk="0" fontAlgn="auto" latinLnBrk="0" hangingPunct="0">
              <a:lnSpc>
                <a:spcPct val="100000"/>
              </a:lnSpc>
              <a:spcBef>
                <a:spcPts val="0"/>
              </a:spcBef>
              <a:spcAft>
                <a:spcPts val="0"/>
              </a:spcAft>
              <a:buClrTx/>
              <a:buSzTx/>
              <a:buFontTx/>
              <a:buNone/>
              <a:tabLst/>
              <a:defRPr/>
            </a:pPr>
            <a:r>
              <a:rPr kumimoji="0" lang="en-GB" altLang="fr-FR" sz="10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altLang="fr-FR" sz="10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Amundi Finance &amp; </a:t>
            </a:r>
            <a:r>
              <a:rPr kumimoji="0" lang="fr-FR" altLang="fr-FR" sz="1000" b="1"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Solidarité</a:t>
            </a:r>
          </a:p>
        </p:txBody>
      </p:sp>
      <p:sp>
        <p:nvSpPr>
          <p:cNvPr id="55" name="TextBox 3">
            <a:extLst>
              <a:ext uri="{FF2B5EF4-FFF2-40B4-BE49-F238E27FC236}">
                <a16:creationId xmlns:a16="http://schemas.microsoft.com/office/drawing/2014/main" id="{C4807072-4ED3-48A2-8667-321352B877A6}"/>
              </a:ext>
            </a:extLst>
          </p:cNvPr>
          <p:cNvSpPr txBox="1"/>
          <p:nvPr/>
        </p:nvSpPr>
        <p:spPr>
          <a:xfrm>
            <a:off x="5019111" y="1186783"/>
            <a:ext cx="3553863" cy="2724818"/>
          </a:xfrm>
          <a:prstGeom prst="roundRect">
            <a:avLst/>
          </a:prstGeom>
          <a:solidFill>
            <a:schemeClr val="bg1">
              <a:lumMod val="95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108000" tIns="0" rIns="0" bIns="40500" numCol="1" spcCol="0" rtlCol="0" fromWordArt="0" anchor="ctr" anchorCtr="0" forceAA="0" compatLnSpc="1">
            <a:prstTxWarp prst="textNoShape">
              <a:avLst/>
            </a:prstTxWarp>
            <a:noAutofit/>
          </a:bodyPr>
          <a:lstStyle>
            <a:defPPr>
              <a:defRPr lang="fr-FR"/>
            </a:defPPr>
            <a:lvl1pPr marL="171450" marR="0" indent="-171450" algn="just" defTabSz="914400" eaLnBrk="0" fontAlgn="base" hangingPunct="0">
              <a:lnSpc>
                <a:spcPct val="85000"/>
              </a:lnSpc>
              <a:spcBef>
                <a:spcPct val="0"/>
              </a:spcBef>
              <a:spcAft>
                <a:spcPct val="0"/>
              </a:spcAft>
              <a:buClrTx/>
              <a:buSzTx/>
              <a:buFont typeface="Wingdings" panose="05000000000000000000" pitchFamily="2" charset="2"/>
              <a:buChar char="§"/>
              <a:tabLst/>
              <a:defRPr kumimoji="0" sz="1600" b="1" i="0" u="none" strike="noStrike" cap="none" normalizeH="0" baseline="0">
                <a:ln>
                  <a:noFill/>
                </a:ln>
                <a:solidFill>
                  <a:srgbClr val="002060"/>
                </a:solidFill>
                <a:effectLst/>
                <a:latin typeface="Arial" charset="0"/>
              </a:defRPr>
            </a:lvl1pPr>
          </a:lstStyle>
          <a:p>
            <a:pPr marL="102394" marR="0" lvl="2" indent="-102394" algn="just" defTabSz="342900" rtl="0" eaLnBrk="0" fontAlgn="auto" latinLnBrk="0" hangingPunct="0">
              <a:lnSpc>
                <a:spcPts val="1380"/>
              </a:lnSpc>
              <a:spcBef>
                <a:spcPts val="400"/>
              </a:spcBef>
              <a:spcAft>
                <a:spcPts val="400"/>
              </a:spcAft>
              <a:buClr>
                <a:srgbClr val="009EE0"/>
              </a:buClr>
              <a:buSzTx/>
              <a:buFont typeface="Police système"/>
              <a:buChar char="–"/>
              <a:tabLst/>
              <a:defRPr/>
            </a:pPr>
            <a:endParaRPr kumimoji="0" lang="en-GB" sz="9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7" name="ZoneTexte 77">
            <a:extLst>
              <a:ext uri="{FF2B5EF4-FFF2-40B4-BE49-F238E27FC236}">
                <a16:creationId xmlns:a16="http://schemas.microsoft.com/office/drawing/2014/main" id="{DDF82078-75A0-4179-ADB3-AF16AEB26210}"/>
              </a:ext>
            </a:extLst>
          </p:cNvPr>
          <p:cNvSpPr txBox="1"/>
          <p:nvPr/>
        </p:nvSpPr>
        <p:spPr>
          <a:xfrm>
            <a:off x="5122471" y="1334073"/>
            <a:ext cx="3313797" cy="369332"/>
          </a:xfrm>
          <a:prstGeom prst="rect">
            <a:avLst/>
          </a:prstGeom>
          <a:noFill/>
        </p:spPr>
        <p:txBody>
          <a:bodyPr wrap="square" rtlCol="0">
            <a:spAutoFit/>
          </a:bodyPr>
          <a:lstStyle/>
          <a:p>
            <a:pPr algn="ctr"/>
            <a:r>
              <a:rPr lang="fr-FR" sz="900" i="1" dirty="0">
                <a:latin typeface="Noto Sans" panose="020B0502040504020204" pitchFamily="34" charset="0"/>
                <a:ea typeface="Noto Sans" panose="020B0502040504020204" pitchFamily="34" charset="0"/>
                <a:cs typeface="Noto Sans" panose="020B0502040504020204" pitchFamily="34" charset="0"/>
              </a:rPr>
              <a:t>Le fonds leader de l’investissement dans l’Economie Sociale et Solidaire en France aujourd’hui</a:t>
            </a:r>
          </a:p>
        </p:txBody>
      </p:sp>
      <p:sp>
        <p:nvSpPr>
          <p:cNvPr id="58" name="ZoneTexte 77">
            <a:extLst>
              <a:ext uri="{FF2B5EF4-FFF2-40B4-BE49-F238E27FC236}">
                <a16:creationId xmlns:a16="http://schemas.microsoft.com/office/drawing/2014/main" id="{0A6A8478-9CC0-42E1-A5BC-CD156DDA7E77}"/>
              </a:ext>
            </a:extLst>
          </p:cNvPr>
          <p:cNvSpPr txBox="1"/>
          <p:nvPr/>
        </p:nvSpPr>
        <p:spPr>
          <a:xfrm>
            <a:off x="5019111" y="1765589"/>
            <a:ext cx="3553863" cy="1721882"/>
          </a:xfrm>
          <a:prstGeom prst="rect">
            <a:avLst/>
          </a:prstGeom>
          <a:noFill/>
        </p:spPr>
        <p:txBody>
          <a:bodyPr wrap="square" rtlCol="0">
            <a:spAutoFit/>
          </a:bodyPr>
          <a:lstStyle/>
          <a:p>
            <a:pPr marL="96838" lvl="0" indent="-96838">
              <a:lnSpc>
                <a:spcPts val="1100"/>
              </a:lnSpc>
              <a:spcAft>
                <a:spcPts val="600"/>
              </a:spcAft>
              <a:buClr>
                <a:srgbClr val="009EE0"/>
              </a:buClr>
              <a:buSzPct val="100000"/>
              <a:buFont typeface="Lucida Grande"/>
              <a:buChar char="-"/>
              <a:defRPr/>
            </a:pPr>
            <a:r>
              <a:rPr lang="fr-FR" sz="800" b="1" kern="0" dirty="0">
                <a:latin typeface="Noto Sans" panose="020B0502040504020204" pitchFamily="34" charset="0"/>
                <a:ea typeface="Noto Sans" panose="020B0502040504020204" pitchFamily="34" charset="0"/>
                <a:cs typeface="Noto Sans" panose="020B0502040504020204" pitchFamily="34" charset="0"/>
              </a:rPr>
              <a:t>Plus de 580 M€ d'actifs sous gestion </a:t>
            </a:r>
            <a:r>
              <a:rPr lang="fr-FR" sz="800" kern="0" dirty="0">
                <a:latin typeface="Noto Sans" panose="020B0502040504020204" pitchFamily="34" charset="0"/>
                <a:ea typeface="Noto Sans" panose="020B0502040504020204" pitchFamily="34" charset="0"/>
                <a:cs typeface="Noto Sans" panose="020B0502040504020204" pitchFamily="34" charset="0"/>
              </a:rPr>
              <a:t>grâce à la confiance de près d'un million d'épargnants solidaires et de grandes institutions soucieuses des personnes les plus fragiles. </a:t>
            </a:r>
          </a:p>
          <a:p>
            <a:pPr marL="96838" lvl="0" indent="-96838">
              <a:lnSpc>
                <a:spcPts val="1100"/>
              </a:lnSpc>
              <a:spcAft>
                <a:spcPts val="600"/>
              </a:spcAft>
              <a:buClr>
                <a:srgbClr val="009EE0"/>
              </a:buClr>
              <a:buSzPct val="100000"/>
              <a:buFont typeface="Lucida Grande"/>
              <a:buChar char="-"/>
              <a:defRPr/>
            </a:pPr>
            <a:r>
              <a:rPr lang="fr-FR" sz="800" kern="0" dirty="0">
                <a:latin typeface="Noto Sans" panose="020B0502040504020204" pitchFamily="34" charset="0"/>
                <a:ea typeface="Noto Sans" panose="020B0502040504020204" pitchFamily="34" charset="0"/>
                <a:cs typeface="Noto Sans" panose="020B0502040504020204" pitchFamily="34" charset="0"/>
              </a:rPr>
              <a:t>Principe d'apporter un financement en fonds propres ou en dette à des entreprises sociales durables </a:t>
            </a:r>
            <a:r>
              <a:rPr lang="fr-FR" sz="800" b="1" kern="0" dirty="0">
                <a:latin typeface="Noto Sans" panose="020B0502040504020204" pitchFamily="34" charset="0"/>
                <a:ea typeface="Noto Sans" panose="020B0502040504020204" pitchFamily="34" charset="0"/>
                <a:cs typeface="Noto Sans" panose="020B0502040504020204" pitchFamily="34" charset="0"/>
              </a:rPr>
              <a:t>: 53 entreprises financées et accompagnées à ce jour.</a:t>
            </a:r>
          </a:p>
          <a:p>
            <a:pPr marL="96838" lvl="0" indent="-96838">
              <a:lnSpc>
                <a:spcPts val="1100"/>
              </a:lnSpc>
              <a:spcAft>
                <a:spcPts val="600"/>
              </a:spcAft>
              <a:buClr>
                <a:srgbClr val="009EE0"/>
              </a:buClr>
              <a:buSzPct val="100000"/>
              <a:buFont typeface="Lucida Grande"/>
              <a:buChar char="-"/>
              <a:defRPr/>
            </a:pPr>
            <a:r>
              <a:rPr lang="fr-FR" sz="800" b="1" kern="0" dirty="0">
                <a:latin typeface="Noto Sans" panose="020B0502040504020204" pitchFamily="34" charset="0"/>
                <a:ea typeface="Noto Sans" panose="020B0502040504020204" pitchFamily="34" charset="0"/>
                <a:cs typeface="Noto Sans" panose="020B0502040504020204" pitchFamily="34" charset="0"/>
              </a:rPr>
              <a:t>5 thèmes d'investissement </a:t>
            </a:r>
            <a:r>
              <a:rPr lang="fr-FR" sz="800" kern="0" dirty="0">
                <a:latin typeface="Noto Sans" panose="020B0502040504020204" pitchFamily="34" charset="0"/>
                <a:ea typeface="Noto Sans" panose="020B0502040504020204" pitchFamily="34" charset="0"/>
                <a:cs typeface="Noto Sans" panose="020B0502040504020204" pitchFamily="34" charset="0"/>
              </a:rPr>
              <a:t>visant à répondre aux besoins essentiels des hommes et des femmes : logement, emploi, santé, formation, protection de l'environnement.</a:t>
            </a:r>
          </a:p>
          <a:p>
            <a:pPr marL="96838" lvl="0" indent="-96838">
              <a:lnSpc>
                <a:spcPts val="1100"/>
              </a:lnSpc>
              <a:spcAft>
                <a:spcPts val="600"/>
              </a:spcAft>
              <a:buClr>
                <a:srgbClr val="009EE0"/>
              </a:buClr>
              <a:buSzPct val="100000"/>
              <a:buFont typeface="Lucida Grande"/>
              <a:buChar char="-"/>
              <a:defRPr/>
            </a:pPr>
            <a:r>
              <a:rPr lang="fr-FR" sz="800" kern="0" dirty="0">
                <a:latin typeface="Noto Sans" panose="020B0502040504020204" pitchFamily="34" charset="0"/>
                <a:ea typeface="Noto Sans" panose="020B0502040504020204" pitchFamily="34" charset="0"/>
                <a:cs typeface="Noto Sans" panose="020B0502040504020204" pitchFamily="34" charset="0"/>
              </a:rPr>
              <a:t>Le fonds Amundi Finance et Solidarité </a:t>
            </a:r>
            <a:r>
              <a:rPr lang="fr-FR" sz="800" b="1" kern="0" dirty="0">
                <a:latin typeface="Noto Sans" panose="020B0502040504020204" pitchFamily="34" charset="0"/>
                <a:ea typeface="Noto Sans" panose="020B0502040504020204" pitchFamily="34" charset="0"/>
                <a:cs typeface="Noto Sans" panose="020B0502040504020204" pitchFamily="34" charset="0"/>
              </a:rPr>
              <a:t>a fêté ses 10 ans en 2022</a:t>
            </a:r>
            <a:endParaRPr lang="en-US" sz="800" b="1" kern="0" dirty="0">
              <a:latin typeface="Noto Sans" panose="020B0502040504020204" pitchFamily="34" charset="0"/>
              <a:ea typeface="Noto Sans" panose="020B0502040504020204" pitchFamily="34" charset="0"/>
              <a:cs typeface="Noto Sans" panose="020B0502040504020204" pitchFamily="34" charset="0"/>
            </a:endParaRPr>
          </a:p>
        </p:txBody>
      </p:sp>
      <p:pic>
        <p:nvPicPr>
          <p:cNvPr id="60" name="Image 58">
            <a:extLst>
              <a:ext uri="{FF2B5EF4-FFF2-40B4-BE49-F238E27FC236}">
                <a16:creationId xmlns:a16="http://schemas.microsoft.com/office/drawing/2014/main" id="{D9FEC7D3-4232-4686-A99A-AFE4651C5353}"/>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496360" y="3489957"/>
            <a:ext cx="396000" cy="396000"/>
          </a:xfrm>
          <a:prstGeom prst="rect">
            <a:avLst/>
          </a:prstGeom>
        </p:spPr>
      </p:pic>
      <p:pic>
        <p:nvPicPr>
          <p:cNvPr id="61" name="Image 56">
            <a:extLst>
              <a:ext uri="{FF2B5EF4-FFF2-40B4-BE49-F238E27FC236}">
                <a16:creationId xmlns:a16="http://schemas.microsoft.com/office/drawing/2014/main" id="{A7C9B85E-1C13-4C61-9C4B-622B45739E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18980" y="3496759"/>
            <a:ext cx="379955" cy="366928"/>
          </a:xfrm>
          <a:prstGeom prst="rect">
            <a:avLst/>
          </a:prstGeom>
        </p:spPr>
      </p:pic>
      <p:pic>
        <p:nvPicPr>
          <p:cNvPr id="63" name="Picture 62">
            <a:extLst>
              <a:ext uri="{FF2B5EF4-FFF2-40B4-BE49-F238E27FC236}">
                <a16:creationId xmlns:a16="http://schemas.microsoft.com/office/drawing/2014/main" id="{1200C986-6B29-4D09-803A-41CFF8C9FAE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34735" y="3402315"/>
            <a:ext cx="501464" cy="497827"/>
          </a:xfrm>
          <a:prstGeom prst="rect">
            <a:avLst/>
          </a:prstGeom>
        </p:spPr>
      </p:pic>
      <p:sp>
        <p:nvSpPr>
          <p:cNvPr id="29" name="object 38">
            <a:extLst>
              <a:ext uri="{FF2B5EF4-FFF2-40B4-BE49-F238E27FC236}">
                <a16:creationId xmlns:a16="http://schemas.microsoft.com/office/drawing/2014/main" id="{B3A3A980-14D9-422A-A5B9-7167877C6F51}"/>
              </a:ext>
            </a:extLst>
          </p:cNvPr>
          <p:cNvSpPr txBox="1"/>
          <p:nvPr/>
        </p:nvSpPr>
        <p:spPr>
          <a:xfrm>
            <a:off x="428398" y="4402299"/>
            <a:ext cx="8269966" cy="256480"/>
          </a:xfrm>
          <a:prstGeom prst="rect">
            <a:avLst/>
          </a:prstGeom>
        </p:spPr>
        <p:txBody>
          <a:bodyPr vert="horz" wrap="square" lIns="0" tIns="12700" rIns="0" bIns="0" rtlCol="0">
            <a:spAutoFit/>
          </a:bodyPr>
          <a:lstStyle/>
          <a:p>
            <a:pPr marL="12700">
              <a:spcBef>
                <a:spcPts val="100"/>
              </a:spcBef>
              <a:defRPr/>
            </a:pP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Source : </a:t>
            </a:r>
            <a:r>
              <a:rPr kumimoji="0" lang="fr-FR"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Amundi </a:t>
            </a:r>
            <a:r>
              <a:rPr kumimoji="0" lang="fr-FR" sz="700" b="0" i="0" u="none" strike="noStrike" kern="1200" cap="none" spc="-15" normalizeH="0" baseline="0" noProof="0" dirty="0" err="1">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Private</a:t>
            </a:r>
            <a:r>
              <a:rPr kumimoji="0" lang="fr-FR"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fr-FR" sz="700" b="0" i="0" u="none" strike="noStrike" kern="1200" cap="none" spc="-15" normalizeH="0" baseline="0" noProof="0" dirty="0" err="1">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Equity</a:t>
            </a:r>
            <a:r>
              <a:rPr kumimoji="0" lang="fr-FR"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Funds, fin juin 2024. </a:t>
            </a:r>
            <a:r>
              <a:rPr kumimoji="0" lang="fr-FR" sz="700" b="0" i="0" u="none" strike="noStrike" kern="1200" cap="none" spc="-15" normalizeH="0" baseline="3000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1</a:t>
            </a:r>
            <a:r>
              <a:rPr kumimoji="0" lang="fr-FR"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lang="fr-FR" sz="700" spc="-15" dirty="0">
                <a:solidFill>
                  <a:srgbClr val="706F6F"/>
                </a:solidFill>
                <a:latin typeface="Noto Sans" panose="020B0502040504020204" pitchFamily="34" charset="0"/>
                <a:ea typeface="Noto Sans" panose="020B0502040504020204" pitchFamily="34" charset="0"/>
                <a:cs typeface="Noto Sans" panose="020B0502040504020204" pitchFamily="34" charset="0"/>
              </a:rPr>
              <a:t>Objectifs de développement durable de l’</a:t>
            </a:r>
            <a:r>
              <a:rPr kumimoji="0" lang="fr-FR"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Organisation</a:t>
            </a:r>
            <a:r>
              <a:rPr kumimoji="0" lang="fr-FR" sz="700" b="0" i="0" u="none" strike="noStrike" kern="1200" cap="none" spc="-15" normalizeH="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des </a:t>
            </a:r>
            <a:r>
              <a:rPr lang="fr-FR" sz="700" spc="-15" dirty="0">
                <a:solidFill>
                  <a:srgbClr val="706F6F"/>
                </a:solidFill>
                <a:latin typeface="Noto Sans" panose="020B0502040504020204" pitchFamily="34" charset="0"/>
                <a:ea typeface="Noto Sans" panose="020B0502040504020204" pitchFamily="34" charset="0"/>
                <a:cs typeface="Noto Sans" panose="020B0502040504020204" pitchFamily="34" charset="0"/>
              </a:rPr>
              <a:t>Nations Unies</a:t>
            </a:r>
          </a:p>
          <a:p>
            <a:pPr marL="12700">
              <a:spcBef>
                <a:spcPts val="100"/>
              </a:spcBef>
              <a:defRPr/>
            </a:pPr>
            <a:r>
              <a:rPr lang="fr-FR" sz="800" b="1" i="1" dirty="0">
                <a:solidFill>
                  <a:srgbClr val="767171"/>
                </a:solidFill>
                <a:latin typeface="Noto Sans" panose="020B0502040504020204" pitchFamily="34" charset="0"/>
                <a:ea typeface="Noto Sans" panose="020B0502040504020204" pitchFamily="34" charset="0"/>
                <a:cs typeface="Noto Sans" panose="020B0502040504020204" pitchFamily="34" charset="0"/>
              </a:rPr>
              <a:t>Ces solutions sont proposées aux investisseurs acceptant de prendre les risques associés à ces investissements et en contrepartie de commissions de gestion annuelle</a:t>
            </a:r>
          </a:p>
        </p:txBody>
      </p:sp>
      <p:sp>
        <p:nvSpPr>
          <p:cNvPr id="30" name="Espace réservé du pied de page 7">
            <a:extLst>
              <a:ext uri="{FF2B5EF4-FFF2-40B4-BE49-F238E27FC236}">
                <a16:creationId xmlns:a16="http://schemas.microsoft.com/office/drawing/2014/main" id="{86AEBBB0-E67B-471C-B325-85E91D249AF1}"/>
              </a:ext>
            </a:extLst>
          </p:cNvPr>
          <p:cNvSpPr>
            <a:spLocks noGrp="1"/>
          </p:cNvSpPr>
          <p:nvPr>
            <p:ph type="ftr" sz="quarter" idx="11"/>
          </p:nvPr>
        </p:nvSpPr>
        <p:spPr>
          <a:xfrm>
            <a:off x="685117" y="4845600"/>
            <a:ext cx="5212196" cy="135000"/>
          </a:xfrm>
        </p:spPr>
        <p:txBody>
          <a:bodyPr/>
          <a:lstStyle/>
          <a:p>
            <a:r>
              <a:rPr lang="fr-FR" sz="600">
                <a:latin typeface="Noto Sans" panose="020B0502040504020204" pitchFamily="34" charset="0"/>
                <a:ea typeface="Noto Sans" panose="020B0502040504020204" pitchFamily="34" charset="0"/>
                <a:cs typeface="Noto Sans" panose="020B0502040504020204" pitchFamily="34" charset="0"/>
              </a:rPr>
              <a:t>Amundi Actifs Réels et Alternatifs - Réservé aux clients professionnels</a:t>
            </a:r>
            <a:endParaRPr lang="en-GB" sz="600" dirty="0">
              <a:latin typeface="Noto Sans" panose="020B0502040504020204" pitchFamily="34" charset="0"/>
              <a:ea typeface="Noto Sans" panose="020B0502040504020204" pitchFamily="34" charset="0"/>
              <a:cs typeface="Noto Sans" panose="020B0502040504020204" pitchFamily="34" charset="0"/>
            </a:endParaRPr>
          </a:p>
        </p:txBody>
      </p:sp>
      <p:pic>
        <p:nvPicPr>
          <p:cNvPr id="32" name="Picture 2" descr="Invest for Impact | Operating Principles for Impact Management">
            <a:extLst>
              <a:ext uri="{FF2B5EF4-FFF2-40B4-BE49-F238E27FC236}">
                <a16:creationId xmlns:a16="http://schemas.microsoft.com/office/drawing/2014/main" id="{AF0110C4-D358-4F60-98B4-940D6DF5AA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1075" y="3519318"/>
            <a:ext cx="1140761" cy="337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133042"/>
      </p:ext>
    </p:extLst>
  </p:cSld>
  <p:clrMapOvr>
    <a:masterClrMapping/>
  </p:clrMapOvr>
</p:sld>
</file>

<file path=ppt/theme/theme1.xml><?xml version="1.0" encoding="utf-8"?>
<a:theme xmlns:a="http://schemas.openxmlformats.org/drawingml/2006/main" name="ThemeAmundi">
  <a:themeElements>
    <a:clrScheme name="Amundi-theme_092020">
      <a:dk1>
        <a:srgbClr val="003C64"/>
      </a:dk1>
      <a:lt1>
        <a:srgbClr val="FFFFFF"/>
      </a:lt1>
      <a:dk2>
        <a:srgbClr val="646464"/>
      </a:dk2>
      <a:lt2>
        <a:srgbClr val="E7E6E6"/>
      </a:lt2>
      <a:accent1>
        <a:srgbClr val="009EE0"/>
      </a:accent1>
      <a:accent2>
        <a:srgbClr val="004F9F"/>
      </a:accent2>
      <a:accent3>
        <a:srgbClr val="38B2B6"/>
      </a:accent3>
      <a:accent4>
        <a:srgbClr val="E6325E"/>
      </a:accent4>
      <a:accent5>
        <a:srgbClr val="F07D00"/>
      </a:accent5>
      <a:accent6>
        <a:srgbClr val="C19134"/>
      </a:accent6>
      <a:hlink>
        <a:srgbClr val="00C2F0"/>
      </a:hlink>
      <a:folHlink>
        <a:srgbClr val="4571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6095AFED-06DA-4AF4-AC03-AEF6746887FD}" vid="{3266A151-9562-46B5-9BEB-C93313225865}"/>
    </a:ext>
  </a:extLst>
</a:theme>
</file>

<file path=ppt/theme/theme2.xml><?xml version="1.0" encoding="utf-8"?>
<a:theme xmlns:a="http://schemas.openxmlformats.org/drawingml/2006/main" name="4_Amundi-2017">
  <a:themeElements>
    <a:clrScheme name="AMUNDI-2017">
      <a:dk1>
        <a:srgbClr val="003C64"/>
      </a:dk1>
      <a:lt1>
        <a:srgbClr val="FFFFFF"/>
      </a:lt1>
      <a:dk2>
        <a:srgbClr val="646464"/>
      </a:dk2>
      <a:lt2>
        <a:srgbClr val="E7E6E6"/>
      </a:lt2>
      <a:accent1>
        <a:srgbClr val="00A0E3"/>
      </a:accent1>
      <a:accent2>
        <a:srgbClr val="004F9F"/>
      </a:accent2>
      <a:accent3>
        <a:srgbClr val="38B2B6"/>
      </a:accent3>
      <a:accent4>
        <a:srgbClr val="E6325E"/>
      </a:accent4>
      <a:accent5>
        <a:srgbClr val="F07D00"/>
      </a:accent5>
      <a:accent6>
        <a:srgbClr val="C19134"/>
      </a:accent6>
      <a:hlink>
        <a:srgbClr val="00C2F0"/>
      </a:hlink>
      <a:folHlink>
        <a:srgbClr val="4571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mundi-2017" id="{05B6DC0B-C830-F94B-A777-CDAFC2471096}" vid="{0EED4737-76A9-AA4C-A179-5D97EFC55F7B}"/>
    </a:ext>
  </a:extLst>
</a:theme>
</file>

<file path=ppt/theme/theme3.xml><?xml version="1.0" encoding="utf-8"?>
<a:theme xmlns:a="http://schemas.openxmlformats.org/drawingml/2006/main" name="2_ThemeAmundi">
  <a:themeElements>
    <a:clrScheme name="Amundi-theme_092020">
      <a:dk1>
        <a:srgbClr val="003C64"/>
      </a:dk1>
      <a:lt1>
        <a:srgbClr val="FFFFFF"/>
      </a:lt1>
      <a:dk2>
        <a:srgbClr val="646464"/>
      </a:dk2>
      <a:lt2>
        <a:srgbClr val="E7E6E6"/>
      </a:lt2>
      <a:accent1>
        <a:srgbClr val="009EE0"/>
      </a:accent1>
      <a:accent2>
        <a:srgbClr val="004F9F"/>
      </a:accent2>
      <a:accent3>
        <a:srgbClr val="38B2B6"/>
      </a:accent3>
      <a:accent4>
        <a:srgbClr val="E6325E"/>
      </a:accent4>
      <a:accent5>
        <a:srgbClr val="F07D00"/>
      </a:accent5>
      <a:accent6>
        <a:srgbClr val="C19134"/>
      </a:accent6>
      <a:hlink>
        <a:srgbClr val="00C2F0"/>
      </a:hlink>
      <a:folHlink>
        <a:srgbClr val="4571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6095AFED-06DA-4AF4-AC03-AEF6746887FD}" vid="{3266A151-9562-46B5-9BEB-C93313225865}"/>
    </a:ext>
  </a:extLst>
</a:theme>
</file>

<file path=ppt/theme/theme4.xml><?xml version="1.0" encoding="utf-8"?>
<a:theme xmlns:a="http://schemas.openxmlformats.org/drawingml/2006/main" name="3_ThemeAmundi">
  <a:themeElements>
    <a:clrScheme name="Amundi-theme_092020">
      <a:dk1>
        <a:srgbClr val="003C64"/>
      </a:dk1>
      <a:lt1>
        <a:srgbClr val="FFFFFF"/>
      </a:lt1>
      <a:dk2>
        <a:srgbClr val="646464"/>
      </a:dk2>
      <a:lt2>
        <a:srgbClr val="E7E6E6"/>
      </a:lt2>
      <a:accent1>
        <a:srgbClr val="009EE0"/>
      </a:accent1>
      <a:accent2>
        <a:srgbClr val="004F9F"/>
      </a:accent2>
      <a:accent3>
        <a:srgbClr val="38B2B6"/>
      </a:accent3>
      <a:accent4>
        <a:srgbClr val="E6325E"/>
      </a:accent4>
      <a:accent5>
        <a:srgbClr val="F07D00"/>
      </a:accent5>
      <a:accent6>
        <a:srgbClr val="C19134"/>
      </a:accent6>
      <a:hlink>
        <a:srgbClr val="00C2F0"/>
      </a:hlink>
      <a:folHlink>
        <a:srgbClr val="4571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6095AFED-06DA-4AF4-AC03-AEF6746887FD}" vid="{3266A151-9562-46B5-9BEB-C93313225865}"/>
    </a:ext>
  </a:extLst>
</a:theme>
</file>

<file path=ppt/theme/theme5.xml><?xml version="1.0" encoding="utf-8"?>
<a:theme xmlns:a="http://schemas.openxmlformats.org/drawingml/2006/main" name="17_Amundi-2017">
  <a:themeElements>
    <a:clrScheme name="AMUNDI-2017">
      <a:dk1>
        <a:srgbClr val="003C64"/>
      </a:dk1>
      <a:lt1>
        <a:srgbClr val="FFFFFF"/>
      </a:lt1>
      <a:dk2>
        <a:srgbClr val="646464"/>
      </a:dk2>
      <a:lt2>
        <a:srgbClr val="E7E6E6"/>
      </a:lt2>
      <a:accent1>
        <a:srgbClr val="00A0E3"/>
      </a:accent1>
      <a:accent2>
        <a:srgbClr val="004F9F"/>
      </a:accent2>
      <a:accent3>
        <a:srgbClr val="38B2B6"/>
      </a:accent3>
      <a:accent4>
        <a:srgbClr val="E6325E"/>
      </a:accent4>
      <a:accent5>
        <a:srgbClr val="F07D00"/>
      </a:accent5>
      <a:accent6>
        <a:srgbClr val="C19134"/>
      </a:accent6>
      <a:hlink>
        <a:srgbClr val="00C2F0"/>
      </a:hlink>
      <a:folHlink>
        <a:srgbClr val="4571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mundi-2017" id="{05B6DC0B-C830-F94B-A777-CDAFC2471096}" vid="{0EED4737-76A9-AA4C-A179-5D97EFC55F7B}"/>
    </a:ext>
  </a:extLst>
</a:theme>
</file>

<file path=ppt/theme/theme6.xml><?xml version="1.0" encoding="utf-8"?>
<a:theme xmlns:a="http://schemas.openxmlformats.org/drawingml/2006/main" name="5_Amundi-2017">
  <a:themeElements>
    <a:clrScheme name="AMUNDI-2017">
      <a:dk1>
        <a:srgbClr val="003C64"/>
      </a:dk1>
      <a:lt1>
        <a:srgbClr val="FFFFFF"/>
      </a:lt1>
      <a:dk2>
        <a:srgbClr val="646464"/>
      </a:dk2>
      <a:lt2>
        <a:srgbClr val="E7E6E6"/>
      </a:lt2>
      <a:accent1>
        <a:srgbClr val="00A0E3"/>
      </a:accent1>
      <a:accent2>
        <a:srgbClr val="004F9F"/>
      </a:accent2>
      <a:accent3>
        <a:srgbClr val="38B2B6"/>
      </a:accent3>
      <a:accent4>
        <a:srgbClr val="E6325E"/>
      </a:accent4>
      <a:accent5>
        <a:srgbClr val="F07D00"/>
      </a:accent5>
      <a:accent6>
        <a:srgbClr val="C19134"/>
      </a:accent6>
      <a:hlink>
        <a:srgbClr val="00C2F0"/>
      </a:hlink>
      <a:folHlink>
        <a:srgbClr val="4571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mundi-2017" id="{05B6DC0B-C830-F94B-A777-CDAFC2471096}" vid="{0EED4737-76A9-AA4C-A179-5D97EFC55F7B}"/>
    </a:ext>
  </a:extLst>
</a:theme>
</file>

<file path=ppt/theme/theme7.xml><?xml version="1.0" encoding="utf-8"?>
<a:theme xmlns:a="http://schemas.openxmlformats.org/drawingml/2006/main" name="Amundi EN">
  <a:themeElements>
    <a:clrScheme name="Amundi">
      <a:dk1>
        <a:srgbClr val="001C4B"/>
      </a:dk1>
      <a:lt1>
        <a:srgbClr val="FFFFFF"/>
      </a:lt1>
      <a:dk2>
        <a:srgbClr val="457296"/>
      </a:dk2>
      <a:lt2>
        <a:srgbClr val="B5C7D5"/>
      </a:lt2>
      <a:accent1>
        <a:srgbClr val="009EE0"/>
      </a:accent1>
      <a:accent2>
        <a:srgbClr val="004F9F"/>
      </a:accent2>
      <a:accent3>
        <a:srgbClr val="38B2B6"/>
      </a:accent3>
      <a:accent4>
        <a:srgbClr val="E6325E"/>
      </a:accent4>
      <a:accent5>
        <a:srgbClr val="F07D00"/>
      </a:accent5>
      <a:accent6>
        <a:srgbClr val="C19135"/>
      </a:accent6>
      <a:hlink>
        <a:srgbClr val="009EE0"/>
      </a:hlink>
      <a:folHlink>
        <a:srgbClr val="4572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sz="1400" b="1" dirty="0">
            <a:solidFill>
              <a:srgbClr val="FFFFFF"/>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oAutofit/>
      </a:bodyPr>
      <a:lstStyle>
        <a:defPPr marL="180000" marR="0" indent="-180000" algn="l" defTabSz="685800" rtl="0" eaLnBrk="1" fontAlgn="auto" latinLnBrk="0" hangingPunct="1">
          <a:lnSpc>
            <a:spcPct val="100000"/>
          </a:lnSpc>
          <a:spcBef>
            <a:spcPts val="1000"/>
          </a:spcBef>
          <a:spcAft>
            <a:spcPts val="0"/>
          </a:spcAft>
          <a:buClr>
            <a:srgbClr val="00A0E3"/>
          </a:buClr>
          <a:buSzPct val="130000"/>
          <a:buFont typeface="Symbol" panose="05050102010706020507" pitchFamily="18" charset="2"/>
          <a:buChar char="-"/>
          <a:tabLst/>
          <a:defRPr kumimoji="0" sz="1400" strike="noStrike" kern="1200" cap="none" spc="0" normalizeH="0" noProof="0" dirty="0" smtClean="0">
            <a:ln>
              <a:noFill/>
            </a:ln>
            <a:solidFill>
              <a:srgbClr val="001C4B"/>
            </a:solidFill>
            <a:effectLst/>
            <a:uLnTx/>
            <a:uFillTx/>
            <a:latin typeface="Arial" panose="020B0604020202020204" pitchFamily="34" charset="0"/>
            <a:ea typeface="+mn-ea"/>
            <a:cs typeface="Arial" panose="020B0604020202020204" pitchFamily="34" charset="0"/>
          </a:defRPr>
        </a:defPPr>
      </a:lstStyle>
    </a:txDef>
  </a:objectDefaults>
  <a:extraClrSchemeLst/>
  <a:custClrLst>
    <a:custClr name="Dark Blue">
      <a:srgbClr val="001C4C"/>
    </a:custClr>
    <a:custClr name="Cyan 100%">
      <a:srgbClr val="009EE0"/>
    </a:custClr>
    <a:custClr name="Cyan 75%">
      <a:srgbClr val="00B6ED"/>
    </a:custClr>
    <a:custClr name="Blue 100%">
      <a:srgbClr val="004F9F"/>
    </a:custClr>
    <a:custClr name="Blue Grey 100%">
      <a:srgbClr val="457296"/>
    </a:custClr>
    <a:custClr name="Aqua Green">
      <a:srgbClr val="39B2B6"/>
    </a:custClr>
    <a:custClr name="Magenta 100%">
      <a:srgbClr val="E6325E"/>
    </a:custClr>
    <a:custClr name="Orange 100%">
      <a:srgbClr val="F07D00"/>
    </a:custClr>
    <a:custClr name="Gold 100%">
      <a:srgbClr val="C19135"/>
    </a:custClr>
    <a:custClr name="Black 100%">
      <a:srgbClr val="000000"/>
    </a:custClr>
    <a:custClr name="Empty 1">
      <a:srgbClr val="FFFFFF"/>
    </a:custClr>
    <a:custClr name="Empty 2">
      <a:srgbClr val="FFFFFF"/>
    </a:custClr>
    <a:custClr name="P 299C">
      <a:srgbClr val="1596C8"/>
    </a:custClr>
    <a:custClr name="Blue +50% Dark">
      <a:srgbClr val="003063"/>
    </a:custClr>
    <a:custClr name="Blue Grey + 50% Dark">
      <a:srgbClr val="203A4C"/>
    </a:custClr>
    <a:custClr name="Aqua Green +50% Dark">
      <a:srgbClr val="226F71"/>
    </a:custClr>
    <a:custClr name="Magenta +50% Dark">
      <a:srgbClr val="8E2138"/>
    </a:custClr>
    <a:custClr name="Orange +50% Dark">
      <a:srgbClr val="C8361B"/>
    </a:custClr>
    <a:custClr name="Gold +50% Dark">
      <a:srgbClr val="7E5D21"/>
    </a:custClr>
    <a:custClr name="Black 85%">
      <a:srgbClr val="4D4D4F"/>
    </a:custClr>
    <a:custClr name="Empty 3">
      <a:srgbClr val="FFFFFF"/>
    </a:custClr>
    <a:custClr name="Empty 4">
      <a:srgbClr val="FFFFFF"/>
    </a:custClr>
    <a:custClr name="P 7690C">
      <a:srgbClr val="0073A3"/>
    </a:custClr>
    <a:custClr name="Blue +20% Dark">
      <a:srgbClr val="00448D"/>
    </a:custClr>
    <a:custClr name="Blue Grey + 20% Dark">
      <a:srgbClr val="2A5E7B"/>
    </a:custClr>
    <a:custClr name="Aqua Green +20% Dark">
      <a:srgbClr val="329696"/>
    </a:custClr>
    <a:custClr name="Magenta +20% Dark">
      <a:srgbClr val="DA174D"/>
    </a:custClr>
    <a:custClr name="Orange +20% Dark">
      <a:srgbClr val="E6500F"/>
    </a:custClr>
    <a:custClr name="Gold +20% Dark">
      <a:srgbClr val="A87605"/>
    </a:custClr>
    <a:custClr name="Black 65%">
      <a:srgbClr val="77787B"/>
    </a:custClr>
    <a:custClr name="Empty 5">
      <a:srgbClr val="FFFFFF"/>
    </a:custClr>
    <a:custClr name="Empty 6">
      <a:srgbClr val="FFFFFF"/>
    </a:custClr>
    <a:custClr name="P 7692C">
      <a:srgbClr val="005483"/>
    </a:custClr>
    <a:custClr name="Blue Opacity 60%">
      <a:srgbClr val="6695C5"/>
    </a:custClr>
    <a:custClr name="Blue Grey Opacity 60%">
      <a:srgbClr val="8FAAC0"/>
    </a:custClr>
    <a:custClr name="Aqua Green Opacity 60%">
      <a:srgbClr val="88D1D3"/>
    </a:custClr>
    <a:custClr name="Magenta Opacity 60%">
      <a:srgbClr val="F0849E"/>
    </a:custClr>
    <a:custClr name="Orange Opacity 60%">
      <a:srgbClr val="F6B166"/>
    </a:custClr>
    <a:custClr name="Gold Opacity 60%">
      <a:srgbClr val="DABD86"/>
    </a:custClr>
    <a:custClr name="Black 45%">
      <a:srgbClr val="9E9FA2"/>
    </a:custClr>
    <a:custClr name="Empty 7">
      <a:srgbClr val="FFFFFF"/>
    </a:custClr>
    <a:custClr name="Empty 8">
      <a:srgbClr val="FFFFFF"/>
    </a:custClr>
    <a:custClr name="P 2995C">
      <a:srgbClr val="1596C8"/>
    </a:custClr>
    <a:custClr name="Blue Opacity 40%">
      <a:srgbClr val="99B9D9"/>
    </a:custClr>
    <a:custClr name="Blue Grey Opacity 40%">
      <a:srgbClr val="B5C7D5"/>
    </a:custClr>
    <a:custClr name="Aqua Green Opacity 40%">
      <a:srgbClr val="AFE0E2"/>
    </a:custClr>
    <a:custClr name="Magenta Opacity 40%">
      <a:srgbClr val="F5ADBF"/>
    </a:custClr>
    <a:custClr name="Orange Opacity 40%">
      <a:srgbClr val="F9CB99"/>
    </a:custClr>
    <a:custClr name="Gold Opacity 40%">
      <a:srgbClr val="E6D3AE"/>
    </a:custClr>
    <a:custClr name="Black 25%">
      <a:srgbClr val="C7C8CA"/>
    </a:custClr>
    <a:custClr name="Empty 9">
      <a:srgbClr val="FFFFFF"/>
    </a:custClr>
    <a:custClr name="Empty 10">
      <a:srgbClr val="FFFFFF"/>
    </a:custClr>
    <a:custClr name="P 5265C">
      <a:srgbClr val="102D69"/>
    </a:custClr>
    <a:custClr name="Empty 11">
      <a:srgbClr val="FFFFFF"/>
    </a:custClr>
    <a:custClr name="Empty 12">
      <a:srgbClr val="FFFFFF"/>
    </a:custClr>
    <a:custClr name="Empty 13">
      <a:srgbClr val="FFFFFF"/>
    </a:custClr>
    <a:custClr name="Empty 14">
      <a:srgbClr val="FFFFFF"/>
    </a:custClr>
    <a:custClr name="Empty 15">
      <a:srgbClr val="FFFFFF"/>
    </a:custClr>
    <a:custClr name="Empty 16">
      <a:srgbClr val="FFFFFF"/>
    </a:custClr>
    <a:custClr name="Empty 9">
      <a:srgbClr val="FFFFFF"/>
    </a:custClr>
    <a:custClr name="Black 15%">
      <a:srgbClr val="DCDDDE"/>
    </a:custClr>
  </a:custClrLst>
  <a:extLst>
    <a:ext uri="{05A4C25C-085E-4340-85A3-A5531E510DB2}">
      <thm15:themeFamily xmlns:thm15="http://schemas.microsoft.com/office/thememl/2012/main" name="ARA + expertises" id="{F36E80E5-64B6-4737-A96E-E3E6EE3489E8}" vid="{BFF90972-67A0-41FA-9EA7-F427A91DBA0F}"/>
    </a:ext>
  </a:extLst>
</a:theme>
</file>

<file path=ppt/theme/theme8.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EN_16-9_Real_Assets</Template>
  <TotalTime>0</TotalTime>
  <Words>4906</Words>
  <Application>Microsoft Office PowerPoint</Application>
  <PresentationFormat>On-screen Show (16:9)</PresentationFormat>
  <Paragraphs>392</Paragraphs>
  <Slides>15</Slides>
  <Notes>0</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15</vt:i4>
      </vt:variant>
    </vt:vector>
  </HeadingPairs>
  <TitlesOfParts>
    <vt:vector size="32" baseType="lpstr">
      <vt:lpstr>CambriaMath</vt:lpstr>
      <vt:lpstr>Lucida Grande</vt:lpstr>
      <vt:lpstr>LucidaGrande-Bold</vt:lpstr>
      <vt:lpstr>Police système</vt:lpstr>
      <vt:lpstr>Police système Courant</vt:lpstr>
      <vt:lpstr>Arial</vt:lpstr>
      <vt:lpstr>Calibri</vt:lpstr>
      <vt:lpstr>Noto Sans</vt:lpstr>
      <vt:lpstr>Symbol</vt:lpstr>
      <vt:lpstr>Wingdings</vt:lpstr>
      <vt:lpstr>ThemeAmundi</vt:lpstr>
      <vt:lpstr>4_Amundi-2017</vt:lpstr>
      <vt:lpstr>2_ThemeAmundi</vt:lpstr>
      <vt:lpstr>3_ThemeAmundi</vt:lpstr>
      <vt:lpstr>17_Amundi-2017</vt:lpstr>
      <vt:lpstr>5_Amundi-2017</vt:lpstr>
      <vt:lpstr>Amundi EN</vt:lpstr>
      <vt:lpstr>Amundi Actifs Réels  et Alternatifs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Amundi Asset Management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first line second line of title and other text</dc:title>
  <dc:subject/>
  <dc:creator>Galli Anna Chiara (AMUNDI-IMMO)</dc:creator>
  <cp:keywords/>
  <dc:description/>
  <cp:lastModifiedBy>Mane Duarte Natalia (AMUNDI)</cp:lastModifiedBy>
  <cp:revision>1400</cp:revision>
  <cp:lastPrinted>2017-06-09T17:47:41Z</cp:lastPrinted>
  <dcterms:created xsi:type="dcterms:W3CDTF">2022-11-28T08:58:40Z</dcterms:created>
  <dcterms:modified xsi:type="dcterms:W3CDTF">2024-10-15T14:08:08Z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-996942719</vt:i4>
  </property>
  <property fmtid="{D5CDD505-2E9C-101B-9397-08002B2CF9AE}" pid="3" name="_NewReviewCycle">
    <vt:lpwstr/>
  </property>
  <property fmtid="{D5CDD505-2E9C-101B-9397-08002B2CF9AE}" pid="4" name="_EmailSubject">
    <vt:lpwstr>template powerpoint PARA EN</vt:lpwstr>
  </property>
  <property fmtid="{D5CDD505-2E9C-101B-9397-08002B2CF9AE}" pid="5" name="_AuthorEmail">
    <vt:lpwstr>sylvie.allain@amundi.com</vt:lpwstr>
  </property>
  <property fmtid="{D5CDD505-2E9C-101B-9397-08002B2CF9AE}" pid="6" name="_AuthorEmailDisplayName">
    <vt:lpwstr>Allain Sylvie (AMUNDI)</vt:lpwstr>
  </property>
  <property fmtid="{D5CDD505-2E9C-101B-9397-08002B2CF9AE}" pid="7" name="MSIP_Label_6ac45191-74e4-40a9-a4c5-ab5c9391e33a_Enabled">
    <vt:lpwstr>true</vt:lpwstr>
  </property>
  <property fmtid="{D5CDD505-2E9C-101B-9397-08002B2CF9AE}" pid="8" name="MSIP_Label_6ac45191-74e4-40a9-a4c5-ab5c9391e33a_SetDate">
    <vt:lpwstr>2022-11-28T08:58:41Z</vt:lpwstr>
  </property>
  <property fmtid="{D5CDD505-2E9C-101B-9397-08002B2CF9AE}" pid="9" name="MSIP_Label_6ac45191-74e4-40a9-a4c5-ab5c9391e33a_Method">
    <vt:lpwstr>Standard</vt:lpwstr>
  </property>
  <property fmtid="{D5CDD505-2E9C-101B-9397-08002B2CF9AE}" pid="10" name="MSIP_Label_6ac45191-74e4-40a9-a4c5-ab5c9391e33a_Name">
    <vt:lpwstr>Internal Data</vt:lpwstr>
  </property>
  <property fmtid="{D5CDD505-2E9C-101B-9397-08002B2CF9AE}" pid="11" name="MSIP_Label_6ac45191-74e4-40a9-a4c5-ab5c9391e33a_SiteId">
    <vt:lpwstr>a5c34232-eadc-4609-bff3-dd6fcdae3fe2</vt:lpwstr>
  </property>
  <property fmtid="{D5CDD505-2E9C-101B-9397-08002B2CF9AE}" pid="12" name="MSIP_Label_6ac45191-74e4-40a9-a4c5-ab5c9391e33a_ActionId">
    <vt:lpwstr>91ae69ec-9eea-484e-b23b-6602de82c4d7</vt:lpwstr>
  </property>
  <property fmtid="{D5CDD505-2E9C-101B-9397-08002B2CF9AE}" pid="13" name="MSIP_Label_6ac45191-74e4-40a9-a4c5-ab5c9391e33a_ContentBits">
    <vt:lpwstr>0</vt:lpwstr>
  </property>
</Properties>
</file>